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81" r:id="rId5"/>
    <p:sldId id="282" r:id="rId6"/>
    <p:sldId id="258" r:id="rId7"/>
    <p:sldId id="259" r:id="rId8"/>
    <p:sldId id="262" r:id="rId9"/>
    <p:sldId id="261" r:id="rId10"/>
    <p:sldId id="283" r:id="rId11"/>
    <p:sldId id="268" r:id="rId12"/>
    <p:sldId id="269" r:id="rId13"/>
    <p:sldId id="277" r:id="rId14"/>
    <p:sldId id="284" r:id="rId15"/>
    <p:sldId id="263" r:id="rId16"/>
    <p:sldId id="264" r:id="rId17"/>
    <p:sldId id="260" r:id="rId18"/>
    <p:sldId id="265" r:id="rId19"/>
    <p:sldId id="266" r:id="rId20"/>
    <p:sldId id="267" r:id="rId21"/>
    <p:sldId id="271" r:id="rId22"/>
    <p:sldId id="272" r:id="rId23"/>
    <p:sldId id="273" r:id="rId24"/>
    <p:sldId id="274" r:id="rId25"/>
    <p:sldId id="275" r:id="rId26"/>
    <p:sldId id="276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8" d="100"/>
          <a:sy n="78" d="100"/>
        </p:scale>
        <p:origin x="606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326-4557-4602-AB62-0DDE34696EF8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AFC-F845-4380-B0CF-F255DF90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6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326-4557-4602-AB62-0DDE34696EF8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AFC-F845-4380-B0CF-F255DF90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326-4557-4602-AB62-0DDE34696EF8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AFC-F845-4380-B0CF-F255DF90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8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326-4557-4602-AB62-0DDE34696EF8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AFC-F845-4380-B0CF-F255DF90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1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326-4557-4602-AB62-0DDE34696EF8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AFC-F845-4380-B0CF-F255DF90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3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326-4557-4602-AB62-0DDE34696EF8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AFC-F845-4380-B0CF-F255DF90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1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326-4557-4602-AB62-0DDE34696EF8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AFC-F845-4380-B0CF-F255DF90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6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326-4557-4602-AB62-0DDE34696EF8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AFC-F845-4380-B0CF-F255DF90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4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326-4557-4602-AB62-0DDE34696EF8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AFC-F845-4380-B0CF-F255DF90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4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326-4557-4602-AB62-0DDE34696EF8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AFC-F845-4380-B0CF-F255DF90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326-4557-4602-AB62-0DDE34696EF8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1AFC-F845-4380-B0CF-F255DF90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1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A326-4557-4602-AB62-0DDE34696EF8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1AFC-F845-4380-B0CF-F255DF90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1.wav"/><Relationship Id="rId7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ỨNG DỤNG CÔNG NGHỆ DẠY HỌC</a:t>
            </a:r>
            <a:endParaRPr lang="en-US" sz="36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2200" y="5509676"/>
            <a:ext cx="481168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GVHD: Lê Đức Long</a:t>
            </a:r>
          </a:p>
          <a:p>
            <a:pPr algn="l"/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SVTT: Nguyễn Hoàng Anh</a:t>
            </a:r>
            <a:endParaRPr lang="en-US" sz="3600" b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3716" y="2362200"/>
            <a:ext cx="854548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GIỚI THIỆU  STRIGGER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915400" cy="1828800"/>
          </a:xfrm>
        </p:spPr>
        <p:txBody>
          <a:bodyPr>
            <a:noAutofit/>
          </a:bodyPr>
          <a:lstStyle/>
          <a:p>
            <a:r>
              <a:rPr lang="en-US" sz="2800" b="1" smtClean="0"/>
              <a:t>Làm sao để hình “biến mất”, kèm theo “âm thanh”?????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2800" b="1" smtClean="0">
                <a:solidFill>
                  <a:srgbClr val="0070C0"/>
                </a:solidFill>
              </a:rPr>
              <a:t>Hãy nhấn “Bấm” để thử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001000" cy="4572000"/>
          </a:xfrm>
        </p:spPr>
        <p:txBody>
          <a:bodyPr>
            <a:normAutofit/>
          </a:bodyPr>
          <a:lstStyle/>
          <a:p>
            <a:pPr algn="l"/>
            <a:r>
              <a:rPr lang="en-US" smtClean="0"/>
              <a:t> </a:t>
            </a:r>
            <a:endParaRPr lang="en-US" b="1" smtClean="0"/>
          </a:p>
          <a:p>
            <a:pPr algn="l"/>
            <a:endParaRPr lang="en-US"/>
          </a:p>
          <a:p>
            <a:pPr algn="l"/>
            <a:endParaRPr lang="en-US" b="1" smtClean="0">
              <a:solidFill>
                <a:srgbClr val="FFC000"/>
              </a:solidFill>
            </a:endParaRPr>
          </a:p>
          <a:p>
            <a:pPr algn="l"/>
            <a:endParaRPr lang="en-US"/>
          </a:p>
          <a:p>
            <a:pPr algn="l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889887"/>
            <a:ext cx="1295400" cy="6096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bg1"/>
                </a:solidFill>
              </a:rPr>
              <a:t>Bấm</a:t>
            </a:r>
            <a:endParaRPr lang="en-US" sz="4400" b="1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14600"/>
            <a:ext cx="5345061" cy="336017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858000" y="1143000"/>
            <a:ext cx="3810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3622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Cách chèn âm thanh: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Vào chổ cấu hình strigger hồi nãy,thay vì chọn thẻ Timing,ta chọn qua thẻ Effect</a:t>
            </a:r>
            <a:endParaRPr lang="en-US" sz="3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001000" cy="3505200"/>
          </a:xfrm>
        </p:spPr>
        <p:txBody>
          <a:bodyPr>
            <a:normAutofit/>
          </a:bodyPr>
          <a:lstStyle/>
          <a:p>
            <a:pPr algn="l"/>
            <a:r>
              <a:rPr lang="en-US" smtClean="0"/>
              <a:t> </a:t>
            </a:r>
          </a:p>
          <a:p>
            <a:pPr algn="l"/>
            <a:endParaRPr lang="en-US"/>
          </a:p>
          <a:p>
            <a:pPr algn="l"/>
            <a:endParaRPr lang="en-US" b="1" smtClean="0">
              <a:solidFill>
                <a:srgbClr val="FFC000"/>
              </a:solidFill>
            </a:endParaRPr>
          </a:p>
          <a:p>
            <a:pPr algn="l"/>
            <a:endParaRPr lang="en-US"/>
          </a:p>
          <a:p>
            <a:pPr algn="l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153399" cy="3581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3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600200"/>
          </a:xfrm>
        </p:spPr>
        <p:txBody>
          <a:bodyPr>
            <a:noAutofit/>
          </a:bodyPr>
          <a:lstStyle/>
          <a:p>
            <a:pPr algn="l"/>
            <a:r>
              <a:rPr lang="en-US" sz="3200" smtClean="0"/>
              <a:t>Ta chọn Sound, chọn một âm thanh trong danh sách các sound có sẵn,bấm Ok.</a:t>
            </a:r>
            <a:endParaRPr lang="en-US" sz="3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001000" cy="3505200"/>
          </a:xfrm>
        </p:spPr>
        <p:txBody>
          <a:bodyPr>
            <a:normAutofit/>
          </a:bodyPr>
          <a:lstStyle/>
          <a:p>
            <a:pPr algn="l"/>
            <a:r>
              <a:rPr lang="en-US" smtClean="0"/>
              <a:t> </a:t>
            </a:r>
          </a:p>
          <a:p>
            <a:pPr algn="l"/>
            <a:endParaRPr lang="en-US"/>
          </a:p>
          <a:p>
            <a:pPr algn="l"/>
            <a:endParaRPr lang="en-US" b="1" smtClean="0">
              <a:solidFill>
                <a:srgbClr val="FFC000"/>
              </a:solidFill>
            </a:endParaRPr>
          </a:p>
          <a:p>
            <a:pPr algn="l"/>
            <a:endParaRPr lang="en-US"/>
          </a:p>
          <a:p>
            <a:pPr algn="l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76400"/>
            <a:ext cx="7924801" cy="4938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5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b="1" smtClean="0"/>
              <a:t>Hướng dẫn trò chơi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49" y="5355897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3" y="5363963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45055" y="5366155"/>
            <a:ext cx="275772" cy="228600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9155" y="6278363"/>
            <a:ext cx="304800" cy="2286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86314" y="5500169"/>
            <a:ext cx="275772" cy="228600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57286" y="6130317"/>
            <a:ext cx="304800" cy="2286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4200" y="5359526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ym typeface="Wingdings" pitchFamily="2" charset="2"/>
              </a:rPr>
              <a:t> Hình khác nhau(nhấn 2 hình)</a:t>
            </a:r>
            <a:endParaRPr lang="en-US" sz="3200"/>
          </a:p>
        </p:txBody>
      </p:sp>
      <p:sp>
        <p:nvSpPr>
          <p:cNvPr id="23" name="Rectangle 22"/>
          <p:cNvSpPr/>
          <p:nvPr/>
        </p:nvSpPr>
        <p:spPr>
          <a:xfrm>
            <a:off x="3124200" y="5952230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ym typeface="Wingdings" pitchFamily="2" charset="2"/>
              </a:rPr>
              <a:t> Hình giống nhau(nhấn 1 hình)</a:t>
            </a:r>
            <a:endParaRPr lang="en-US" sz="3200"/>
          </a:p>
        </p:txBody>
      </p:sp>
      <p:sp>
        <p:nvSpPr>
          <p:cNvPr id="24" name="Rectangle 23"/>
          <p:cNvSpPr/>
          <p:nvPr/>
        </p:nvSpPr>
        <p:spPr>
          <a:xfrm>
            <a:off x="1715374" y="5334000"/>
            <a:ext cx="275772" cy="228600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03705" y="6244617"/>
            <a:ext cx="304800" cy="2286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7" y="1090613"/>
            <a:ext cx="7619999" cy="370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381000" y="3200400"/>
            <a:ext cx="1091304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CLICK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b="1" smtClean="0"/>
              <a:t>Mô tả trò chơi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762001"/>
            <a:ext cx="8839200" cy="5867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400" smtClean="0">
                <a:solidFill>
                  <a:schemeClr val="tx1"/>
                </a:solidFill>
              </a:rPr>
              <a:t>Nhấn “Play” </a:t>
            </a:r>
            <a:r>
              <a:rPr lang="en-US" sz="2400" smtClean="0">
                <a:solidFill>
                  <a:schemeClr val="tx1"/>
                </a:solidFill>
                <a:sym typeface="Wingdings" pitchFamily="2" charset="2"/>
              </a:rPr>
              <a:t> bắt đầu chơi game.</a:t>
            </a:r>
          </a:p>
          <a:p>
            <a:pPr algn="just"/>
            <a:r>
              <a:rPr lang="en-US" sz="2400" smtClean="0">
                <a:solidFill>
                  <a:schemeClr val="tx1"/>
                </a:solidFill>
                <a:sym typeface="Wingdings" pitchFamily="2" charset="2"/>
              </a:rPr>
              <a:t>Nhấn “Exit”  thoát khỏi game.</a:t>
            </a:r>
          </a:p>
          <a:p>
            <a:pPr algn="just"/>
            <a:r>
              <a:rPr lang="en-US" sz="2400" smtClean="0">
                <a:solidFill>
                  <a:schemeClr val="tx1"/>
                </a:solidFill>
                <a:sym typeface="Wingdings" pitchFamily="2" charset="2"/>
              </a:rPr>
              <a:t>Nhấn “Reset”  bắt đầu chơi lại ván mới.</a:t>
            </a:r>
          </a:p>
          <a:p>
            <a:pPr algn="just"/>
            <a:endParaRPr lang="en-US" sz="2400">
              <a:solidFill>
                <a:schemeClr val="tx1"/>
              </a:solidFill>
              <a:sym typeface="Wingdings" pitchFamily="2" charset="2"/>
            </a:endParaRPr>
          </a:p>
          <a:p>
            <a:pPr algn="just"/>
            <a:r>
              <a:rPr lang="en-US" sz="2400" smtClean="0">
                <a:solidFill>
                  <a:schemeClr val="tx1"/>
                </a:solidFill>
                <a:sym typeface="Wingdings" pitchFamily="2" charset="2"/>
              </a:rPr>
              <a:t>Game gồm 1 hình nền bên dưới, đặt lên trên là các hình chơi.</a:t>
            </a:r>
          </a:p>
          <a:p>
            <a:pPr algn="just"/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M</a:t>
            </a:r>
            <a:r>
              <a:rPr lang="en-US" sz="2400" smtClean="0">
                <a:solidFill>
                  <a:schemeClr val="tx1"/>
                </a:solidFill>
                <a:sym typeface="Wingdings" pitchFamily="2" charset="2"/>
              </a:rPr>
              <a:t>ỗi hình chơi sẽ có 2 nút đóng: nút đóng “hình vuông”  dùng để đóng 2 hình khác nhau.Nút đóng “hình ô van”  dùng để đóng 2 hình giống nhau.</a:t>
            </a:r>
          </a:p>
          <a:p>
            <a:pPr algn="just"/>
            <a:r>
              <a:rPr lang="en-US" sz="2400" smtClean="0">
                <a:solidFill>
                  <a:schemeClr val="tx1"/>
                </a:solidFill>
                <a:sym typeface="Wingdings" pitchFamily="2" charset="2"/>
              </a:rPr>
              <a:t>Mỗi hình chơi sẽ được che khuất bởi 1 mặt nạ, các mặt nạ được đánh theo số thứ tự.</a:t>
            </a:r>
          </a:p>
          <a:p>
            <a:pPr algn="just"/>
            <a:r>
              <a:rPr lang="en-US" sz="2400" b="1" i="1" u="sng" smtClean="0">
                <a:solidFill>
                  <a:schemeClr val="tx1"/>
                </a:solidFill>
                <a:sym typeface="Wingdings" pitchFamily="2" charset="2"/>
              </a:rPr>
              <a:t>Cách chơi:</a:t>
            </a:r>
            <a:r>
              <a:rPr lang="en-US" sz="240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algn="just"/>
            <a:r>
              <a:rPr lang="en-US" sz="2400" smtClean="0">
                <a:solidFill>
                  <a:schemeClr val="tx1"/>
                </a:solidFill>
                <a:sym typeface="Wingdings" pitchFamily="2" charset="2"/>
              </a:rPr>
              <a:t>Người chơi sẽ lần lượt click vào 2 mặt nạ,mặt nạ biến mất, hình bên dưới sẽ hiện ra. Nếu 2 hình khác nhau thì click vào hình vuông(khi đó,mặt nạ hiện ra trở lại. Nếu 2 hình giống nhau thì click vào hình ô van, 2 hình chơi,2 hình vuông, 2 hình ô van sẽ biến mất.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pPr algn="l"/>
            <a:r>
              <a:rPr lang="en-US" sz="3200" smtClean="0"/>
              <a:t>                    </a:t>
            </a:r>
            <a:r>
              <a:rPr lang="en-US" sz="3200" b="1" smtClean="0">
                <a:solidFill>
                  <a:srgbClr val="0070C0"/>
                </a:solidFill>
              </a:rPr>
              <a:t>Áp dụng kỹ thuật strigger </a:t>
            </a:r>
            <a:r>
              <a:rPr lang="en-US" sz="3200" smtClean="0">
                <a:sym typeface="Wingdings" pitchFamily="2" charset="2"/>
              </a:rPr>
              <a:t/>
            </a:r>
            <a:br>
              <a:rPr lang="en-US" sz="3200" smtClean="0">
                <a:sym typeface="Wingdings" pitchFamily="2" charset="2"/>
              </a:rPr>
            </a:br>
            <a:r>
              <a:rPr lang="en-US" sz="3200" smtClean="0">
                <a:sym typeface="Wingdings" pitchFamily="2" charset="2"/>
              </a:rPr>
              <a:t>  làm các mặt nạ,các hình chơi xuất hiện hoặc biến mất theo ý muốn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>
                <a:solidFill>
                  <a:srgbClr val="0070C0"/>
                </a:solidFill>
              </a:rPr>
              <a:t>1  Chuẩn bị hình ảnh để chơi game :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71" y="4827639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45" y="4832555"/>
            <a:ext cx="1143000" cy="1152525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827639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00600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</p:spTree>
    <p:extLst>
      <p:ext uri="{BB962C8B-B14F-4D97-AF65-F5344CB8AC3E}">
        <p14:creationId xmlns:p14="http://schemas.microsoft.com/office/powerpoint/2010/main" val="936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smtClean="0">
                <a:solidFill>
                  <a:srgbClr val="0070C0"/>
                </a:solidFill>
              </a:rPr>
              <a:t>2.Vẽ mặt nạ, nút đóng cho các hình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Vào Insert </a:t>
            </a:r>
            <a:r>
              <a:rPr lang="en-US" smtClean="0">
                <a:sym typeface="Wingdings" pitchFamily="2" charset="2"/>
              </a:rPr>
              <a:t> Shapes  chọn Rectangle (để vẽ mặt nạ, nút đóng khi 2 hình khác nhau), chọn Oval( để vẽ nút đóng khi 2 hình giống nhau).</a:t>
            </a:r>
          </a:p>
          <a:p>
            <a:pPr marL="0" indent="0"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82282" y="3506069"/>
            <a:ext cx="275772" cy="228600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82382" y="4263667"/>
            <a:ext cx="304800" cy="2286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71536" y="3518539"/>
            <a:ext cx="275772" cy="228600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71536" y="4238615"/>
            <a:ext cx="304800" cy="2286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39085" y="3429000"/>
            <a:ext cx="1172201" cy="1159413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</a:t>
            </a:r>
            <a:endParaRPr lang="en-US" sz="7200"/>
          </a:p>
        </p:txBody>
      </p:sp>
      <p:sp>
        <p:nvSpPr>
          <p:cNvPr id="19" name="Rectangle 18"/>
          <p:cNvSpPr/>
          <p:nvPr/>
        </p:nvSpPr>
        <p:spPr>
          <a:xfrm>
            <a:off x="3758282" y="3430913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44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smtClean="0"/>
              <a:t>Sắp xếp các hình,theo thứ tự hình chơi,hình đóng, hình mặt nạ nằm ở trên như sau:</a:t>
            </a:r>
            <a:endParaRPr lang="en-US" sz="3200"/>
          </a:p>
        </p:txBody>
      </p:sp>
      <p:grpSp>
        <p:nvGrpSpPr>
          <p:cNvPr id="4" name="Group 3"/>
          <p:cNvGrpSpPr/>
          <p:nvPr/>
        </p:nvGrpSpPr>
        <p:grpSpPr>
          <a:xfrm>
            <a:off x="258292" y="2133600"/>
            <a:ext cx="8580908" cy="3537566"/>
            <a:chOff x="80227" y="3200400"/>
            <a:chExt cx="9063773" cy="35375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069" y="5565741"/>
              <a:ext cx="1143000" cy="1143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CD5B5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69" y="5565741"/>
              <a:ext cx="1143000" cy="1143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CD5B5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4464950"/>
              <a:ext cx="1143000" cy="1143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CD5B5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4464950"/>
              <a:ext cx="1143000" cy="1143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CD5B5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6564782" y="4463037"/>
              <a:ext cx="275772" cy="228600"/>
            </a:xfrm>
            <a:prstGeom prst="rect">
              <a:avLst/>
            </a:prstGeom>
            <a:solidFill>
              <a:srgbClr val="002060"/>
            </a:solidFill>
            <a:ln w="6350" cmpd="sng">
              <a:solidFill>
                <a:srgbClr val="0070C0">
                  <a:alpha val="4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91400" y="5377437"/>
              <a:ext cx="304800" cy="228600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rgbClr val="0070C0">
                  <a:alpha val="4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01000" y="4481652"/>
              <a:ext cx="275772" cy="228600"/>
            </a:xfrm>
            <a:prstGeom prst="rect">
              <a:avLst/>
            </a:prstGeom>
            <a:solidFill>
              <a:srgbClr val="002060"/>
            </a:solidFill>
            <a:ln w="6350" cmpd="sng">
              <a:solidFill>
                <a:srgbClr val="0070C0">
                  <a:alpha val="4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839200" y="5348212"/>
              <a:ext cx="304800" cy="228600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rgbClr val="0070C0">
                  <a:alpha val="4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50803" y="5557097"/>
              <a:ext cx="33023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Chọn mặt nạ 1,mặt nạ 2, nhấn phải chuột chọn Bring to Front</a:t>
              </a:r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0227" y="3200400"/>
              <a:ext cx="9063773" cy="3537566"/>
              <a:chOff x="80227" y="3200400"/>
              <a:chExt cx="9063773" cy="353756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584321" y="5543997"/>
                <a:ext cx="1172748" cy="1164744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FCD5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smtClean="0"/>
                  <a:t>1</a:t>
                </a:r>
                <a:endParaRPr lang="en-US" sz="720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8246" y="3560002"/>
                <a:ext cx="1143000" cy="114300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FCD5B5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27" y="3519700"/>
                <a:ext cx="1143000" cy="114300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FCD5B5"/>
                </a:solidFill>
              </a:ln>
            </p:spPr>
          </p:pic>
          <p:sp>
            <p:nvSpPr>
              <p:cNvPr id="19" name="Right Arrow 18"/>
              <p:cNvSpPr/>
              <p:nvPr/>
            </p:nvSpPr>
            <p:spPr>
              <a:xfrm>
                <a:off x="2667000" y="3692047"/>
                <a:ext cx="914400" cy="6858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1001" y="3429000"/>
                <a:ext cx="1143000" cy="114300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FCD5B5"/>
                </a:solidFill>
              </a:ln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3201" y="3429000"/>
                <a:ext cx="1143000" cy="114300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FCD5B5"/>
                </a:solidFill>
              </a:ln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3664783" y="3427087"/>
                <a:ext cx="275772" cy="228600"/>
              </a:xfrm>
              <a:prstGeom prst="rect">
                <a:avLst/>
              </a:prstGeom>
              <a:solidFill>
                <a:srgbClr val="002060"/>
              </a:solidFill>
              <a:ln w="6350" cmpd="sng">
                <a:solidFill>
                  <a:srgbClr val="0070C0">
                    <a:alpha val="4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491401" y="4341487"/>
                <a:ext cx="304800" cy="228600"/>
              </a:xfrm>
              <a:prstGeom prst="ellipse">
                <a:avLst/>
              </a:prstGeom>
              <a:solidFill>
                <a:srgbClr val="002060"/>
              </a:solidFill>
              <a:ln w="6350">
                <a:solidFill>
                  <a:srgbClr val="0070C0">
                    <a:alpha val="4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01001" y="3445702"/>
                <a:ext cx="275772" cy="228600"/>
              </a:xfrm>
              <a:prstGeom prst="rect">
                <a:avLst/>
              </a:prstGeom>
              <a:solidFill>
                <a:srgbClr val="002060"/>
              </a:solidFill>
              <a:ln w="6350" cmpd="sng">
                <a:solidFill>
                  <a:srgbClr val="0070C0">
                    <a:alpha val="4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939201" y="4312262"/>
                <a:ext cx="304800" cy="228600"/>
              </a:xfrm>
              <a:prstGeom prst="ellipse">
                <a:avLst/>
              </a:prstGeom>
              <a:solidFill>
                <a:srgbClr val="002060"/>
              </a:solidFill>
              <a:ln w="6350">
                <a:solidFill>
                  <a:srgbClr val="0070C0">
                    <a:alpha val="4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26603" y="3200400"/>
                <a:ext cx="275772" cy="228600"/>
              </a:xfrm>
              <a:prstGeom prst="rect">
                <a:avLst/>
              </a:prstGeom>
              <a:solidFill>
                <a:srgbClr val="002060"/>
              </a:solidFill>
              <a:ln w="6350" cmpd="sng">
                <a:solidFill>
                  <a:srgbClr val="0070C0">
                    <a:alpha val="4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96431" y="3200400"/>
                <a:ext cx="304800" cy="228600"/>
              </a:xfrm>
              <a:prstGeom prst="ellipse">
                <a:avLst/>
              </a:prstGeom>
              <a:solidFill>
                <a:srgbClr val="002060"/>
              </a:solidFill>
              <a:ln w="6350">
                <a:solidFill>
                  <a:srgbClr val="0070C0">
                    <a:alpha val="4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562821" y="3219015"/>
                <a:ext cx="275772" cy="228600"/>
              </a:xfrm>
              <a:prstGeom prst="rect">
                <a:avLst/>
              </a:prstGeom>
              <a:solidFill>
                <a:srgbClr val="002060"/>
              </a:solidFill>
              <a:ln w="6350" cmpd="sng">
                <a:solidFill>
                  <a:srgbClr val="0070C0">
                    <a:alpha val="4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344231" y="3200400"/>
                <a:ext cx="304800" cy="228600"/>
              </a:xfrm>
              <a:prstGeom prst="ellipse">
                <a:avLst/>
              </a:prstGeom>
              <a:solidFill>
                <a:srgbClr val="002060"/>
              </a:solidFill>
              <a:ln w="6350">
                <a:solidFill>
                  <a:srgbClr val="0070C0">
                    <a:alpha val="4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80411" y="5565741"/>
                <a:ext cx="1153886" cy="115750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FCD5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/>
                  <a:t>2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826" y="5594966"/>
                <a:ext cx="275772" cy="228600"/>
              </a:xfrm>
              <a:prstGeom prst="rect">
                <a:avLst/>
              </a:prstGeom>
              <a:solidFill>
                <a:srgbClr val="002060"/>
              </a:solidFill>
              <a:ln w="6350" cmpd="sng">
                <a:solidFill>
                  <a:srgbClr val="0070C0">
                    <a:alpha val="4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87444" y="6509366"/>
                <a:ext cx="304800" cy="228600"/>
              </a:xfrm>
              <a:prstGeom prst="ellipse">
                <a:avLst/>
              </a:prstGeom>
              <a:solidFill>
                <a:srgbClr val="002060"/>
              </a:solidFill>
              <a:ln w="6350">
                <a:solidFill>
                  <a:srgbClr val="0070C0">
                    <a:alpha val="4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597044" y="5613581"/>
                <a:ext cx="275772" cy="228600"/>
              </a:xfrm>
              <a:prstGeom prst="rect">
                <a:avLst/>
              </a:prstGeom>
              <a:solidFill>
                <a:srgbClr val="002060"/>
              </a:solidFill>
              <a:ln w="6350" cmpd="sng">
                <a:solidFill>
                  <a:srgbClr val="0070C0">
                    <a:alpha val="4117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64782" y="4447580"/>
                <a:ext cx="1131417" cy="1159413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FCD5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smtClean="0"/>
                  <a:t>1</a:t>
                </a:r>
                <a:endParaRPr lang="en-US" sz="72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001000" y="4448537"/>
                <a:ext cx="1143000" cy="115750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FCD5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/>
                  <a:t>2</a:t>
                </a:r>
              </a:p>
            </p:txBody>
          </p:sp>
          <p:sp>
            <p:nvSpPr>
              <p:cNvPr id="36" name="Bent-Up Arrow 35"/>
              <p:cNvSpPr/>
              <p:nvPr/>
            </p:nvSpPr>
            <p:spPr>
              <a:xfrm>
                <a:off x="2757069" y="5666984"/>
                <a:ext cx="5243931" cy="781485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H="1">
                <a:off x="2435244" y="4595952"/>
                <a:ext cx="1505311" cy="948044"/>
              </a:xfrm>
              <a:prstGeom prst="straightConnector1">
                <a:avLst/>
              </a:prstGeom>
              <a:ln w="31750" cmpd="thinThick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/>
            <p:cNvSpPr/>
            <p:nvPr/>
          </p:nvSpPr>
          <p:spPr>
            <a:xfrm>
              <a:off x="2435244" y="6494641"/>
              <a:ext cx="304800" cy="228600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rgbClr val="0070C0">
                  <a:alpha val="4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24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18" y="2828539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32" y="2836605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984324" y="2828539"/>
            <a:ext cx="391222" cy="367782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r1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57442" y="3447735"/>
            <a:ext cx="568292" cy="525334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o1</a:t>
            </a:r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4152532" y="2832167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r2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8818" y="3577321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05555" y="2798737"/>
            <a:ext cx="1172201" cy="1180868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</a:t>
            </a:r>
            <a:endParaRPr lang="en-US" sz="7200"/>
          </a:p>
        </p:txBody>
      </p:sp>
      <p:sp>
        <p:nvSpPr>
          <p:cNvPr id="11" name="Rectangle 10"/>
          <p:cNvSpPr/>
          <p:nvPr/>
        </p:nvSpPr>
        <p:spPr>
          <a:xfrm>
            <a:off x="4192078" y="2792423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2796" y="762000"/>
            <a:ext cx="7750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</a:rPr>
              <a:t>3</a:t>
            </a:r>
            <a:r>
              <a:rPr lang="en-US" sz="2800" smtClean="0"/>
              <a:t>. </a:t>
            </a:r>
            <a:r>
              <a:rPr lang="en-US" sz="2800" b="1" smtClean="0">
                <a:solidFill>
                  <a:srgbClr val="0070C0"/>
                </a:solidFill>
              </a:rPr>
              <a:t>Tạo strigger biến mất .</a:t>
            </a:r>
          </a:p>
          <a:p>
            <a:r>
              <a:rPr lang="en-US" sz="2800" smtClean="0"/>
              <a:t>Khi click vào mặt nạ 1,mặt nạ 1 biến mất.</a:t>
            </a:r>
          </a:p>
          <a:p>
            <a:r>
              <a:rPr lang="en-US" sz="2800" smtClean="0"/>
              <a:t>Khi click vào mặt nạ 2,mặt nạ 2 biến mất.</a:t>
            </a:r>
          </a:p>
          <a:p>
            <a:r>
              <a:rPr lang="en-US" sz="2800" smtClean="0"/>
              <a:t>Làm tương tự như trên hướng dẫn ở ví dụ.</a:t>
            </a:r>
            <a:endParaRPr lang="en-US" sz="2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04" y="4676848"/>
            <a:ext cx="1082108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35" y="4676848"/>
            <a:ext cx="1082108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962800" y="4674935"/>
            <a:ext cx="261080" cy="228600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0070C0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45380" y="5589335"/>
            <a:ext cx="288562" cy="2286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0070C0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22504" y="4693550"/>
            <a:ext cx="261080" cy="228600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0070C0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16050" y="5560110"/>
            <a:ext cx="288562" cy="2286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0070C0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96046" y="5094703"/>
            <a:ext cx="1071142" cy="1159413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</a:t>
            </a:r>
            <a:endParaRPr lang="en-US" sz="7200"/>
          </a:p>
        </p:txBody>
      </p:sp>
      <p:sp>
        <p:nvSpPr>
          <p:cNvPr id="20" name="Rectangle 19"/>
          <p:cNvSpPr/>
          <p:nvPr/>
        </p:nvSpPr>
        <p:spPr>
          <a:xfrm>
            <a:off x="6553200" y="5209960"/>
            <a:ext cx="1082108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51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Autofit/>
          </a:bodyPr>
          <a:lstStyle/>
          <a:p>
            <a:pPr algn="just"/>
            <a:r>
              <a:rPr lang="en-US" sz="3600" smtClean="0"/>
              <a:t>Tạo strigger khi click vào ô r1,thì mặt nạ 1 hiện trở lại, click vào ô r2 thì mặt nạ 2 hiện ra trở lại</a:t>
            </a:r>
            <a:endParaRPr lang="en-US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72" y="3137418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6" y="3145484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37778" y="3137418"/>
            <a:ext cx="391222" cy="367782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r1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10896" y="3756614"/>
            <a:ext cx="568292" cy="525334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o1</a:t>
            </a:r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4205986" y="3141046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r2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62272" y="3886200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37779" y="3107616"/>
            <a:ext cx="1193432" cy="1159413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</a:t>
            </a:r>
            <a:endParaRPr lang="en-US" sz="7200"/>
          </a:p>
        </p:txBody>
      </p:sp>
      <p:sp>
        <p:nvSpPr>
          <p:cNvPr id="11" name="Rectangle 10"/>
          <p:cNvSpPr/>
          <p:nvPr/>
        </p:nvSpPr>
        <p:spPr>
          <a:xfrm>
            <a:off x="4245532" y="3101302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781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609600"/>
          </a:xfrm>
        </p:spPr>
        <p:txBody>
          <a:bodyPr>
            <a:noAutofit/>
          </a:bodyPr>
          <a:lstStyle/>
          <a:p>
            <a:r>
              <a:rPr lang="en-US" sz="3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br>
              <a:rPr lang="en-US" sz="32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Kỹ thuật strigger</a:t>
            </a:r>
            <a:br>
              <a:rPr lang="en-US" sz="32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990600"/>
            <a:ext cx="8305800" cy="5791200"/>
            <a:chOff x="381000" y="152400"/>
            <a:chExt cx="8305800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52400"/>
              <a:ext cx="8305800" cy="3747247"/>
            </a:xfrm>
            <a:prstGeom prst="rect">
              <a:avLst/>
            </a:prstGeom>
          </p:spPr>
        </p:pic>
        <p:sp>
          <p:nvSpPr>
            <p:cNvPr id="5" name="Up Arrow 4"/>
            <p:cNvSpPr/>
            <p:nvPr/>
          </p:nvSpPr>
          <p:spPr>
            <a:xfrm rot="341177">
              <a:off x="5899596" y="1242284"/>
              <a:ext cx="640009" cy="3504909"/>
            </a:xfrm>
            <a:prstGeom prst="up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Up Arrow 5"/>
            <p:cNvSpPr/>
            <p:nvPr/>
          </p:nvSpPr>
          <p:spPr>
            <a:xfrm rot="834931">
              <a:off x="1841258" y="2393710"/>
              <a:ext cx="640009" cy="2305858"/>
            </a:xfrm>
            <a:prstGeom prst="up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568666" y="4770277"/>
              <a:ext cx="1289333" cy="117332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/>
                <a:t>Phát nổ</a:t>
              </a:r>
              <a:endParaRPr lang="en-US" sz="2800" b="1"/>
            </a:p>
          </p:txBody>
        </p:sp>
        <p:sp>
          <p:nvSpPr>
            <p:cNvPr id="8" name="Oval 7"/>
            <p:cNvSpPr/>
            <p:nvPr/>
          </p:nvSpPr>
          <p:spPr>
            <a:xfrm>
              <a:off x="928713" y="4572000"/>
              <a:ext cx="1289333" cy="117332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/>
                <a:t>Kích hoạt</a:t>
              </a:r>
              <a:endParaRPr 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36861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1"/>
            <a:ext cx="8229600" cy="1295400"/>
          </a:xfrm>
        </p:spPr>
        <p:txBody>
          <a:bodyPr/>
          <a:lstStyle/>
          <a:p>
            <a:r>
              <a:rPr lang="en-US" smtClean="0"/>
              <a:t>Tạo âm thanh kèm theo,khi click vào mặt nạ 1, mặt nạ 2,ô r1,ô r2.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72" y="3137418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6" y="3145484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37778" y="3137418"/>
            <a:ext cx="391222" cy="367782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r1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10896" y="3756614"/>
            <a:ext cx="568292" cy="525334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o1</a:t>
            </a:r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4205986" y="3141046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r2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62272" y="3886200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37779" y="3107616"/>
            <a:ext cx="1193432" cy="1180868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</a:t>
            </a:r>
            <a:endParaRPr lang="en-US" sz="7200"/>
          </a:p>
        </p:txBody>
      </p:sp>
      <p:sp>
        <p:nvSpPr>
          <p:cNvPr id="11" name="Rectangle 10"/>
          <p:cNvSpPr/>
          <p:nvPr/>
        </p:nvSpPr>
        <p:spPr>
          <a:xfrm>
            <a:off x="4245532" y="3101302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48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72" y="3137418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6" y="3145484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37778" y="3137418"/>
            <a:ext cx="391222" cy="367782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r1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10896" y="3756614"/>
            <a:ext cx="568292" cy="525334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o1</a:t>
            </a:r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4205986" y="3141046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r2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62272" y="3886200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97340" y="3126550"/>
            <a:ext cx="1193432" cy="1180868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</a:t>
            </a:r>
            <a:endParaRPr lang="en-US" sz="7200"/>
          </a:p>
        </p:txBody>
      </p:sp>
      <p:sp>
        <p:nvSpPr>
          <p:cNvPr id="11" name="Rectangle 10"/>
          <p:cNvSpPr/>
          <p:nvPr/>
        </p:nvSpPr>
        <p:spPr>
          <a:xfrm>
            <a:off x="4174070" y="3115988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63" y="3141045"/>
            <a:ext cx="1143000" cy="1113693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382677" y="3145484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r3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38963" y="3890638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85033" y="3115988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7620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/>
              <a:t>Tạo Strigger,khi Click vào o1 thì hình 1,r1,o1, hình 3,r3,o3 đều biến mất,kèm theo âm thanh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8433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72" y="3137418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6" y="3145484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37778" y="3137418"/>
            <a:ext cx="391222" cy="367782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r1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10896" y="3756614"/>
            <a:ext cx="568292" cy="525334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o1</a:t>
            </a: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4205986" y="3141046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r2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62272" y="3886200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97340" y="3118484"/>
            <a:ext cx="1193432" cy="1180868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</a:t>
            </a:r>
            <a:endParaRPr lang="en-US" sz="7200"/>
          </a:p>
        </p:txBody>
      </p:sp>
      <p:sp>
        <p:nvSpPr>
          <p:cNvPr id="10" name="Rectangle 9"/>
          <p:cNvSpPr/>
          <p:nvPr/>
        </p:nvSpPr>
        <p:spPr>
          <a:xfrm>
            <a:off x="4174070" y="3115988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63" y="3141045"/>
            <a:ext cx="1143000" cy="1113693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382677" y="3145484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r3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38963" y="3890638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85033" y="3145484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7620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/>
              <a:t>Tạo Strigger,khi Click vào o3 thì hình 1,r1,o1, hình 3,r3,o3 đều biến mất,kèm theo âm thanh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4620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72" y="3137418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6" y="3145484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37778" y="3137418"/>
            <a:ext cx="391222" cy="367782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r1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10896" y="3756614"/>
            <a:ext cx="568292" cy="525334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o1</a:t>
            </a: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4205986" y="3141046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r2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62272" y="3886200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97340" y="3118484"/>
            <a:ext cx="1193432" cy="1180868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</a:t>
            </a:r>
            <a:endParaRPr lang="en-US" sz="7200"/>
          </a:p>
        </p:txBody>
      </p:sp>
      <p:sp>
        <p:nvSpPr>
          <p:cNvPr id="10" name="Rectangle 9"/>
          <p:cNvSpPr/>
          <p:nvPr/>
        </p:nvSpPr>
        <p:spPr>
          <a:xfrm>
            <a:off x="4174070" y="3115988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63" y="3141045"/>
            <a:ext cx="1143000" cy="1113693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382677" y="3145484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r3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38963" y="3890638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85033" y="3145484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1524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70C0"/>
                </a:solidFill>
              </a:rPr>
              <a:t>Tạo Strigger,các mặt nạ đều biến mất, lúc khởi động trò chơi.</a:t>
            </a:r>
          </a:p>
          <a:p>
            <a:endParaRPr lang="en-US" sz="2400" smtClean="0"/>
          </a:p>
          <a:p>
            <a:r>
              <a:rPr lang="en-US" sz="2400" b="1" i="1" u="sng" smtClean="0"/>
              <a:t>Cách thực hiện:</a:t>
            </a:r>
          </a:p>
          <a:p>
            <a:r>
              <a:rPr lang="en-US" sz="2400" smtClean="0"/>
              <a:t>1.Chọn 3 mặt nạ, cho 3 mặt nạ có hiệu ứng biến mất.</a:t>
            </a:r>
          </a:p>
          <a:p>
            <a:r>
              <a:rPr lang="en-US" sz="2400" smtClean="0"/>
              <a:t>2.Vào Animation Pane, chọn 3 hiệu ứng vừa chọn cho 3 mặt nạ trên, bấm phải chuột, chọn Start with previous.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931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72" y="3137418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6" y="3145484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37778" y="3137418"/>
            <a:ext cx="391222" cy="367782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r1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10896" y="3756614"/>
            <a:ext cx="568292" cy="525334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o1</a:t>
            </a: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4205986" y="3141046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r2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62272" y="3886200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97340" y="3118484"/>
            <a:ext cx="1193432" cy="1180868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</a:t>
            </a:r>
            <a:endParaRPr lang="en-US" sz="7200"/>
          </a:p>
        </p:txBody>
      </p:sp>
      <p:sp>
        <p:nvSpPr>
          <p:cNvPr id="10" name="Rectangle 9"/>
          <p:cNvSpPr/>
          <p:nvPr/>
        </p:nvSpPr>
        <p:spPr>
          <a:xfrm>
            <a:off x="4174070" y="3115988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63" y="3141045"/>
            <a:ext cx="1143000" cy="1113693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382677" y="3145484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r3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38963" y="3890638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85033" y="3145484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762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Tạo Strigger,khi bấm vào nút Play, thì 3 mặt nạ xuất hiện ,che 3 hình.</a:t>
            </a:r>
          </a:p>
          <a:p>
            <a:endParaRPr lang="en-US" sz="2400"/>
          </a:p>
        </p:txBody>
      </p:sp>
      <p:sp>
        <p:nvSpPr>
          <p:cNvPr id="16" name="Rounded Rectangle 15"/>
          <p:cNvSpPr/>
          <p:nvPr/>
        </p:nvSpPr>
        <p:spPr>
          <a:xfrm>
            <a:off x="685800" y="5105400"/>
            <a:ext cx="1528029" cy="533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PLAY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539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1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1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72" y="3137418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6" y="3145484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37778" y="3137418"/>
            <a:ext cx="391222" cy="367782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r1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10896" y="3756614"/>
            <a:ext cx="568292" cy="525334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o1</a:t>
            </a: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4205986" y="3141046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r2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62272" y="3886200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14180" y="3135475"/>
            <a:ext cx="1193432" cy="1180868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</a:t>
            </a:r>
            <a:endParaRPr lang="en-US" sz="7200"/>
          </a:p>
        </p:txBody>
      </p:sp>
      <p:sp>
        <p:nvSpPr>
          <p:cNvPr id="10" name="Rectangle 9"/>
          <p:cNvSpPr/>
          <p:nvPr/>
        </p:nvSpPr>
        <p:spPr>
          <a:xfrm>
            <a:off x="4233707" y="3147159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63" y="3141045"/>
            <a:ext cx="1143000" cy="1113693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382677" y="3145484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r3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38963" y="3890638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82677" y="3108862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762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Tạo Strigger,khi bấm vào nút RESET, thì trở lại trạng thái ban đầu.</a:t>
            </a:r>
          </a:p>
          <a:p>
            <a:endParaRPr lang="en-US" sz="2400"/>
          </a:p>
        </p:txBody>
      </p:sp>
      <p:sp>
        <p:nvSpPr>
          <p:cNvPr id="16" name="Rounded Rectangle 15"/>
          <p:cNvSpPr/>
          <p:nvPr/>
        </p:nvSpPr>
        <p:spPr>
          <a:xfrm>
            <a:off x="685800" y="5105400"/>
            <a:ext cx="1528029" cy="533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PLAY</a:t>
            </a:r>
            <a:endParaRPr lang="en-US" b="1"/>
          </a:p>
        </p:txBody>
      </p:sp>
      <p:sp>
        <p:nvSpPr>
          <p:cNvPr id="17" name="Rounded Rectangle 16"/>
          <p:cNvSpPr/>
          <p:nvPr/>
        </p:nvSpPr>
        <p:spPr>
          <a:xfrm>
            <a:off x="3720114" y="5105400"/>
            <a:ext cx="1528029" cy="533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RESET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493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1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1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1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21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1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21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1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1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72" y="3137418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6" y="3145484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37778" y="3137418"/>
            <a:ext cx="391222" cy="367782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r1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10896" y="3756614"/>
            <a:ext cx="568292" cy="525334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o1</a:t>
            </a: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4205986" y="3141046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r2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62272" y="3886200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14180" y="3135475"/>
            <a:ext cx="1193432" cy="1180868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</a:t>
            </a:r>
            <a:endParaRPr lang="en-US" sz="7200"/>
          </a:p>
        </p:txBody>
      </p:sp>
      <p:sp>
        <p:nvSpPr>
          <p:cNvPr id="10" name="Rectangle 9"/>
          <p:cNvSpPr/>
          <p:nvPr/>
        </p:nvSpPr>
        <p:spPr>
          <a:xfrm>
            <a:off x="4233707" y="3147159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63" y="3141045"/>
            <a:ext cx="1143000" cy="1113693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382677" y="3145484"/>
            <a:ext cx="556286" cy="364153"/>
          </a:xfrm>
          <a:prstGeom prst="rect">
            <a:avLst/>
          </a:prstGeom>
          <a:solidFill>
            <a:srgbClr val="00206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r3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38963" y="3890638"/>
            <a:ext cx="582614" cy="368539"/>
          </a:xfrm>
          <a:prstGeom prst="ellipse">
            <a:avLst/>
          </a:prstGeom>
          <a:solidFill>
            <a:srgbClr val="00206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57963" y="3133576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762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Tạo Strigger,khi bấm vào nút Exit, thì xuất hiện câu chào.</a:t>
            </a:r>
          </a:p>
          <a:p>
            <a:endParaRPr lang="en-US" sz="2400"/>
          </a:p>
        </p:txBody>
      </p:sp>
      <p:sp>
        <p:nvSpPr>
          <p:cNvPr id="16" name="Rounded Rectangle 15"/>
          <p:cNvSpPr/>
          <p:nvPr/>
        </p:nvSpPr>
        <p:spPr>
          <a:xfrm>
            <a:off x="685800" y="5105400"/>
            <a:ext cx="1528029" cy="533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PLAY</a:t>
            </a:r>
            <a:endParaRPr lang="en-US" b="1"/>
          </a:p>
        </p:txBody>
      </p:sp>
      <p:sp>
        <p:nvSpPr>
          <p:cNvPr id="17" name="Rounded Rectangle 16"/>
          <p:cNvSpPr/>
          <p:nvPr/>
        </p:nvSpPr>
        <p:spPr>
          <a:xfrm>
            <a:off x="6701571" y="5093110"/>
            <a:ext cx="1528029" cy="533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RESET</a:t>
            </a:r>
            <a:endParaRPr lang="en-US" b="1"/>
          </a:p>
        </p:txBody>
      </p:sp>
      <p:sp>
        <p:nvSpPr>
          <p:cNvPr id="18" name="Rounded Rectangle 17"/>
          <p:cNvSpPr/>
          <p:nvPr/>
        </p:nvSpPr>
        <p:spPr>
          <a:xfrm>
            <a:off x="3538725" y="5105400"/>
            <a:ext cx="1528029" cy="533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EXIT</a:t>
            </a:r>
            <a:endParaRPr lang="en-US" b="1"/>
          </a:p>
        </p:txBody>
      </p:sp>
      <p:sp>
        <p:nvSpPr>
          <p:cNvPr id="19" name="Rectangle 18"/>
          <p:cNvSpPr/>
          <p:nvPr/>
        </p:nvSpPr>
        <p:spPr>
          <a:xfrm>
            <a:off x="2101664" y="1524000"/>
            <a:ext cx="704233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VNI-HLThuphap" pitchFamily="2" charset="0"/>
                <a:cs typeface="Arial" pitchFamily="34" charset="0"/>
              </a:rPr>
              <a:t>Chúc một ngày vui vẻ</a:t>
            </a:r>
          </a:p>
          <a:p>
            <a:pPr algn="ctr"/>
            <a:r>
              <a:rPr lang="en-US" sz="36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VNI-HLThuphap" pitchFamily="2" charset="0"/>
                <a:cs typeface="Arial" pitchFamily="34" charset="0"/>
              </a:rPr>
              <a:t>Hẹn gặp lại !̉</a:t>
            </a:r>
            <a:endParaRPr lang="en-US" sz="3600" b="1" cap="none" spc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  <a:latin typeface="VNI-HLThuphap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1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1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1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1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4" grpId="4" animBg="1"/>
      <p:bldP spid="19" grpId="0"/>
      <p:bldP spid="1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2133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z="4800" smtClean="0"/>
              <a:t>XIN CẢM ƠN THẦY VÀ CÁC BẠN ĐÃ THEO DÕI</a:t>
            </a:r>
            <a:endParaRPr lang="en-US"/>
          </a:p>
        </p:txBody>
      </p:sp>
      <p:pic>
        <p:nvPicPr>
          <p:cNvPr id="2" name="Gianna (Nhac nen 360 do the thao) Rino Gaeta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640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35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Minh họa kỹ thuật Strigger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83226"/>
            <a:ext cx="8001000" cy="5417574"/>
          </a:xfrm>
        </p:spPr>
        <p:txBody>
          <a:bodyPr>
            <a:normAutofit/>
          </a:bodyPr>
          <a:lstStyle/>
          <a:p>
            <a:pPr algn="l"/>
            <a:endParaRPr lang="en-US" smtClean="0"/>
          </a:p>
          <a:p>
            <a:pPr algn="l"/>
            <a:endParaRPr lang="en-US"/>
          </a:p>
          <a:p>
            <a:pPr algn="l"/>
            <a:endParaRPr lang="en-US" smtClean="0"/>
          </a:p>
          <a:p>
            <a:pPr algn="l"/>
            <a:endParaRPr lang="en-US"/>
          </a:p>
          <a:p>
            <a:pPr algn="l"/>
            <a:endParaRPr lang="en-US" smtClean="0"/>
          </a:p>
          <a:p>
            <a:pPr algn="l"/>
            <a:endParaRPr lang="en-US"/>
          </a:p>
          <a:p>
            <a:pPr algn="l"/>
            <a:endParaRPr lang="en-US" smtClean="0"/>
          </a:p>
          <a:p>
            <a:pPr algn="l"/>
            <a:r>
              <a:rPr lang="en-US" b="1" smtClean="0">
                <a:solidFill>
                  <a:srgbClr val="7030A0"/>
                </a:solidFill>
              </a:rPr>
              <a:t>Làm sao để khi click vào nút  “Bấm” thì hình ảnh trên biến mất??????</a:t>
            </a:r>
          </a:p>
          <a:p>
            <a:pPr algn="l"/>
            <a:endParaRPr lang="en-US"/>
          </a:p>
          <a:p>
            <a:pPr algn="l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040626"/>
            <a:ext cx="1295400" cy="6096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bg1"/>
                </a:solidFill>
              </a:rPr>
              <a:t>Bấm</a:t>
            </a:r>
            <a:endParaRPr lang="en-US" sz="4400" b="1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65339"/>
            <a:ext cx="5345061" cy="33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001000" cy="6248400"/>
          </a:xfrm>
        </p:spPr>
        <p:txBody>
          <a:bodyPr>
            <a:normAutofit/>
          </a:bodyPr>
          <a:lstStyle/>
          <a:p>
            <a:pPr algn="l"/>
            <a:endParaRPr lang="en-US"/>
          </a:p>
          <a:p>
            <a:pPr algn="l"/>
            <a:endParaRPr lang="en-US" smtClean="0"/>
          </a:p>
          <a:p>
            <a:pPr algn="l"/>
            <a:endParaRPr lang="en-US"/>
          </a:p>
          <a:p>
            <a:pPr algn="l"/>
            <a:endParaRPr lang="en-US" smtClean="0"/>
          </a:p>
          <a:p>
            <a:pPr algn="l"/>
            <a:endParaRPr lang="en-US"/>
          </a:p>
          <a:p>
            <a:pPr algn="l"/>
            <a:endParaRPr lang="en-US" smtClean="0"/>
          </a:p>
          <a:p>
            <a:pPr algn="l"/>
            <a:endParaRPr lang="en-US" b="1" smtClean="0">
              <a:solidFill>
                <a:srgbClr val="FFC000"/>
              </a:solidFill>
            </a:endParaRPr>
          </a:p>
          <a:p>
            <a:pPr algn="l"/>
            <a:endParaRPr lang="en-US"/>
          </a:p>
          <a:p>
            <a:pPr algn="l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27139" y="1260876"/>
            <a:ext cx="7402461" cy="5520924"/>
            <a:chOff x="827139" y="1260876"/>
            <a:chExt cx="7402461" cy="5520924"/>
          </a:xfrm>
        </p:grpSpPr>
        <p:grpSp>
          <p:nvGrpSpPr>
            <p:cNvPr id="12" name="Group 11"/>
            <p:cNvGrpSpPr/>
            <p:nvPr/>
          </p:nvGrpSpPr>
          <p:grpSpPr>
            <a:xfrm>
              <a:off x="827139" y="1260876"/>
              <a:ext cx="7402461" cy="5520924"/>
              <a:chOff x="457200" y="228600"/>
              <a:chExt cx="7402461" cy="552092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57200" y="228600"/>
                <a:ext cx="7402461" cy="3360174"/>
                <a:chOff x="457200" y="228600"/>
                <a:chExt cx="7402461" cy="3360174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457200" y="1603887"/>
                  <a:ext cx="1295400" cy="609600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smtClean="0">
                      <a:solidFill>
                        <a:schemeClr val="bg1"/>
                      </a:solidFill>
                    </a:rPr>
                    <a:t>Bấm</a:t>
                  </a:r>
                  <a:endParaRPr lang="en-US" sz="3600" b="1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4600" y="228600"/>
                  <a:ext cx="5345061" cy="3360174"/>
                </a:xfrm>
                <a:prstGeom prst="rect">
                  <a:avLst/>
                </a:prstGeom>
              </p:spPr>
            </p:pic>
          </p:grpSp>
          <p:sp>
            <p:nvSpPr>
              <p:cNvPr id="8" name="Up Arrow 7"/>
              <p:cNvSpPr/>
              <p:nvPr/>
            </p:nvSpPr>
            <p:spPr>
              <a:xfrm>
                <a:off x="4947432" y="3588774"/>
                <a:ext cx="640009" cy="105942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Up Arrow 8"/>
              <p:cNvSpPr/>
              <p:nvPr/>
            </p:nvSpPr>
            <p:spPr>
              <a:xfrm>
                <a:off x="784895" y="2225245"/>
                <a:ext cx="640009" cy="2422955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rot="21332005">
                <a:off x="4622770" y="4576201"/>
                <a:ext cx="1289333" cy="11733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smtClean="0"/>
                  <a:t>Phát nổ</a:t>
                </a:r>
                <a:endParaRPr lang="en-US" sz="2800" b="1"/>
              </a:p>
            </p:txBody>
          </p:sp>
          <p:sp>
            <p:nvSpPr>
              <p:cNvPr id="11" name="Oval 10"/>
              <p:cNvSpPr/>
              <p:nvPr/>
            </p:nvSpPr>
            <p:spPr>
              <a:xfrm rot="21405617">
                <a:off x="457200" y="4572000"/>
                <a:ext cx="1289333" cy="11733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smtClean="0"/>
                  <a:t>Kích hoạt</a:t>
                </a:r>
                <a:endParaRPr lang="en-US" sz="2800" b="1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295400" y="5257800"/>
              <a:ext cx="4486193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cap="none" spc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Strigger</a:t>
              </a:r>
              <a:endParaRPr lang="en-US" sz="66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3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763000" cy="6477000"/>
          </a:xfrm>
        </p:spPr>
        <p:txBody>
          <a:bodyPr>
            <a:normAutofit/>
          </a:bodyPr>
          <a:lstStyle/>
          <a:p>
            <a:pPr algn="l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b="1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228600"/>
            <a:ext cx="7402461" cy="3360174"/>
            <a:chOff x="457200" y="228600"/>
            <a:chExt cx="7402461" cy="3360174"/>
          </a:xfrm>
        </p:grpSpPr>
        <p:sp>
          <p:nvSpPr>
            <p:cNvPr id="4" name="Rectangle 3"/>
            <p:cNvSpPr/>
            <p:nvPr/>
          </p:nvSpPr>
          <p:spPr>
            <a:xfrm>
              <a:off x="457200" y="1603887"/>
              <a:ext cx="1260769" cy="609600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</a:rPr>
                <a:t>Bấm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28600"/>
              <a:ext cx="5345061" cy="3360174"/>
            </a:xfrm>
            <a:prstGeom prst="rect">
              <a:avLst/>
            </a:prstGeom>
          </p:spPr>
        </p:pic>
      </p:grpSp>
      <p:sp>
        <p:nvSpPr>
          <p:cNvPr id="8" name="Up Arrow 7"/>
          <p:cNvSpPr/>
          <p:nvPr/>
        </p:nvSpPr>
        <p:spPr>
          <a:xfrm>
            <a:off x="4947432" y="3588774"/>
            <a:ext cx="640009" cy="1059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784895" y="2225245"/>
            <a:ext cx="640009" cy="24229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1332005">
            <a:off x="4622770" y="4576201"/>
            <a:ext cx="1289333" cy="1173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Phát nổ</a:t>
            </a:r>
            <a:endParaRPr lang="en-US" sz="2800" b="1"/>
          </a:p>
        </p:txBody>
      </p:sp>
      <p:sp>
        <p:nvSpPr>
          <p:cNvPr id="11" name="Oval 10"/>
          <p:cNvSpPr/>
          <p:nvPr/>
        </p:nvSpPr>
        <p:spPr>
          <a:xfrm rot="21405617">
            <a:off x="457200" y="4572000"/>
            <a:ext cx="1289333" cy="1173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Kích hoạt</a:t>
            </a:r>
            <a:endParaRPr lang="en-US" sz="2800" b="1"/>
          </a:p>
        </p:txBody>
      </p:sp>
      <p:cxnSp>
        <p:nvCxnSpPr>
          <p:cNvPr id="6" name="Straight Arrow Connector 5"/>
          <p:cNvCxnSpPr>
            <a:stCxn id="10" idx="6"/>
          </p:cNvCxnSpPr>
          <p:nvPr/>
        </p:nvCxnSpPr>
        <p:spPr>
          <a:xfrm>
            <a:off x="5910145" y="5112658"/>
            <a:ext cx="11002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010400" y="4267200"/>
            <a:ext cx="1981200" cy="2362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smtClean="0"/>
              <a:t>Dùng Animation </a:t>
            </a:r>
            <a:r>
              <a:rPr lang="en-US" sz="2000" smtClean="0">
                <a:sym typeface="Wingdings" pitchFamily="2" charset="2"/>
              </a:rPr>
              <a:t> tấm ảnh biến mất</a:t>
            </a:r>
            <a:endParaRPr lang="en-US" sz="200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45503" y="5105400"/>
            <a:ext cx="5501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95630" y="4213654"/>
            <a:ext cx="1981200" cy="2362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/>
              <a:t>Đặt Strigger trên nút “Bấm”</a:t>
            </a:r>
            <a:endParaRPr lang="en-US" sz="3200"/>
          </a:p>
        </p:txBody>
      </p:sp>
      <p:sp>
        <p:nvSpPr>
          <p:cNvPr id="21" name="TextBox 20"/>
          <p:cNvSpPr txBox="1"/>
          <p:nvPr/>
        </p:nvSpPr>
        <p:spPr>
          <a:xfrm>
            <a:off x="6442369" y="4149804"/>
            <a:ext cx="872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/>
              <a:t>1</a:t>
            </a:r>
            <a:endParaRPr lang="en-US" sz="6600" b="1"/>
          </a:p>
        </p:txBody>
      </p:sp>
      <p:sp>
        <p:nvSpPr>
          <p:cNvPr id="22" name="TextBox 21"/>
          <p:cNvSpPr txBox="1"/>
          <p:nvPr/>
        </p:nvSpPr>
        <p:spPr>
          <a:xfrm>
            <a:off x="1717969" y="3997404"/>
            <a:ext cx="872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40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382000" cy="59737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mtClean="0"/>
              <a:t>Dùng Animation làm ảnh biến mất</a:t>
            </a:r>
          </a:p>
          <a:p>
            <a:pPr marL="0" indent="0">
              <a:buNone/>
            </a:pPr>
            <a:r>
              <a:rPr lang="en-US" sz="2800" smtClean="0"/>
              <a:t>Chọn ảnh,chọn Animation,chọn Add Animation,chọn 1 hiệu ứng trong phần Exit.</a:t>
            </a:r>
            <a:endParaRPr lang="en-US" smtClean="0"/>
          </a:p>
          <a:p>
            <a:pPr marL="514350" indent="-514350"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29600" cy="426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267200" y="5562600"/>
            <a:ext cx="3505200" cy="4572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2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smtClean="0"/>
              <a:t>2.Đặt strigger cho nút “Bấm”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1037"/>
            <a:ext cx="8229600" cy="5643563"/>
          </a:xfrm>
        </p:spPr>
        <p:txBody>
          <a:bodyPr>
            <a:normAutofit/>
          </a:bodyPr>
          <a:lstStyle/>
          <a:p>
            <a:r>
              <a:rPr lang="en-US" sz="2400" smtClean="0"/>
              <a:t>Vào Animation, nhấn Animation Pane(nằm bên phải Add Animation),cửa sổ Animation Pane hiện ra.Bấm phải chuột trên hiệu ứng tấm ảnh vừa chọn, chọn timing,cửa sổ mới hiện ra.</a:t>
            </a:r>
          </a:p>
          <a:p>
            <a:endParaRPr lang="en-US" sz="2400" smtClean="0"/>
          </a:p>
          <a:p>
            <a:endParaRPr lang="en-US" sz="24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09800"/>
            <a:ext cx="8229601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550663" y="3962400"/>
            <a:ext cx="2307337" cy="110642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1"/>
            <a:ext cx="8382000" cy="6248400"/>
          </a:xfrm>
        </p:spPr>
        <p:txBody>
          <a:bodyPr>
            <a:normAutofit/>
          </a:bodyPr>
          <a:lstStyle/>
          <a:p>
            <a:r>
              <a:rPr lang="en-US" sz="2400" smtClean="0"/>
              <a:t>Chọn strigger, chọn hàng thứ 2 “ start effect of click of “,một danh sách các đối tượng xổ xuống, chọn Rectangle : Bấm.</a:t>
            </a:r>
          </a:p>
          <a:p>
            <a:endParaRPr lang="en-US" sz="2400" smtClean="0"/>
          </a:p>
          <a:p>
            <a:endParaRPr lang="en-US" sz="24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53399" cy="5410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00200" y="4038600"/>
            <a:ext cx="4724400" cy="14478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6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5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09600"/>
          </a:xfrm>
        </p:spPr>
        <p:txBody>
          <a:bodyPr>
            <a:noAutofit/>
          </a:bodyPr>
          <a:lstStyle/>
          <a:p>
            <a:pPr algn="l"/>
            <a:r>
              <a:rPr lang="en-US" sz="2800" smtClean="0"/>
              <a:t>Hãy nhấn “bấm” để</a:t>
            </a:r>
            <a:r>
              <a:rPr lang="en-US" sz="2800" smtClean="0">
                <a:sym typeface="Wingdings" pitchFamily="2" charset="2"/>
              </a:rPr>
              <a:t> thử chương trình</a:t>
            </a:r>
            <a:endParaRPr lang="en-US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83226"/>
            <a:ext cx="8001000" cy="5417574"/>
          </a:xfrm>
        </p:spPr>
        <p:txBody>
          <a:bodyPr>
            <a:normAutofit/>
          </a:bodyPr>
          <a:lstStyle/>
          <a:p>
            <a:pPr algn="l"/>
            <a:r>
              <a:rPr lang="en-US" smtClean="0"/>
              <a:t> </a:t>
            </a:r>
          </a:p>
          <a:p>
            <a:pPr algn="l"/>
            <a:endParaRPr lang="en-US"/>
          </a:p>
          <a:p>
            <a:pPr algn="l"/>
            <a:endParaRPr lang="en-US" b="1" smtClean="0">
              <a:solidFill>
                <a:srgbClr val="FFC000"/>
              </a:solidFill>
            </a:endParaRPr>
          </a:p>
          <a:p>
            <a:pPr algn="l"/>
            <a:endParaRPr lang="en-US"/>
          </a:p>
          <a:p>
            <a:pPr algn="l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040626"/>
            <a:ext cx="1295400" cy="6096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bg1"/>
                </a:solidFill>
              </a:rPr>
              <a:t>Bấm</a:t>
            </a:r>
            <a:endParaRPr lang="en-US" sz="4400" b="1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65339"/>
            <a:ext cx="5345061" cy="33601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19072" y="5410200"/>
            <a:ext cx="686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mtClean="0"/>
              <a:t>Nguyên lí: hiệu ứng của hình nào thì sẽ tạo trigger tại hình đó, và chọn “cò bấm” ngay trong hộp thoại Effect/Timing (hiển thị danh sách các đối tượng)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855</Words>
  <Application>Microsoft Office PowerPoint</Application>
  <PresentationFormat>On-screen Show (4:3)</PresentationFormat>
  <Paragraphs>196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ỨNG DỤNG CÔNG NGHỆ DẠY HỌC</vt:lpstr>
      <vt:lpstr>               Kỹ thuật strigger  </vt:lpstr>
      <vt:lpstr>Minh họa kỹ thuật Strigger</vt:lpstr>
      <vt:lpstr>PowerPoint Presentation</vt:lpstr>
      <vt:lpstr>PowerPoint Presentation</vt:lpstr>
      <vt:lpstr>PowerPoint Presentation</vt:lpstr>
      <vt:lpstr>2.Đặt strigger cho nút “Bấm”</vt:lpstr>
      <vt:lpstr>PowerPoint Presentation</vt:lpstr>
      <vt:lpstr>Hãy nhấn “bấm” để thử chương trình</vt:lpstr>
      <vt:lpstr>Làm sao để hình “biến mất”, kèm theo “âm thanh”????? Hãy nhấn “Bấm” để thử</vt:lpstr>
      <vt:lpstr>Cách chèn âm thanh: Vào chổ cấu hình strigger hồi nãy,thay vì chọn thẻ Timing,ta chọn qua thẻ Effect</vt:lpstr>
      <vt:lpstr>Ta chọn Sound, chọn một âm thanh trong danh sách các sound có sẵn,bấm Ok.</vt:lpstr>
      <vt:lpstr> Hướng dẫn trò chơi </vt:lpstr>
      <vt:lpstr> Mô tả trò chơi </vt:lpstr>
      <vt:lpstr>                    Áp dụng kỹ thuật strigger    làm các mặt nạ,các hình chơi xuất hiện hoặc biến mất theo ý muốn</vt:lpstr>
      <vt:lpstr>2.Vẽ mặt nạ, nút đóng cho các hình</vt:lpstr>
      <vt:lpstr>Sắp xếp các hình,theo thứ tự hình chơi,hình đóng, hình mặt nạ nằm ở trên như sau:</vt:lpstr>
      <vt:lpstr>PowerPoint Presentation</vt:lpstr>
      <vt:lpstr>Tạo strigger khi click vào ô r1,thì mặt nạ 1 hiện trở lại, click vào ô r2 thì mặt nạ 2 hiện ra trở lại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Kỹ thuật Strigger</dc:title>
  <dc:creator>hoangkyanh</dc:creator>
  <cp:lastModifiedBy>Duc-Long</cp:lastModifiedBy>
  <cp:revision>29</cp:revision>
  <dcterms:created xsi:type="dcterms:W3CDTF">2014-04-27T05:02:41Z</dcterms:created>
  <dcterms:modified xsi:type="dcterms:W3CDTF">2014-08-26T12:06:14Z</dcterms:modified>
</cp:coreProperties>
</file>