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Default Extension="vml" ContentType="application/vnd.openxmlformats-officedocument.vmlDrawing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8" r:id="rId3"/>
    <p:sldId id="306" r:id="rId4"/>
    <p:sldId id="338" r:id="rId5"/>
    <p:sldId id="292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336" r:id="rId14"/>
    <p:sldId id="337" r:id="rId15"/>
    <p:sldId id="269" r:id="rId16"/>
    <p:sldId id="320" r:id="rId17"/>
    <p:sldId id="314" r:id="rId18"/>
    <p:sldId id="315" r:id="rId19"/>
    <p:sldId id="316" r:id="rId20"/>
    <p:sldId id="317" r:id="rId21"/>
    <p:sldId id="318" r:id="rId22"/>
    <p:sldId id="282" r:id="rId23"/>
    <p:sldId id="283" r:id="rId24"/>
    <p:sldId id="284" r:id="rId25"/>
    <p:sldId id="285" r:id="rId26"/>
    <p:sldId id="286" r:id="rId27"/>
    <p:sldId id="290" r:id="rId28"/>
    <p:sldId id="287" r:id="rId29"/>
  </p:sldIdLst>
  <p:sldSz cx="13003213" cy="974725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FF66"/>
    <a:srgbClr val="000099"/>
    <a:srgbClr val="FF6699"/>
    <a:srgbClr val="FF9900"/>
    <a:srgbClr val="009900"/>
    <a:srgbClr val="FCD0E4"/>
    <a:srgbClr val="5DFD83"/>
    <a:srgbClr val="FF6600"/>
    <a:srgbClr val="33CCFF"/>
  </p:clrMru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095" autoAdjust="0"/>
    <p:restoredTop sz="94595" autoAdjust="0"/>
  </p:normalViewPr>
  <p:slideViewPr>
    <p:cSldViewPr>
      <p:cViewPr>
        <p:scale>
          <a:sx n="51" d="100"/>
          <a:sy n="51" d="100"/>
        </p:scale>
        <p:origin x="-720" y="-132"/>
      </p:cViewPr>
      <p:guideLst>
        <p:guide orient="horz" pos="3070"/>
        <p:guide pos="40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69BCB7-1D38-45A7-B02B-827AB8336DEB}" type="doc">
      <dgm:prSet loTypeId="urn:microsoft.com/office/officeart/2005/8/layout/chevron2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3AAD479-F997-4DB3-A417-F9BCFF739A05}">
      <dgm:prSet phldrT="[Text]" custT="1"/>
      <dgm:spPr/>
      <dgm:t>
        <a:bodyPr/>
        <a:lstStyle/>
        <a:p>
          <a:r>
            <a:rPr lang="en-US" sz="48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1</a:t>
          </a:r>
          <a:endParaRPr lang="en-US" sz="480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263689F-44F7-4B23-BB49-FDEB7C5B1631}" type="parTrans" cxnId="{428E54AC-F158-44CD-8C79-E12A837F0237}">
      <dgm:prSet/>
      <dgm:spPr/>
      <dgm:t>
        <a:bodyPr/>
        <a:lstStyle/>
        <a:p>
          <a:endParaRPr lang="en-US"/>
        </a:p>
      </dgm:t>
    </dgm:pt>
    <dgm:pt modelId="{AF09D57A-68D4-4BA9-BAC3-0920252548EA}" type="sibTrans" cxnId="{428E54AC-F158-44CD-8C79-E12A837F0237}">
      <dgm:prSet/>
      <dgm:spPr/>
      <dgm:t>
        <a:bodyPr/>
        <a:lstStyle/>
        <a:p>
          <a:endParaRPr lang="en-US"/>
        </a:p>
      </dgm:t>
    </dgm:pt>
    <dgm:pt modelId="{42719036-EE6D-4384-95E5-7573311446B7}">
      <dgm:prSet phldrT="[Text]" custT="1"/>
      <dgm:spPr/>
      <dgm:t>
        <a:bodyPr/>
        <a:lstStyle/>
        <a:p>
          <a:r>
            <a:rPr lang="en-US" sz="3600" smtClean="0">
              <a:latin typeface="Times New Roman" pitchFamily="18" charset="0"/>
              <a:cs typeface="Times New Roman" pitchFamily="18" charset="0"/>
            </a:rPr>
            <a:t>Phân loại theo góc độ địa lý</a:t>
          </a:r>
          <a:endParaRPr lang="en-US" sz="3600">
            <a:latin typeface="Times New Roman" pitchFamily="18" charset="0"/>
            <a:cs typeface="Times New Roman" pitchFamily="18" charset="0"/>
          </a:endParaRPr>
        </a:p>
      </dgm:t>
    </dgm:pt>
    <dgm:pt modelId="{0065AE4B-DD49-4130-8114-9CB088539E7D}" type="parTrans" cxnId="{525373C5-462E-48B5-9B91-6F007AD12FCE}">
      <dgm:prSet/>
      <dgm:spPr/>
      <dgm:t>
        <a:bodyPr/>
        <a:lstStyle/>
        <a:p>
          <a:endParaRPr lang="en-US"/>
        </a:p>
      </dgm:t>
    </dgm:pt>
    <dgm:pt modelId="{D1C7B01A-8E89-49CE-8A9F-79769A51FA5E}" type="sibTrans" cxnId="{525373C5-462E-48B5-9B91-6F007AD12FCE}">
      <dgm:prSet/>
      <dgm:spPr/>
      <dgm:t>
        <a:bodyPr/>
        <a:lstStyle/>
        <a:p>
          <a:endParaRPr lang="en-US"/>
        </a:p>
      </dgm:t>
    </dgm:pt>
    <dgm:pt modelId="{ABC2D024-7984-4E70-86A9-D1AF0C90BE24}">
      <dgm:prSet phldrT="[Text]" custT="1"/>
      <dgm:spPr/>
      <dgm:t>
        <a:bodyPr/>
        <a:lstStyle/>
        <a:p>
          <a:r>
            <a:rPr lang="en-US" sz="48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2</a:t>
          </a:r>
          <a:endParaRPr lang="en-US" sz="480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3403EAA-34CD-41CE-958D-6D4532AB0094}" type="parTrans" cxnId="{1FB6137A-4A71-4EC5-B00C-66CB2761B523}">
      <dgm:prSet/>
      <dgm:spPr/>
      <dgm:t>
        <a:bodyPr/>
        <a:lstStyle/>
        <a:p>
          <a:endParaRPr lang="en-US"/>
        </a:p>
      </dgm:t>
    </dgm:pt>
    <dgm:pt modelId="{CAE67151-113A-428E-8FAB-E8DD487FAB79}" type="sibTrans" cxnId="{1FB6137A-4A71-4EC5-B00C-66CB2761B523}">
      <dgm:prSet/>
      <dgm:spPr/>
      <dgm:t>
        <a:bodyPr/>
        <a:lstStyle/>
        <a:p>
          <a:endParaRPr lang="en-US"/>
        </a:p>
      </dgm:t>
    </dgm:pt>
    <dgm:pt modelId="{7990CA45-DC02-459D-B5B2-E42BAA62AFDC}">
      <dgm:prSet phldrT="[Text]" custT="1"/>
      <dgm:spPr/>
      <dgm:t>
        <a:bodyPr/>
        <a:lstStyle/>
        <a:p>
          <a:r>
            <a:rPr lang="en-US" sz="3600" smtClean="0">
              <a:latin typeface="Times New Roman" pitchFamily="18" charset="0"/>
              <a:cs typeface="Times New Roman" pitchFamily="18" charset="0"/>
            </a:rPr>
            <a:t>Phân loại theo môi trường truyền thông</a:t>
          </a:r>
          <a:endParaRPr lang="en-US" sz="3600">
            <a:latin typeface="Times New Roman" pitchFamily="18" charset="0"/>
            <a:cs typeface="Times New Roman" pitchFamily="18" charset="0"/>
          </a:endParaRPr>
        </a:p>
      </dgm:t>
    </dgm:pt>
    <dgm:pt modelId="{26745DA4-4965-491C-8E9D-95F71AEF198B}" type="parTrans" cxnId="{0F8AC659-83FE-48FB-9CCA-4299FCD0C61E}">
      <dgm:prSet/>
      <dgm:spPr/>
      <dgm:t>
        <a:bodyPr/>
        <a:lstStyle/>
        <a:p>
          <a:endParaRPr lang="en-US"/>
        </a:p>
      </dgm:t>
    </dgm:pt>
    <dgm:pt modelId="{9F1203B7-F324-4AE4-B912-F0453DFA5831}" type="sibTrans" cxnId="{0F8AC659-83FE-48FB-9CCA-4299FCD0C61E}">
      <dgm:prSet/>
      <dgm:spPr/>
      <dgm:t>
        <a:bodyPr/>
        <a:lstStyle/>
        <a:p>
          <a:endParaRPr lang="en-US"/>
        </a:p>
      </dgm:t>
    </dgm:pt>
    <dgm:pt modelId="{34E49EB4-ECD4-4A9D-BA62-216B2BF94947}">
      <dgm:prSet phldrT="[Text]" custT="1"/>
      <dgm:spPr/>
      <dgm:t>
        <a:bodyPr/>
        <a:lstStyle/>
        <a:p>
          <a:r>
            <a:rPr lang="en-US" sz="48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3</a:t>
          </a:r>
          <a:endParaRPr lang="en-US" sz="480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AAF5799-EF26-45FC-9CA0-CD401B9153A7}" type="parTrans" cxnId="{AEDF91EF-477F-4CE5-917B-37D5F65DE29E}">
      <dgm:prSet/>
      <dgm:spPr/>
      <dgm:t>
        <a:bodyPr/>
        <a:lstStyle/>
        <a:p>
          <a:endParaRPr lang="en-US"/>
        </a:p>
      </dgm:t>
    </dgm:pt>
    <dgm:pt modelId="{E0799EC2-BBAC-434B-8C46-249B741DBCBF}" type="sibTrans" cxnId="{AEDF91EF-477F-4CE5-917B-37D5F65DE29E}">
      <dgm:prSet/>
      <dgm:spPr/>
      <dgm:t>
        <a:bodyPr/>
        <a:lstStyle/>
        <a:p>
          <a:endParaRPr lang="en-US"/>
        </a:p>
      </dgm:t>
    </dgm:pt>
    <dgm:pt modelId="{C8AED161-1216-4CB2-BADE-2D5E6791145B}">
      <dgm:prSet phldrT="[Text]" custT="1"/>
      <dgm:spPr/>
      <dgm:t>
        <a:bodyPr/>
        <a:lstStyle/>
        <a:p>
          <a:r>
            <a:rPr lang="en-US" sz="3600" smtClean="0">
              <a:latin typeface="Times New Roman" pitchFamily="18" charset="0"/>
              <a:cs typeface="Times New Roman" pitchFamily="18" charset="0"/>
            </a:rPr>
            <a:t>Phân loại theo chức năng</a:t>
          </a:r>
          <a:endParaRPr lang="en-US" sz="3600">
            <a:latin typeface="Times New Roman" pitchFamily="18" charset="0"/>
            <a:cs typeface="Times New Roman" pitchFamily="18" charset="0"/>
          </a:endParaRPr>
        </a:p>
      </dgm:t>
    </dgm:pt>
    <dgm:pt modelId="{014635BF-4FE6-436C-B284-CAE24C4C7D61}" type="parTrans" cxnId="{D437C92A-1514-4D63-8ACF-6B243DA20BF7}">
      <dgm:prSet/>
      <dgm:spPr/>
      <dgm:t>
        <a:bodyPr/>
        <a:lstStyle/>
        <a:p>
          <a:endParaRPr lang="en-US"/>
        </a:p>
      </dgm:t>
    </dgm:pt>
    <dgm:pt modelId="{8510D47F-EF72-4F1F-B455-D500AEE84F29}" type="sibTrans" cxnId="{D437C92A-1514-4D63-8ACF-6B243DA20BF7}">
      <dgm:prSet/>
      <dgm:spPr/>
      <dgm:t>
        <a:bodyPr/>
        <a:lstStyle/>
        <a:p>
          <a:endParaRPr lang="en-US"/>
        </a:p>
      </dgm:t>
    </dgm:pt>
    <dgm:pt modelId="{35A76590-A76C-4D66-B00A-519A31E9C7C7}" type="pres">
      <dgm:prSet presAssocID="{4E69BCB7-1D38-45A7-B02B-827AB8336DE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8DD64C-DA4D-42DD-945A-C61E01593D07}" type="pres">
      <dgm:prSet presAssocID="{E3AAD479-F997-4DB3-A417-F9BCFF739A05}" presName="composite" presStyleCnt="0"/>
      <dgm:spPr/>
    </dgm:pt>
    <dgm:pt modelId="{A27C9170-2800-4088-90F8-B0B10A2A7ADA}" type="pres">
      <dgm:prSet presAssocID="{E3AAD479-F997-4DB3-A417-F9BCFF739A0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535748-5754-4A94-AE2D-6269F4CAAB44}" type="pres">
      <dgm:prSet presAssocID="{E3AAD479-F997-4DB3-A417-F9BCFF739A05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CC6561-1D6E-422F-AD0C-E1EEB18FFC12}" type="pres">
      <dgm:prSet presAssocID="{AF09D57A-68D4-4BA9-BAC3-0920252548EA}" presName="sp" presStyleCnt="0"/>
      <dgm:spPr/>
    </dgm:pt>
    <dgm:pt modelId="{BBAEE0D9-194D-4571-9619-F74B459B7A8A}" type="pres">
      <dgm:prSet presAssocID="{ABC2D024-7984-4E70-86A9-D1AF0C90BE24}" presName="composite" presStyleCnt="0"/>
      <dgm:spPr/>
    </dgm:pt>
    <dgm:pt modelId="{6BC9F157-19E2-473F-9F63-ED12E313847B}" type="pres">
      <dgm:prSet presAssocID="{ABC2D024-7984-4E70-86A9-D1AF0C90BE2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B16822-8525-4333-8DFD-21F753C97220}" type="pres">
      <dgm:prSet presAssocID="{ABC2D024-7984-4E70-86A9-D1AF0C90BE2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C150A6-8370-446F-BBBB-9DF565F610B4}" type="pres">
      <dgm:prSet presAssocID="{CAE67151-113A-428E-8FAB-E8DD487FAB79}" presName="sp" presStyleCnt="0"/>
      <dgm:spPr/>
    </dgm:pt>
    <dgm:pt modelId="{80EEBD50-C4DB-419D-BEE8-F7E03928E305}" type="pres">
      <dgm:prSet presAssocID="{34E49EB4-ECD4-4A9D-BA62-216B2BF94947}" presName="composite" presStyleCnt="0"/>
      <dgm:spPr/>
    </dgm:pt>
    <dgm:pt modelId="{989FA55B-7F7A-4AE2-B066-AD2D8795A7EE}" type="pres">
      <dgm:prSet presAssocID="{34E49EB4-ECD4-4A9D-BA62-216B2BF9494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0C6693-8EB8-4737-8513-857E3DA5DA8C}" type="pres">
      <dgm:prSet presAssocID="{34E49EB4-ECD4-4A9D-BA62-216B2BF9494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34F7EF-CD40-4AD7-8984-F86B1770224C}" type="presOf" srcId="{7990CA45-DC02-459D-B5B2-E42BAA62AFDC}" destId="{BEB16822-8525-4333-8DFD-21F753C97220}" srcOrd="0" destOrd="0" presId="urn:microsoft.com/office/officeart/2005/8/layout/chevron2"/>
    <dgm:cxn modelId="{A7B48CC3-F9E5-4798-96AB-432C06CCD34C}" type="presOf" srcId="{ABC2D024-7984-4E70-86A9-D1AF0C90BE24}" destId="{6BC9F157-19E2-473F-9F63-ED12E313847B}" srcOrd="0" destOrd="0" presId="urn:microsoft.com/office/officeart/2005/8/layout/chevron2"/>
    <dgm:cxn modelId="{525373C5-462E-48B5-9B91-6F007AD12FCE}" srcId="{E3AAD479-F997-4DB3-A417-F9BCFF739A05}" destId="{42719036-EE6D-4384-95E5-7573311446B7}" srcOrd="0" destOrd="0" parTransId="{0065AE4B-DD49-4130-8114-9CB088539E7D}" sibTransId="{D1C7B01A-8E89-49CE-8A9F-79769A51FA5E}"/>
    <dgm:cxn modelId="{0F8AC659-83FE-48FB-9CCA-4299FCD0C61E}" srcId="{ABC2D024-7984-4E70-86A9-D1AF0C90BE24}" destId="{7990CA45-DC02-459D-B5B2-E42BAA62AFDC}" srcOrd="0" destOrd="0" parTransId="{26745DA4-4965-491C-8E9D-95F71AEF198B}" sibTransId="{9F1203B7-F324-4AE4-B912-F0453DFA5831}"/>
    <dgm:cxn modelId="{1FB6137A-4A71-4EC5-B00C-66CB2761B523}" srcId="{4E69BCB7-1D38-45A7-B02B-827AB8336DEB}" destId="{ABC2D024-7984-4E70-86A9-D1AF0C90BE24}" srcOrd="1" destOrd="0" parTransId="{D3403EAA-34CD-41CE-958D-6D4532AB0094}" sibTransId="{CAE67151-113A-428E-8FAB-E8DD487FAB79}"/>
    <dgm:cxn modelId="{779566A4-7F0E-4D37-94A8-39B92CC5AD04}" type="presOf" srcId="{42719036-EE6D-4384-95E5-7573311446B7}" destId="{91535748-5754-4A94-AE2D-6269F4CAAB44}" srcOrd="0" destOrd="0" presId="urn:microsoft.com/office/officeart/2005/8/layout/chevron2"/>
    <dgm:cxn modelId="{D437C92A-1514-4D63-8ACF-6B243DA20BF7}" srcId="{34E49EB4-ECD4-4A9D-BA62-216B2BF94947}" destId="{C8AED161-1216-4CB2-BADE-2D5E6791145B}" srcOrd="0" destOrd="0" parTransId="{014635BF-4FE6-436C-B284-CAE24C4C7D61}" sibTransId="{8510D47F-EF72-4F1F-B455-D500AEE84F29}"/>
    <dgm:cxn modelId="{428E54AC-F158-44CD-8C79-E12A837F0237}" srcId="{4E69BCB7-1D38-45A7-B02B-827AB8336DEB}" destId="{E3AAD479-F997-4DB3-A417-F9BCFF739A05}" srcOrd="0" destOrd="0" parTransId="{3263689F-44F7-4B23-BB49-FDEB7C5B1631}" sibTransId="{AF09D57A-68D4-4BA9-BAC3-0920252548EA}"/>
    <dgm:cxn modelId="{E5DEF2D9-1408-44B1-8BEE-8FC8E07C952C}" type="presOf" srcId="{4E69BCB7-1D38-45A7-B02B-827AB8336DEB}" destId="{35A76590-A76C-4D66-B00A-519A31E9C7C7}" srcOrd="0" destOrd="0" presId="urn:microsoft.com/office/officeart/2005/8/layout/chevron2"/>
    <dgm:cxn modelId="{8F808240-21A9-487E-93AE-564F336F683E}" type="presOf" srcId="{E3AAD479-F997-4DB3-A417-F9BCFF739A05}" destId="{A27C9170-2800-4088-90F8-B0B10A2A7ADA}" srcOrd="0" destOrd="0" presId="urn:microsoft.com/office/officeart/2005/8/layout/chevron2"/>
    <dgm:cxn modelId="{AEDF91EF-477F-4CE5-917B-37D5F65DE29E}" srcId="{4E69BCB7-1D38-45A7-B02B-827AB8336DEB}" destId="{34E49EB4-ECD4-4A9D-BA62-216B2BF94947}" srcOrd="2" destOrd="0" parTransId="{1AAF5799-EF26-45FC-9CA0-CD401B9153A7}" sibTransId="{E0799EC2-BBAC-434B-8C46-249B741DBCBF}"/>
    <dgm:cxn modelId="{F77FA722-ED18-4857-9710-CE9B53C093D7}" type="presOf" srcId="{C8AED161-1216-4CB2-BADE-2D5E6791145B}" destId="{CC0C6693-8EB8-4737-8513-857E3DA5DA8C}" srcOrd="0" destOrd="0" presId="urn:microsoft.com/office/officeart/2005/8/layout/chevron2"/>
    <dgm:cxn modelId="{B089BC78-37E5-4432-8705-7409461FDA63}" type="presOf" srcId="{34E49EB4-ECD4-4A9D-BA62-216B2BF94947}" destId="{989FA55B-7F7A-4AE2-B066-AD2D8795A7EE}" srcOrd="0" destOrd="0" presId="urn:microsoft.com/office/officeart/2005/8/layout/chevron2"/>
    <dgm:cxn modelId="{AC10BE02-03C5-4B4C-A4DB-A84344F34C19}" type="presParOf" srcId="{35A76590-A76C-4D66-B00A-519A31E9C7C7}" destId="{718DD64C-DA4D-42DD-945A-C61E01593D07}" srcOrd="0" destOrd="0" presId="urn:microsoft.com/office/officeart/2005/8/layout/chevron2"/>
    <dgm:cxn modelId="{1A6D76BC-4B9A-46C3-B628-353D04B4DB84}" type="presParOf" srcId="{718DD64C-DA4D-42DD-945A-C61E01593D07}" destId="{A27C9170-2800-4088-90F8-B0B10A2A7ADA}" srcOrd="0" destOrd="0" presId="urn:microsoft.com/office/officeart/2005/8/layout/chevron2"/>
    <dgm:cxn modelId="{23810DC0-17A5-44CA-9F84-AB52F546AE9B}" type="presParOf" srcId="{718DD64C-DA4D-42DD-945A-C61E01593D07}" destId="{91535748-5754-4A94-AE2D-6269F4CAAB44}" srcOrd="1" destOrd="0" presId="urn:microsoft.com/office/officeart/2005/8/layout/chevron2"/>
    <dgm:cxn modelId="{1C71BF11-6867-4118-9E4C-347D80FED0C8}" type="presParOf" srcId="{35A76590-A76C-4D66-B00A-519A31E9C7C7}" destId="{52CC6561-1D6E-422F-AD0C-E1EEB18FFC12}" srcOrd="1" destOrd="0" presId="urn:microsoft.com/office/officeart/2005/8/layout/chevron2"/>
    <dgm:cxn modelId="{FE6E0CB8-40AB-42C5-8131-FB14F6E884DF}" type="presParOf" srcId="{35A76590-A76C-4D66-B00A-519A31E9C7C7}" destId="{BBAEE0D9-194D-4571-9619-F74B459B7A8A}" srcOrd="2" destOrd="0" presId="urn:microsoft.com/office/officeart/2005/8/layout/chevron2"/>
    <dgm:cxn modelId="{47CF42C0-1D1A-46B6-94AB-1D542D02FB98}" type="presParOf" srcId="{BBAEE0D9-194D-4571-9619-F74B459B7A8A}" destId="{6BC9F157-19E2-473F-9F63-ED12E313847B}" srcOrd="0" destOrd="0" presId="urn:microsoft.com/office/officeart/2005/8/layout/chevron2"/>
    <dgm:cxn modelId="{2B39B5BF-9C00-498D-BD9B-5B63CBB76296}" type="presParOf" srcId="{BBAEE0D9-194D-4571-9619-F74B459B7A8A}" destId="{BEB16822-8525-4333-8DFD-21F753C97220}" srcOrd="1" destOrd="0" presId="urn:microsoft.com/office/officeart/2005/8/layout/chevron2"/>
    <dgm:cxn modelId="{4EC706EA-4181-4E09-BA97-CD0B61FA1D01}" type="presParOf" srcId="{35A76590-A76C-4D66-B00A-519A31E9C7C7}" destId="{F7C150A6-8370-446F-BBBB-9DF565F610B4}" srcOrd="3" destOrd="0" presId="urn:microsoft.com/office/officeart/2005/8/layout/chevron2"/>
    <dgm:cxn modelId="{DA2FEF6A-AF77-4A9B-86BA-07613A325497}" type="presParOf" srcId="{35A76590-A76C-4D66-B00A-519A31E9C7C7}" destId="{80EEBD50-C4DB-419D-BEE8-F7E03928E305}" srcOrd="4" destOrd="0" presId="urn:microsoft.com/office/officeart/2005/8/layout/chevron2"/>
    <dgm:cxn modelId="{9F879B82-FA91-4AA0-AEAB-538506D2AEA5}" type="presParOf" srcId="{80EEBD50-C4DB-419D-BEE8-F7E03928E305}" destId="{989FA55B-7F7A-4AE2-B066-AD2D8795A7EE}" srcOrd="0" destOrd="0" presId="urn:microsoft.com/office/officeart/2005/8/layout/chevron2"/>
    <dgm:cxn modelId="{7A7A207F-9C19-4AC0-B77C-3F0A54AC6B07}" type="presParOf" srcId="{80EEBD50-C4DB-419D-BEE8-F7E03928E305}" destId="{CC0C6693-8EB8-4737-8513-857E3DA5DA8C}" srcOrd="1" destOrd="0" presId="urn:microsoft.com/office/officeart/2005/8/layout/chevr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F6FEDD-4466-4378-80A0-D8216D2BCB02}" type="doc">
      <dgm:prSet loTypeId="urn:microsoft.com/office/officeart/2005/8/layout/vList3" loCatId="list" qsTypeId="urn:microsoft.com/office/officeart/2005/8/quickstyle/3d3" qsCatId="3D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93D85CE8-9F80-4518-986F-85067E7CEA80}">
      <dgm:prSet custT="1"/>
      <dgm:spPr/>
      <dgm:t>
        <a:bodyPr/>
        <a:lstStyle/>
        <a:p>
          <a:pPr rtl="0"/>
          <a:r>
            <a:rPr lang="en-US" sz="4400" smtClean="0">
              <a:latin typeface="Times New Roman" pitchFamily="18" charset="0"/>
              <a:cs typeface="Times New Roman" pitchFamily="18" charset="0"/>
            </a:rPr>
            <a:t>Về vị trí địa lý</a:t>
          </a:r>
          <a:endParaRPr lang="en-US" sz="4400">
            <a:latin typeface="Times New Roman" pitchFamily="18" charset="0"/>
            <a:cs typeface="Times New Roman" pitchFamily="18" charset="0"/>
          </a:endParaRPr>
        </a:p>
      </dgm:t>
    </dgm:pt>
    <dgm:pt modelId="{4EE82CFA-CD91-4682-B417-27898B551FBD}" type="parTrans" cxnId="{A0682976-FF49-4408-AC28-A92343D94B31}">
      <dgm:prSet/>
      <dgm:spPr/>
      <dgm:t>
        <a:bodyPr/>
        <a:lstStyle/>
        <a:p>
          <a:endParaRPr lang="en-US"/>
        </a:p>
      </dgm:t>
    </dgm:pt>
    <dgm:pt modelId="{6CCF13F6-14EB-4161-A182-12DEB7BE0EC6}" type="sibTrans" cxnId="{A0682976-FF49-4408-AC28-A92343D94B31}">
      <dgm:prSet/>
      <dgm:spPr/>
      <dgm:t>
        <a:bodyPr/>
        <a:lstStyle/>
        <a:p>
          <a:endParaRPr lang="en-US"/>
        </a:p>
      </dgm:t>
    </dgm:pt>
    <dgm:pt modelId="{FAA35292-FB46-4B9C-A12A-DF968FCC581A}">
      <dgm:prSet custT="1"/>
      <dgm:spPr/>
      <dgm:t>
        <a:bodyPr/>
        <a:lstStyle/>
        <a:p>
          <a:pPr rtl="0"/>
          <a:r>
            <a:rPr lang="en-US" sz="4400" smtClean="0">
              <a:latin typeface="Times New Roman" pitchFamily="18" charset="0"/>
              <a:cs typeface="Times New Roman" pitchFamily="18" charset="0"/>
            </a:rPr>
            <a:t>Về số lượng máy và thiết bị</a:t>
          </a:r>
          <a:endParaRPr lang="en-US" sz="4400">
            <a:latin typeface="Times New Roman" pitchFamily="18" charset="0"/>
            <a:cs typeface="Times New Roman" pitchFamily="18" charset="0"/>
          </a:endParaRPr>
        </a:p>
      </dgm:t>
    </dgm:pt>
    <dgm:pt modelId="{0994847C-8892-45F1-9817-2619BCA615CB}" type="parTrans" cxnId="{5BA8731A-3DD5-4786-8EB5-4AFA82DFCCC1}">
      <dgm:prSet/>
      <dgm:spPr/>
      <dgm:t>
        <a:bodyPr/>
        <a:lstStyle/>
        <a:p>
          <a:endParaRPr lang="en-US"/>
        </a:p>
      </dgm:t>
    </dgm:pt>
    <dgm:pt modelId="{E022BAF2-0358-4BE1-B1C7-1068BE9F9183}" type="sibTrans" cxnId="{5BA8731A-3DD5-4786-8EB5-4AFA82DFCCC1}">
      <dgm:prSet/>
      <dgm:spPr/>
      <dgm:t>
        <a:bodyPr/>
        <a:lstStyle/>
        <a:p>
          <a:endParaRPr lang="en-US"/>
        </a:p>
      </dgm:t>
    </dgm:pt>
    <dgm:pt modelId="{720313EA-9E10-460B-A646-E95A465C9D55}">
      <dgm:prSet custT="1"/>
      <dgm:spPr/>
      <dgm:t>
        <a:bodyPr/>
        <a:lstStyle/>
        <a:p>
          <a:pPr rtl="0"/>
          <a:r>
            <a:rPr lang="en-US" sz="4400" smtClean="0">
              <a:latin typeface="Times New Roman" pitchFamily="18" charset="0"/>
              <a:cs typeface="Times New Roman" pitchFamily="18" charset="0"/>
            </a:rPr>
            <a:t>Về công nghệ truyền thông </a:t>
          </a:r>
          <a:endParaRPr lang="en-US" sz="4400">
            <a:latin typeface="Times New Roman" pitchFamily="18" charset="0"/>
            <a:cs typeface="Times New Roman" pitchFamily="18" charset="0"/>
          </a:endParaRPr>
        </a:p>
      </dgm:t>
    </dgm:pt>
    <dgm:pt modelId="{2AEEE222-8B2C-4C67-B509-68B61497567B}" type="parTrans" cxnId="{3F3966C6-C382-4F51-86C9-B3052D9F78E2}">
      <dgm:prSet/>
      <dgm:spPr/>
      <dgm:t>
        <a:bodyPr/>
        <a:lstStyle/>
        <a:p>
          <a:endParaRPr lang="en-US"/>
        </a:p>
      </dgm:t>
    </dgm:pt>
    <dgm:pt modelId="{8FE8D12D-A45A-4AEB-B331-6D5552E867C8}" type="sibTrans" cxnId="{3F3966C6-C382-4F51-86C9-B3052D9F78E2}">
      <dgm:prSet/>
      <dgm:spPr/>
      <dgm:t>
        <a:bodyPr/>
        <a:lstStyle/>
        <a:p>
          <a:endParaRPr lang="en-US"/>
        </a:p>
      </dgm:t>
    </dgm:pt>
    <dgm:pt modelId="{B3F2E21D-30EE-499B-B547-CADE69DD8017}" type="pres">
      <dgm:prSet presAssocID="{18F6FEDD-4466-4378-80A0-D8216D2BCB0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E485F11-4991-446C-9BB5-FCB0E2007696}" type="pres">
      <dgm:prSet presAssocID="{93D85CE8-9F80-4518-986F-85067E7CEA80}" presName="composite" presStyleCnt="0"/>
      <dgm:spPr/>
      <dgm:t>
        <a:bodyPr/>
        <a:lstStyle/>
        <a:p>
          <a:endParaRPr lang="en-US"/>
        </a:p>
      </dgm:t>
    </dgm:pt>
    <dgm:pt modelId="{E22DBFBA-9BAB-43D2-88EF-1FDD778E2030}" type="pres">
      <dgm:prSet presAssocID="{93D85CE8-9F80-4518-986F-85067E7CEA80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228308C-2FA8-4411-976E-305CA18100E8}" type="pres">
      <dgm:prSet presAssocID="{93D85CE8-9F80-4518-986F-85067E7CEA80}" presName="txShp" presStyleLbl="node1" presStyleIdx="0" presStyleCnt="3" custScaleX="1127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DFBCEB-8443-4F43-BAC1-41D92C14357F}" type="pres">
      <dgm:prSet presAssocID="{6CCF13F6-14EB-4161-A182-12DEB7BE0EC6}" presName="spacing" presStyleCnt="0"/>
      <dgm:spPr/>
      <dgm:t>
        <a:bodyPr/>
        <a:lstStyle/>
        <a:p>
          <a:endParaRPr lang="en-US"/>
        </a:p>
      </dgm:t>
    </dgm:pt>
    <dgm:pt modelId="{12D9BA56-D53F-40E8-91D4-BA4D7365D86F}" type="pres">
      <dgm:prSet presAssocID="{FAA35292-FB46-4B9C-A12A-DF968FCC581A}" presName="composite" presStyleCnt="0"/>
      <dgm:spPr/>
      <dgm:t>
        <a:bodyPr/>
        <a:lstStyle/>
        <a:p>
          <a:endParaRPr lang="en-US"/>
        </a:p>
      </dgm:t>
    </dgm:pt>
    <dgm:pt modelId="{BBBF3A30-B8C0-4C2A-A3F8-37E082B65720}" type="pres">
      <dgm:prSet presAssocID="{FAA35292-FB46-4B9C-A12A-DF968FCC581A}" presName="imgShp" presStyleLbl="fgImgPlace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7A98AF5-2A49-4320-91F1-0FC114A66462}" type="pres">
      <dgm:prSet presAssocID="{FAA35292-FB46-4B9C-A12A-DF968FCC581A}" presName="txShp" presStyleLbl="node1" presStyleIdx="1" presStyleCnt="3" custScaleX="1142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47052C-D036-4020-B792-F0A54AFB7FF0}" type="pres">
      <dgm:prSet presAssocID="{E022BAF2-0358-4BE1-B1C7-1068BE9F9183}" presName="spacing" presStyleCnt="0"/>
      <dgm:spPr/>
      <dgm:t>
        <a:bodyPr/>
        <a:lstStyle/>
        <a:p>
          <a:endParaRPr lang="en-US"/>
        </a:p>
      </dgm:t>
    </dgm:pt>
    <dgm:pt modelId="{8BA47B7A-33F0-4C70-A264-5577890EA9D6}" type="pres">
      <dgm:prSet presAssocID="{720313EA-9E10-460B-A646-E95A465C9D55}" presName="composite" presStyleCnt="0"/>
      <dgm:spPr/>
      <dgm:t>
        <a:bodyPr/>
        <a:lstStyle/>
        <a:p>
          <a:endParaRPr lang="en-US"/>
        </a:p>
      </dgm:t>
    </dgm:pt>
    <dgm:pt modelId="{DFDDE171-726A-4129-9C52-F17C2098CC3C}" type="pres">
      <dgm:prSet presAssocID="{720313EA-9E10-460B-A646-E95A465C9D55}" presName="imgShp" presStyleLbl="fgImgPlace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3B9B882-9E8E-4282-AA92-1C2F25AF4775}" type="pres">
      <dgm:prSet presAssocID="{720313EA-9E10-460B-A646-E95A465C9D55}" presName="txShp" presStyleLbl="node1" presStyleIdx="2" presStyleCnt="3" custScaleX="1142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682976-FF49-4408-AC28-A92343D94B31}" srcId="{18F6FEDD-4466-4378-80A0-D8216D2BCB02}" destId="{93D85CE8-9F80-4518-986F-85067E7CEA80}" srcOrd="0" destOrd="0" parTransId="{4EE82CFA-CD91-4682-B417-27898B551FBD}" sibTransId="{6CCF13F6-14EB-4161-A182-12DEB7BE0EC6}"/>
    <dgm:cxn modelId="{3F3966C6-C382-4F51-86C9-B3052D9F78E2}" srcId="{18F6FEDD-4466-4378-80A0-D8216D2BCB02}" destId="{720313EA-9E10-460B-A646-E95A465C9D55}" srcOrd="2" destOrd="0" parTransId="{2AEEE222-8B2C-4C67-B509-68B61497567B}" sibTransId="{8FE8D12D-A45A-4AEB-B331-6D5552E867C8}"/>
    <dgm:cxn modelId="{24C25530-8916-4605-A0D8-D038A51531B8}" type="presOf" srcId="{720313EA-9E10-460B-A646-E95A465C9D55}" destId="{83B9B882-9E8E-4282-AA92-1C2F25AF4775}" srcOrd="0" destOrd="0" presId="urn:microsoft.com/office/officeart/2005/8/layout/vList3"/>
    <dgm:cxn modelId="{2721D8F5-692A-44D1-BCFB-2FF7227CB84E}" type="presOf" srcId="{FAA35292-FB46-4B9C-A12A-DF968FCC581A}" destId="{27A98AF5-2A49-4320-91F1-0FC114A66462}" srcOrd="0" destOrd="0" presId="urn:microsoft.com/office/officeart/2005/8/layout/vList3"/>
    <dgm:cxn modelId="{02714713-E6C3-4E85-9FB7-FC15A304129A}" type="presOf" srcId="{93D85CE8-9F80-4518-986F-85067E7CEA80}" destId="{0228308C-2FA8-4411-976E-305CA18100E8}" srcOrd="0" destOrd="0" presId="urn:microsoft.com/office/officeart/2005/8/layout/vList3"/>
    <dgm:cxn modelId="{5BA8731A-3DD5-4786-8EB5-4AFA82DFCCC1}" srcId="{18F6FEDD-4466-4378-80A0-D8216D2BCB02}" destId="{FAA35292-FB46-4B9C-A12A-DF968FCC581A}" srcOrd="1" destOrd="0" parTransId="{0994847C-8892-45F1-9817-2619BCA615CB}" sibTransId="{E022BAF2-0358-4BE1-B1C7-1068BE9F9183}"/>
    <dgm:cxn modelId="{61BF97C4-BD16-45A3-851B-C465F6B0F3C8}" type="presOf" srcId="{18F6FEDD-4466-4378-80A0-D8216D2BCB02}" destId="{B3F2E21D-30EE-499B-B547-CADE69DD8017}" srcOrd="0" destOrd="0" presId="urn:microsoft.com/office/officeart/2005/8/layout/vList3"/>
    <dgm:cxn modelId="{D29AEE64-EC35-4E73-8239-E89E6E3110EE}" type="presParOf" srcId="{B3F2E21D-30EE-499B-B547-CADE69DD8017}" destId="{4E485F11-4991-446C-9BB5-FCB0E2007696}" srcOrd="0" destOrd="0" presId="urn:microsoft.com/office/officeart/2005/8/layout/vList3"/>
    <dgm:cxn modelId="{23C59DFB-8A23-4EEF-BD21-EB4F4F2EA2C5}" type="presParOf" srcId="{4E485F11-4991-446C-9BB5-FCB0E2007696}" destId="{E22DBFBA-9BAB-43D2-88EF-1FDD778E2030}" srcOrd="0" destOrd="0" presId="urn:microsoft.com/office/officeart/2005/8/layout/vList3"/>
    <dgm:cxn modelId="{B2BAD0FD-B1DE-4902-9DE6-5F2160DAD99B}" type="presParOf" srcId="{4E485F11-4991-446C-9BB5-FCB0E2007696}" destId="{0228308C-2FA8-4411-976E-305CA18100E8}" srcOrd="1" destOrd="0" presId="urn:microsoft.com/office/officeart/2005/8/layout/vList3"/>
    <dgm:cxn modelId="{D24F37D7-0F51-42E1-A39B-B05975C77176}" type="presParOf" srcId="{B3F2E21D-30EE-499B-B547-CADE69DD8017}" destId="{98DFBCEB-8443-4F43-BAC1-41D92C14357F}" srcOrd="1" destOrd="0" presId="urn:microsoft.com/office/officeart/2005/8/layout/vList3"/>
    <dgm:cxn modelId="{457AAC1B-0871-4106-A040-D8C7086DACD1}" type="presParOf" srcId="{B3F2E21D-30EE-499B-B547-CADE69DD8017}" destId="{12D9BA56-D53F-40E8-91D4-BA4D7365D86F}" srcOrd="2" destOrd="0" presId="urn:microsoft.com/office/officeart/2005/8/layout/vList3"/>
    <dgm:cxn modelId="{571616E6-C841-4C09-A633-E4AD422F540D}" type="presParOf" srcId="{12D9BA56-D53F-40E8-91D4-BA4D7365D86F}" destId="{BBBF3A30-B8C0-4C2A-A3F8-37E082B65720}" srcOrd="0" destOrd="0" presId="urn:microsoft.com/office/officeart/2005/8/layout/vList3"/>
    <dgm:cxn modelId="{7AA0B203-524D-4579-B62B-E51163E91B94}" type="presParOf" srcId="{12D9BA56-D53F-40E8-91D4-BA4D7365D86F}" destId="{27A98AF5-2A49-4320-91F1-0FC114A66462}" srcOrd="1" destOrd="0" presId="urn:microsoft.com/office/officeart/2005/8/layout/vList3"/>
    <dgm:cxn modelId="{0BABDE5C-9060-448E-98C7-CE7C3142C7C5}" type="presParOf" srcId="{B3F2E21D-30EE-499B-B547-CADE69DD8017}" destId="{BD47052C-D036-4020-B792-F0A54AFB7FF0}" srcOrd="3" destOrd="0" presId="urn:microsoft.com/office/officeart/2005/8/layout/vList3"/>
    <dgm:cxn modelId="{056E9EC2-D41F-45A7-8B06-5282122D74FA}" type="presParOf" srcId="{B3F2E21D-30EE-499B-B547-CADE69DD8017}" destId="{8BA47B7A-33F0-4C70-A264-5577890EA9D6}" srcOrd="4" destOrd="0" presId="urn:microsoft.com/office/officeart/2005/8/layout/vList3"/>
    <dgm:cxn modelId="{C960CE3E-46F9-407F-A2C9-CA4E4ECC3AFB}" type="presParOf" srcId="{8BA47B7A-33F0-4C70-A264-5577890EA9D6}" destId="{DFDDE171-726A-4129-9C52-F17C2098CC3C}" srcOrd="0" destOrd="0" presId="urn:microsoft.com/office/officeart/2005/8/layout/vList3"/>
    <dgm:cxn modelId="{E95A9FA4-F186-4355-A992-FA93AB547EF9}" type="presParOf" srcId="{8BA47B7A-33F0-4C70-A264-5577890EA9D6}" destId="{83B9B882-9E8E-4282-AA92-1C2F25AF4775}" srcOrd="1" destOrd="0" presId="urn:microsoft.com/office/officeart/2005/8/layout/vList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03C435-C733-45AE-A6B6-E6E392AC7B18}" type="doc">
      <dgm:prSet loTypeId="urn:microsoft.com/office/officeart/2005/8/layout/chevron2" loCatId="list" qsTypeId="urn:microsoft.com/office/officeart/2005/8/quickstyle/3d2" qsCatId="3D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DF305A29-9DCB-49EE-8AAF-AFC9D1E5C98A}">
      <dgm:prSet phldrT="[Text]" custT="1"/>
      <dgm:spPr/>
      <dgm:t>
        <a:bodyPr/>
        <a:lstStyle/>
        <a:p>
          <a:r>
            <a:rPr lang="en-US" sz="5400" smtClean="0">
              <a:latin typeface="Times New Roman" pitchFamily="18" charset="0"/>
              <a:cs typeface="Times New Roman" pitchFamily="18" charset="0"/>
            </a:rPr>
            <a:t>1</a:t>
          </a:r>
          <a:endParaRPr lang="en-US" sz="5400">
            <a:latin typeface="Times New Roman" pitchFamily="18" charset="0"/>
            <a:cs typeface="Times New Roman" pitchFamily="18" charset="0"/>
          </a:endParaRPr>
        </a:p>
      </dgm:t>
    </dgm:pt>
    <dgm:pt modelId="{E09BDD01-29AE-4E1C-B5D9-E1029A1A8043}" type="parTrans" cxnId="{6741D617-0626-442D-AB32-56CC23D23464}">
      <dgm:prSet/>
      <dgm:spPr/>
      <dgm:t>
        <a:bodyPr/>
        <a:lstStyle/>
        <a:p>
          <a:endParaRPr lang="en-US" sz="5400"/>
        </a:p>
      </dgm:t>
    </dgm:pt>
    <dgm:pt modelId="{A6243469-D337-4F67-91FF-CA8BFDEFB720}" type="sibTrans" cxnId="{6741D617-0626-442D-AB32-56CC23D23464}">
      <dgm:prSet/>
      <dgm:spPr/>
      <dgm:t>
        <a:bodyPr/>
        <a:lstStyle/>
        <a:p>
          <a:endParaRPr lang="en-US" sz="5400"/>
        </a:p>
      </dgm:t>
    </dgm:pt>
    <dgm:pt modelId="{9A51AEAA-49E2-41ED-B618-A45A04774377}">
      <dgm:prSet phldrT="[Text]" custT="1"/>
      <dgm:spPr/>
      <dgm:t>
        <a:bodyPr/>
        <a:lstStyle/>
        <a:p>
          <a:r>
            <a:rPr lang="en-US" sz="5400" smtClean="0">
              <a:latin typeface="Times New Roman" pitchFamily="18" charset="0"/>
              <a:cs typeface="Times New Roman" pitchFamily="18" charset="0"/>
            </a:rPr>
            <a:t>Mạng ngang hàng</a:t>
          </a:r>
          <a:endParaRPr lang="en-US" sz="5400">
            <a:latin typeface="Times New Roman" pitchFamily="18" charset="0"/>
            <a:cs typeface="Times New Roman" pitchFamily="18" charset="0"/>
          </a:endParaRPr>
        </a:p>
      </dgm:t>
    </dgm:pt>
    <dgm:pt modelId="{31B46A80-1E38-4883-A09F-6D802A1B591E}" type="parTrans" cxnId="{C119B225-7CD7-4D23-B982-11271D5BCC29}">
      <dgm:prSet/>
      <dgm:spPr/>
      <dgm:t>
        <a:bodyPr/>
        <a:lstStyle/>
        <a:p>
          <a:endParaRPr lang="en-US" sz="5400"/>
        </a:p>
      </dgm:t>
    </dgm:pt>
    <dgm:pt modelId="{073124F8-55F0-4F8E-87D1-F86C9344D9D5}" type="sibTrans" cxnId="{C119B225-7CD7-4D23-B982-11271D5BCC29}">
      <dgm:prSet/>
      <dgm:spPr/>
      <dgm:t>
        <a:bodyPr/>
        <a:lstStyle/>
        <a:p>
          <a:endParaRPr lang="en-US" sz="5400"/>
        </a:p>
      </dgm:t>
    </dgm:pt>
    <dgm:pt modelId="{E8E05FE1-580A-4CA4-A252-05F30F8665E7}">
      <dgm:prSet phldrT="[Text]" custT="1"/>
      <dgm:spPr/>
      <dgm:t>
        <a:bodyPr/>
        <a:lstStyle/>
        <a:p>
          <a:r>
            <a:rPr lang="en-US" sz="5400" smtClean="0">
              <a:latin typeface="Times New Roman" pitchFamily="18" charset="0"/>
              <a:cs typeface="Times New Roman" pitchFamily="18" charset="0"/>
            </a:rPr>
            <a:t>2</a:t>
          </a:r>
          <a:endParaRPr lang="en-US" sz="5400">
            <a:latin typeface="Times New Roman" pitchFamily="18" charset="0"/>
            <a:cs typeface="Times New Roman" pitchFamily="18" charset="0"/>
          </a:endParaRPr>
        </a:p>
      </dgm:t>
    </dgm:pt>
    <dgm:pt modelId="{D6B7E599-EC38-4C88-82A4-A765F703177F}" type="parTrans" cxnId="{E482BF4C-C937-485C-AFC5-CA3FF512E533}">
      <dgm:prSet/>
      <dgm:spPr/>
      <dgm:t>
        <a:bodyPr/>
        <a:lstStyle/>
        <a:p>
          <a:endParaRPr lang="en-US" sz="5400"/>
        </a:p>
      </dgm:t>
    </dgm:pt>
    <dgm:pt modelId="{591B6549-26F3-4660-9E86-8A7FC944EAB5}" type="sibTrans" cxnId="{E482BF4C-C937-485C-AFC5-CA3FF512E533}">
      <dgm:prSet/>
      <dgm:spPr/>
      <dgm:t>
        <a:bodyPr/>
        <a:lstStyle/>
        <a:p>
          <a:endParaRPr lang="en-US" sz="5400"/>
        </a:p>
      </dgm:t>
    </dgm:pt>
    <dgm:pt modelId="{3A4572A6-D017-4856-8F4E-41FA948AEDE2}">
      <dgm:prSet phldrT="[Text]" custT="1"/>
      <dgm:spPr/>
      <dgm:t>
        <a:bodyPr/>
        <a:lstStyle/>
        <a:p>
          <a:r>
            <a:rPr lang="en-US" sz="5400" smtClean="0">
              <a:latin typeface="Times New Roman" pitchFamily="18" charset="0"/>
              <a:cs typeface="Times New Roman" pitchFamily="18" charset="0"/>
            </a:rPr>
            <a:t>Mạng khách chủ</a:t>
          </a:r>
          <a:endParaRPr lang="en-US" sz="5400">
            <a:latin typeface="Times New Roman" pitchFamily="18" charset="0"/>
            <a:cs typeface="Times New Roman" pitchFamily="18" charset="0"/>
          </a:endParaRPr>
        </a:p>
      </dgm:t>
    </dgm:pt>
    <dgm:pt modelId="{92016850-D023-4772-BE6F-73DFBEC2B296}" type="parTrans" cxnId="{FFC292AE-CABA-4D4A-8CAD-FBEFE789FE22}">
      <dgm:prSet/>
      <dgm:spPr/>
      <dgm:t>
        <a:bodyPr/>
        <a:lstStyle/>
        <a:p>
          <a:endParaRPr lang="en-US" sz="5400"/>
        </a:p>
      </dgm:t>
    </dgm:pt>
    <dgm:pt modelId="{662440AC-CA06-4573-BDF4-536EFA8D24D0}" type="sibTrans" cxnId="{FFC292AE-CABA-4D4A-8CAD-FBEFE789FE22}">
      <dgm:prSet/>
      <dgm:spPr/>
      <dgm:t>
        <a:bodyPr/>
        <a:lstStyle/>
        <a:p>
          <a:endParaRPr lang="en-US" sz="5400"/>
        </a:p>
      </dgm:t>
    </dgm:pt>
    <dgm:pt modelId="{6FD8244E-09B3-4666-B997-B31ED9D908D6}" type="pres">
      <dgm:prSet presAssocID="{6E03C435-C733-45AE-A6B6-E6E392AC7B1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D931F1D-0AF0-45A9-937A-74788D39AB89}" type="pres">
      <dgm:prSet presAssocID="{DF305A29-9DCB-49EE-8AAF-AFC9D1E5C98A}" presName="composite" presStyleCnt="0"/>
      <dgm:spPr/>
      <dgm:t>
        <a:bodyPr/>
        <a:lstStyle/>
        <a:p>
          <a:endParaRPr lang="en-US"/>
        </a:p>
      </dgm:t>
    </dgm:pt>
    <dgm:pt modelId="{FC07D575-F65A-40EB-98FD-3F27A41D75E9}" type="pres">
      <dgm:prSet presAssocID="{DF305A29-9DCB-49EE-8AAF-AFC9D1E5C98A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6B80F9-CB46-4948-825D-10C1FFB70FEA}" type="pres">
      <dgm:prSet presAssocID="{DF305A29-9DCB-49EE-8AAF-AFC9D1E5C98A}" presName="descendantText" presStyleLbl="alignAcc1" presStyleIdx="0" presStyleCnt="2" custLinFactNeighborX="634" custLinFactNeighborY="-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B1CC8E-9404-4F81-92A7-FE96B0BAC207}" type="pres">
      <dgm:prSet presAssocID="{A6243469-D337-4F67-91FF-CA8BFDEFB720}" presName="sp" presStyleCnt="0"/>
      <dgm:spPr/>
      <dgm:t>
        <a:bodyPr/>
        <a:lstStyle/>
        <a:p>
          <a:endParaRPr lang="en-US"/>
        </a:p>
      </dgm:t>
    </dgm:pt>
    <dgm:pt modelId="{34D83439-84F0-4B40-A43D-737A0F5618C9}" type="pres">
      <dgm:prSet presAssocID="{E8E05FE1-580A-4CA4-A252-05F30F8665E7}" presName="composite" presStyleCnt="0"/>
      <dgm:spPr/>
      <dgm:t>
        <a:bodyPr/>
        <a:lstStyle/>
        <a:p>
          <a:endParaRPr lang="en-US"/>
        </a:p>
      </dgm:t>
    </dgm:pt>
    <dgm:pt modelId="{DB4AC5C4-F6DA-4A0F-B5CE-FBA241C18C8F}" type="pres">
      <dgm:prSet presAssocID="{E8E05FE1-580A-4CA4-A252-05F30F8665E7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1C9ABF-8F23-464F-986F-096A89630C69}" type="pres">
      <dgm:prSet presAssocID="{E8E05FE1-580A-4CA4-A252-05F30F8665E7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3E3CBD-BDB8-448A-A5DA-0A6F6B176701}" type="presOf" srcId="{9A51AEAA-49E2-41ED-B618-A45A04774377}" destId="{346B80F9-CB46-4948-825D-10C1FFB70FEA}" srcOrd="0" destOrd="0" presId="urn:microsoft.com/office/officeart/2005/8/layout/chevron2"/>
    <dgm:cxn modelId="{C119B225-7CD7-4D23-B982-11271D5BCC29}" srcId="{DF305A29-9DCB-49EE-8AAF-AFC9D1E5C98A}" destId="{9A51AEAA-49E2-41ED-B618-A45A04774377}" srcOrd="0" destOrd="0" parTransId="{31B46A80-1E38-4883-A09F-6D802A1B591E}" sibTransId="{073124F8-55F0-4F8E-87D1-F86C9344D9D5}"/>
    <dgm:cxn modelId="{6741D617-0626-442D-AB32-56CC23D23464}" srcId="{6E03C435-C733-45AE-A6B6-E6E392AC7B18}" destId="{DF305A29-9DCB-49EE-8AAF-AFC9D1E5C98A}" srcOrd="0" destOrd="0" parTransId="{E09BDD01-29AE-4E1C-B5D9-E1029A1A8043}" sibTransId="{A6243469-D337-4F67-91FF-CA8BFDEFB720}"/>
    <dgm:cxn modelId="{F78EAFE6-C68D-41A3-972D-84B8DB1B430B}" type="presOf" srcId="{3A4572A6-D017-4856-8F4E-41FA948AEDE2}" destId="{431C9ABF-8F23-464F-986F-096A89630C69}" srcOrd="0" destOrd="0" presId="urn:microsoft.com/office/officeart/2005/8/layout/chevron2"/>
    <dgm:cxn modelId="{39D5F9F5-968F-48DB-B4BD-F8CF6BB855BD}" type="presOf" srcId="{DF305A29-9DCB-49EE-8AAF-AFC9D1E5C98A}" destId="{FC07D575-F65A-40EB-98FD-3F27A41D75E9}" srcOrd="0" destOrd="0" presId="urn:microsoft.com/office/officeart/2005/8/layout/chevron2"/>
    <dgm:cxn modelId="{AE1CDC3B-D284-4D09-B432-79BA1E3483D6}" type="presOf" srcId="{E8E05FE1-580A-4CA4-A252-05F30F8665E7}" destId="{DB4AC5C4-F6DA-4A0F-B5CE-FBA241C18C8F}" srcOrd="0" destOrd="0" presId="urn:microsoft.com/office/officeart/2005/8/layout/chevron2"/>
    <dgm:cxn modelId="{E482BF4C-C937-485C-AFC5-CA3FF512E533}" srcId="{6E03C435-C733-45AE-A6B6-E6E392AC7B18}" destId="{E8E05FE1-580A-4CA4-A252-05F30F8665E7}" srcOrd="1" destOrd="0" parTransId="{D6B7E599-EC38-4C88-82A4-A765F703177F}" sibTransId="{591B6549-26F3-4660-9E86-8A7FC944EAB5}"/>
    <dgm:cxn modelId="{4F3489FA-668A-4203-9502-7BBA602DAB9A}" type="presOf" srcId="{6E03C435-C733-45AE-A6B6-E6E392AC7B18}" destId="{6FD8244E-09B3-4666-B997-B31ED9D908D6}" srcOrd="0" destOrd="0" presId="urn:microsoft.com/office/officeart/2005/8/layout/chevron2"/>
    <dgm:cxn modelId="{FFC292AE-CABA-4D4A-8CAD-FBEFE789FE22}" srcId="{E8E05FE1-580A-4CA4-A252-05F30F8665E7}" destId="{3A4572A6-D017-4856-8F4E-41FA948AEDE2}" srcOrd="0" destOrd="0" parTransId="{92016850-D023-4772-BE6F-73DFBEC2B296}" sibTransId="{662440AC-CA06-4573-BDF4-536EFA8D24D0}"/>
    <dgm:cxn modelId="{2FB8AA97-D063-45C8-9EE4-3AA103AB440E}" type="presParOf" srcId="{6FD8244E-09B3-4666-B997-B31ED9D908D6}" destId="{AD931F1D-0AF0-45A9-937A-74788D39AB89}" srcOrd="0" destOrd="0" presId="urn:microsoft.com/office/officeart/2005/8/layout/chevron2"/>
    <dgm:cxn modelId="{B24EF958-4CCB-4C7E-A084-9AD696DCCCD0}" type="presParOf" srcId="{AD931F1D-0AF0-45A9-937A-74788D39AB89}" destId="{FC07D575-F65A-40EB-98FD-3F27A41D75E9}" srcOrd="0" destOrd="0" presId="urn:microsoft.com/office/officeart/2005/8/layout/chevron2"/>
    <dgm:cxn modelId="{D6736A22-99C5-4B4F-A9E7-8C298729FC8F}" type="presParOf" srcId="{AD931F1D-0AF0-45A9-937A-74788D39AB89}" destId="{346B80F9-CB46-4948-825D-10C1FFB70FEA}" srcOrd="1" destOrd="0" presId="urn:microsoft.com/office/officeart/2005/8/layout/chevron2"/>
    <dgm:cxn modelId="{752536FD-78D8-47AD-AC8C-A4696FEDABD7}" type="presParOf" srcId="{6FD8244E-09B3-4666-B997-B31ED9D908D6}" destId="{71B1CC8E-9404-4F81-92A7-FE96B0BAC207}" srcOrd="1" destOrd="0" presId="urn:microsoft.com/office/officeart/2005/8/layout/chevron2"/>
    <dgm:cxn modelId="{17E9014C-1815-4888-A5DF-3A143B326805}" type="presParOf" srcId="{6FD8244E-09B3-4666-B997-B31ED9D908D6}" destId="{34D83439-84F0-4B40-A43D-737A0F5618C9}" srcOrd="2" destOrd="0" presId="urn:microsoft.com/office/officeart/2005/8/layout/chevron2"/>
    <dgm:cxn modelId="{80A7BA58-50C9-4C68-AFDF-157269872141}" type="presParOf" srcId="{34D83439-84F0-4B40-A43D-737A0F5618C9}" destId="{DB4AC5C4-F6DA-4A0F-B5CE-FBA241C18C8F}" srcOrd="0" destOrd="0" presId="urn:microsoft.com/office/officeart/2005/8/layout/chevron2"/>
    <dgm:cxn modelId="{40832E1F-1EAD-4DBD-8A1E-B450AB250C75}" type="presParOf" srcId="{34D83439-84F0-4B40-A43D-737A0F5618C9}" destId="{431C9ABF-8F23-464F-986F-096A89630C69}" srcOrd="1" destOrd="0" presId="urn:microsoft.com/office/officeart/2005/8/layout/chevron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F6FEDD-4466-4378-80A0-D8216D2BCB02}" type="doc">
      <dgm:prSet loTypeId="urn:microsoft.com/office/officeart/2005/8/layout/vList3" loCatId="list" qsTypeId="urn:microsoft.com/office/officeart/2005/8/quickstyle/3d3" qsCatId="3D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93D85CE8-9F80-4518-986F-85067E7CEA80}">
      <dgm:prSet custT="1"/>
      <dgm:spPr/>
      <dgm:t>
        <a:bodyPr/>
        <a:lstStyle/>
        <a:p>
          <a:pPr algn="ctr" rtl="0"/>
          <a:r>
            <a:rPr lang="en-US" sz="5400" smtClean="0">
              <a:latin typeface="Times New Roman" pitchFamily="18" charset="0"/>
              <a:cs typeface="Times New Roman" pitchFamily="18" charset="0"/>
            </a:rPr>
            <a:t>Chức năng</a:t>
          </a:r>
          <a:endParaRPr lang="en-US" sz="5400">
            <a:latin typeface="Times New Roman" pitchFamily="18" charset="0"/>
            <a:cs typeface="Times New Roman" pitchFamily="18" charset="0"/>
          </a:endParaRPr>
        </a:p>
      </dgm:t>
    </dgm:pt>
    <dgm:pt modelId="{4EE82CFA-CD91-4682-B417-27898B551FBD}" type="parTrans" cxnId="{A0682976-FF49-4408-AC28-A92343D94B31}">
      <dgm:prSet/>
      <dgm:spPr/>
      <dgm:t>
        <a:bodyPr/>
        <a:lstStyle/>
        <a:p>
          <a:endParaRPr lang="en-US"/>
        </a:p>
      </dgm:t>
    </dgm:pt>
    <dgm:pt modelId="{6CCF13F6-14EB-4161-A182-12DEB7BE0EC6}" type="sibTrans" cxnId="{A0682976-FF49-4408-AC28-A92343D94B31}">
      <dgm:prSet/>
      <dgm:spPr/>
      <dgm:t>
        <a:bodyPr/>
        <a:lstStyle/>
        <a:p>
          <a:endParaRPr lang="en-US"/>
        </a:p>
      </dgm:t>
    </dgm:pt>
    <dgm:pt modelId="{FAA35292-FB46-4B9C-A12A-DF968FCC581A}">
      <dgm:prSet custT="1"/>
      <dgm:spPr/>
      <dgm:t>
        <a:bodyPr/>
        <a:lstStyle/>
        <a:p>
          <a:pPr rtl="0"/>
          <a:r>
            <a:rPr lang="en-US" sz="5400" smtClean="0">
              <a:latin typeface="Times New Roman" pitchFamily="18" charset="0"/>
              <a:cs typeface="Times New Roman" pitchFamily="18" charset="0"/>
            </a:rPr>
            <a:t>Tài nguyên</a:t>
          </a:r>
          <a:endParaRPr lang="en-US" sz="5400">
            <a:latin typeface="Times New Roman" pitchFamily="18" charset="0"/>
            <a:cs typeface="Times New Roman" pitchFamily="18" charset="0"/>
          </a:endParaRPr>
        </a:p>
      </dgm:t>
    </dgm:pt>
    <dgm:pt modelId="{0994847C-8892-45F1-9817-2619BCA615CB}" type="parTrans" cxnId="{5BA8731A-3DD5-4786-8EB5-4AFA82DFCCC1}">
      <dgm:prSet/>
      <dgm:spPr/>
      <dgm:t>
        <a:bodyPr/>
        <a:lstStyle/>
        <a:p>
          <a:endParaRPr lang="en-US"/>
        </a:p>
      </dgm:t>
    </dgm:pt>
    <dgm:pt modelId="{E022BAF2-0358-4BE1-B1C7-1068BE9F9183}" type="sibTrans" cxnId="{5BA8731A-3DD5-4786-8EB5-4AFA82DFCCC1}">
      <dgm:prSet/>
      <dgm:spPr/>
      <dgm:t>
        <a:bodyPr/>
        <a:lstStyle/>
        <a:p>
          <a:endParaRPr lang="en-US"/>
        </a:p>
      </dgm:t>
    </dgm:pt>
    <dgm:pt modelId="{720313EA-9E10-460B-A646-E95A465C9D55}">
      <dgm:prSet custT="1"/>
      <dgm:spPr/>
      <dgm:t>
        <a:bodyPr/>
        <a:lstStyle/>
        <a:p>
          <a:pPr rtl="0"/>
          <a:r>
            <a:rPr lang="en-US" sz="5400" smtClean="0">
              <a:latin typeface="Times New Roman" pitchFamily="18" charset="0"/>
              <a:cs typeface="Times New Roman" pitchFamily="18" charset="0"/>
            </a:rPr>
            <a:t>Tính bảo mật</a:t>
          </a:r>
          <a:endParaRPr lang="en-US" sz="5400">
            <a:latin typeface="Times New Roman" pitchFamily="18" charset="0"/>
            <a:cs typeface="Times New Roman" pitchFamily="18" charset="0"/>
          </a:endParaRPr>
        </a:p>
      </dgm:t>
    </dgm:pt>
    <dgm:pt modelId="{2AEEE222-8B2C-4C67-B509-68B61497567B}" type="parTrans" cxnId="{3F3966C6-C382-4F51-86C9-B3052D9F78E2}">
      <dgm:prSet/>
      <dgm:spPr/>
      <dgm:t>
        <a:bodyPr/>
        <a:lstStyle/>
        <a:p>
          <a:endParaRPr lang="en-US"/>
        </a:p>
      </dgm:t>
    </dgm:pt>
    <dgm:pt modelId="{8FE8D12D-A45A-4AEB-B331-6D5552E867C8}" type="sibTrans" cxnId="{3F3966C6-C382-4F51-86C9-B3052D9F78E2}">
      <dgm:prSet/>
      <dgm:spPr/>
      <dgm:t>
        <a:bodyPr/>
        <a:lstStyle/>
        <a:p>
          <a:endParaRPr lang="en-US"/>
        </a:p>
      </dgm:t>
    </dgm:pt>
    <dgm:pt modelId="{745CAFD4-0C0B-48B5-99FE-9FDFB58D4A16}">
      <dgm:prSet custT="1"/>
      <dgm:spPr/>
      <dgm:t>
        <a:bodyPr/>
        <a:lstStyle/>
        <a:p>
          <a:pPr rtl="0"/>
          <a:r>
            <a:rPr lang="en-US" sz="5400" smtClean="0">
              <a:latin typeface="Times New Roman" pitchFamily="18" charset="0"/>
              <a:cs typeface="Times New Roman" pitchFamily="18" charset="0"/>
            </a:rPr>
            <a:t>Chi phí</a:t>
          </a:r>
          <a:endParaRPr lang="en-US" sz="5400">
            <a:latin typeface="Times New Roman" pitchFamily="18" charset="0"/>
            <a:cs typeface="Times New Roman" pitchFamily="18" charset="0"/>
          </a:endParaRPr>
        </a:p>
      </dgm:t>
    </dgm:pt>
    <dgm:pt modelId="{CC0CC5E3-C624-4A68-ABB4-037E9A34623F}" type="parTrans" cxnId="{5FE5D7AC-A9C0-4F1C-97DC-E66E0F5F65BB}">
      <dgm:prSet/>
      <dgm:spPr/>
      <dgm:t>
        <a:bodyPr/>
        <a:lstStyle/>
        <a:p>
          <a:endParaRPr lang="en-US"/>
        </a:p>
      </dgm:t>
    </dgm:pt>
    <dgm:pt modelId="{26FF4AA2-09AD-45EF-891F-0599EE6DFFB6}" type="sibTrans" cxnId="{5FE5D7AC-A9C0-4F1C-97DC-E66E0F5F65BB}">
      <dgm:prSet/>
      <dgm:spPr/>
      <dgm:t>
        <a:bodyPr/>
        <a:lstStyle/>
        <a:p>
          <a:endParaRPr lang="en-US"/>
        </a:p>
      </dgm:t>
    </dgm:pt>
    <dgm:pt modelId="{B3F2E21D-30EE-499B-B547-CADE69DD8017}" type="pres">
      <dgm:prSet presAssocID="{18F6FEDD-4466-4378-80A0-D8216D2BCB0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E485F11-4991-446C-9BB5-FCB0E2007696}" type="pres">
      <dgm:prSet presAssocID="{93D85CE8-9F80-4518-986F-85067E7CEA80}" presName="composite" presStyleCnt="0"/>
      <dgm:spPr/>
      <dgm:t>
        <a:bodyPr/>
        <a:lstStyle/>
        <a:p>
          <a:endParaRPr lang="en-US"/>
        </a:p>
      </dgm:t>
    </dgm:pt>
    <dgm:pt modelId="{E22DBFBA-9BAB-43D2-88EF-1FDD778E2030}" type="pres">
      <dgm:prSet presAssocID="{93D85CE8-9F80-4518-986F-85067E7CEA80}" presName="imgShp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228308C-2FA8-4411-976E-305CA18100E8}" type="pres">
      <dgm:prSet presAssocID="{93D85CE8-9F80-4518-986F-85067E7CEA80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DFBCEB-8443-4F43-BAC1-41D92C14357F}" type="pres">
      <dgm:prSet presAssocID="{6CCF13F6-14EB-4161-A182-12DEB7BE0EC6}" presName="spacing" presStyleCnt="0"/>
      <dgm:spPr/>
      <dgm:t>
        <a:bodyPr/>
        <a:lstStyle/>
        <a:p>
          <a:endParaRPr lang="en-US"/>
        </a:p>
      </dgm:t>
    </dgm:pt>
    <dgm:pt modelId="{12D9BA56-D53F-40E8-91D4-BA4D7365D86F}" type="pres">
      <dgm:prSet presAssocID="{FAA35292-FB46-4B9C-A12A-DF968FCC581A}" presName="composite" presStyleCnt="0"/>
      <dgm:spPr/>
      <dgm:t>
        <a:bodyPr/>
        <a:lstStyle/>
        <a:p>
          <a:endParaRPr lang="en-US"/>
        </a:p>
      </dgm:t>
    </dgm:pt>
    <dgm:pt modelId="{BBBF3A30-B8C0-4C2A-A3F8-37E082B65720}" type="pres">
      <dgm:prSet presAssocID="{FAA35292-FB46-4B9C-A12A-DF968FCC581A}" presName="imgShp" presStyleLbl="fgImgPlace1" presStyleIdx="1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7A98AF5-2A49-4320-91F1-0FC114A66462}" type="pres">
      <dgm:prSet presAssocID="{FAA35292-FB46-4B9C-A12A-DF968FCC581A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47052C-D036-4020-B792-F0A54AFB7FF0}" type="pres">
      <dgm:prSet presAssocID="{E022BAF2-0358-4BE1-B1C7-1068BE9F9183}" presName="spacing" presStyleCnt="0"/>
      <dgm:spPr/>
      <dgm:t>
        <a:bodyPr/>
        <a:lstStyle/>
        <a:p>
          <a:endParaRPr lang="en-US"/>
        </a:p>
      </dgm:t>
    </dgm:pt>
    <dgm:pt modelId="{8BA47B7A-33F0-4C70-A264-5577890EA9D6}" type="pres">
      <dgm:prSet presAssocID="{720313EA-9E10-460B-A646-E95A465C9D55}" presName="composite" presStyleCnt="0"/>
      <dgm:spPr/>
      <dgm:t>
        <a:bodyPr/>
        <a:lstStyle/>
        <a:p>
          <a:endParaRPr lang="en-US"/>
        </a:p>
      </dgm:t>
    </dgm:pt>
    <dgm:pt modelId="{DFDDE171-726A-4129-9C52-F17C2098CC3C}" type="pres">
      <dgm:prSet presAssocID="{720313EA-9E10-460B-A646-E95A465C9D55}" presName="imgShp" presStyleLbl="fgImgPlace1" presStyleIdx="2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3B9B882-9E8E-4282-AA92-1C2F25AF4775}" type="pres">
      <dgm:prSet presAssocID="{720313EA-9E10-460B-A646-E95A465C9D55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7F8F66-4355-4D9E-AF78-E67209792DF5}" type="pres">
      <dgm:prSet presAssocID="{8FE8D12D-A45A-4AEB-B331-6D5552E867C8}" presName="spacing" presStyleCnt="0"/>
      <dgm:spPr/>
      <dgm:t>
        <a:bodyPr/>
        <a:lstStyle/>
        <a:p>
          <a:endParaRPr lang="en-US"/>
        </a:p>
      </dgm:t>
    </dgm:pt>
    <dgm:pt modelId="{7FCCBED3-7FB0-46EC-A2BE-1BCE5A32AD2B}" type="pres">
      <dgm:prSet presAssocID="{745CAFD4-0C0B-48B5-99FE-9FDFB58D4A16}" presName="composite" presStyleCnt="0"/>
      <dgm:spPr/>
      <dgm:t>
        <a:bodyPr/>
        <a:lstStyle/>
        <a:p>
          <a:endParaRPr lang="en-US"/>
        </a:p>
      </dgm:t>
    </dgm:pt>
    <dgm:pt modelId="{3FFE30DA-77F9-43EA-A01F-C15A2EFADE26}" type="pres">
      <dgm:prSet presAssocID="{745CAFD4-0C0B-48B5-99FE-9FDFB58D4A16}" presName="imgShp" presStyleLbl="fgImgPlace1" presStyleIdx="3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586274C-1B28-4470-97AA-D236EFE651E6}" type="pres">
      <dgm:prSet presAssocID="{745CAFD4-0C0B-48B5-99FE-9FDFB58D4A16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682976-FF49-4408-AC28-A92343D94B31}" srcId="{18F6FEDD-4466-4378-80A0-D8216D2BCB02}" destId="{93D85CE8-9F80-4518-986F-85067E7CEA80}" srcOrd="0" destOrd="0" parTransId="{4EE82CFA-CD91-4682-B417-27898B551FBD}" sibTransId="{6CCF13F6-14EB-4161-A182-12DEB7BE0EC6}"/>
    <dgm:cxn modelId="{0756BD24-2043-4393-8F4C-1A2817ED15D3}" type="presOf" srcId="{93D85CE8-9F80-4518-986F-85067E7CEA80}" destId="{0228308C-2FA8-4411-976E-305CA18100E8}" srcOrd="0" destOrd="0" presId="urn:microsoft.com/office/officeart/2005/8/layout/vList3"/>
    <dgm:cxn modelId="{3F3966C6-C382-4F51-86C9-B3052D9F78E2}" srcId="{18F6FEDD-4466-4378-80A0-D8216D2BCB02}" destId="{720313EA-9E10-460B-A646-E95A465C9D55}" srcOrd="2" destOrd="0" parTransId="{2AEEE222-8B2C-4C67-B509-68B61497567B}" sibTransId="{8FE8D12D-A45A-4AEB-B331-6D5552E867C8}"/>
    <dgm:cxn modelId="{D67A561B-A845-4926-B8E0-3333F729697E}" type="presOf" srcId="{745CAFD4-0C0B-48B5-99FE-9FDFB58D4A16}" destId="{A586274C-1B28-4470-97AA-D236EFE651E6}" srcOrd="0" destOrd="0" presId="urn:microsoft.com/office/officeart/2005/8/layout/vList3"/>
    <dgm:cxn modelId="{5BFA42D2-9D28-4404-9860-876AF4D2C7AD}" type="presOf" srcId="{18F6FEDD-4466-4378-80A0-D8216D2BCB02}" destId="{B3F2E21D-30EE-499B-B547-CADE69DD8017}" srcOrd="0" destOrd="0" presId="urn:microsoft.com/office/officeart/2005/8/layout/vList3"/>
    <dgm:cxn modelId="{F7DAC3B2-4EA5-4679-8CD7-D9B938A1D2E6}" type="presOf" srcId="{FAA35292-FB46-4B9C-A12A-DF968FCC581A}" destId="{27A98AF5-2A49-4320-91F1-0FC114A66462}" srcOrd="0" destOrd="0" presId="urn:microsoft.com/office/officeart/2005/8/layout/vList3"/>
    <dgm:cxn modelId="{5FE5D7AC-A9C0-4F1C-97DC-E66E0F5F65BB}" srcId="{18F6FEDD-4466-4378-80A0-D8216D2BCB02}" destId="{745CAFD4-0C0B-48B5-99FE-9FDFB58D4A16}" srcOrd="3" destOrd="0" parTransId="{CC0CC5E3-C624-4A68-ABB4-037E9A34623F}" sibTransId="{26FF4AA2-09AD-45EF-891F-0599EE6DFFB6}"/>
    <dgm:cxn modelId="{5BA8731A-3DD5-4786-8EB5-4AFA82DFCCC1}" srcId="{18F6FEDD-4466-4378-80A0-D8216D2BCB02}" destId="{FAA35292-FB46-4B9C-A12A-DF968FCC581A}" srcOrd="1" destOrd="0" parTransId="{0994847C-8892-45F1-9817-2619BCA615CB}" sibTransId="{E022BAF2-0358-4BE1-B1C7-1068BE9F9183}"/>
    <dgm:cxn modelId="{8FAF43C8-07DA-4CEB-BB14-6CE5777D28F8}" type="presOf" srcId="{720313EA-9E10-460B-A646-E95A465C9D55}" destId="{83B9B882-9E8E-4282-AA92-1C2F25AF4775}" srcOrd="0" destOrd="0" presId="urn:microsoft.com/office/officeart/2005/8/layout/vList3"/>
    <dgm:cxn modelId="{6BC08014-F156-4C2B-B16A-4E1553D501F9}" type="presParOf" srcId="{B3F2E21D-30EE-499B-B547-CADE69DD8017}" destId="{4E485F11-4991-446C-9BB5-FCB0E2007696}" srcOrd="0" destOrd="0" presId="urn:microsoft.com/office/officeart/2005/8/layout/vList3"/>
    <dgm:cxn modelId="{49EDC6DE-4586-4162-AFB3-038831022D9A}" type="presParOf" srcId="{4E485F11-4991-446C-9BB5-FCB0E2007696}" destId="{E22DBFBA-9BAB-43D2-88EF-1FDD778E2030}" srcOrd="0" destOrd="0" presId="urn:microsoft.com/office/officeart/2005/8/layout/vList3"/>
    <dgm:cxn modelId="{F0509331-3BDA-4A4A-BF85-ABB2CCDF61CD}" type="presParOf" srcId="{4E485F11-4991-446C-9BB5-FCB0E2007696}" destId="{0228308C-2FA8-4411-976E-305CA18100E8}" srcOrd="1" destOrd="0" presId="urn:microsoft.com/office/officeart/2005/8/layout/vList3"/>
    <dgm:cxn modelId="{0475F02F-AB42-49D5-A292-84681095DAF1}" type="presParOf" srcId="{B3F2E21D-30EE-499B-B547-CADE69DD8017}" destId="{98DFBCEB-8443-4F43-BAC1-41D92C14357F}" srcOrd="1" destOrd="0" presId="urn:microsoft.com/office/officeart/2005/8/layout/vList3"/>
    <dgm:cxn modelId="{545F5E34-D972-4A11-AAE6-DEEA0C913746}" type="presParOf" srcId="{B3F2E21D-30EE-499B-B547-CADE69DD8017}" destId="{12D9BA56-D53F-40E8-91D4-BA4D7365D86F}" srcOrd="2" destOrd="0" presId="urn:microsoft.com/office/officeart/2005/8/layout/vList3"/>
    <dgm:cxn modelId="{1FCC7C0E-5DEA-4897-A4C4-1EBA1276F1D1}" type="presParOf" srcId="{12D9BA56-D53F-40E8-91D4-BA4D7365D86F}" destId="{BBBF3A30-B8C0-4C2A-A3F8-37E082B65720}" srcOrd="0" destOrd="0" presId="urn:microsoft.com/office/officeart/2005/8/layout/vList3"/>
    <dgm:cxn modelId="{B8F39436-DB03-483B-B4B3-53B39725C844}" type="presParOf" srcId="{12D9BA56-D53F-40E8-91D4-BA4D7365D86F}" destId="{27A98AF5-2A49-4320-91F1-0FC114A66462}" srcOrd="1" destOrd="0" presId="urn:microsoft.com/office/officeart/2005/8/layout/vList3"/>
    <dgm:cxn modelId="{72331C64-393C-4D40-A8A5-011F904C654B}" type="presParOf" srcId="{B3F2E21D-30EE-499B-B547-CADE69DD8017}" destId="{BD47052C-D036-4020-B792-F0A54AFB7FF0}" srcOrd="3" destOrd="0" presId="urn:microsoft.com/office/officeart/2005/8/layout/vList3"/>
    <dgm:cxn modelId="{8407D968-D1E3-42BD-BE81-532BF4CF31BF}" type="presParOf" srcId="{B3F2E21D-30EE-499B-B547-CADE69DD8017}" destId="{8BA47B7A-33F0-4C70-A264-5577890EA9D6}" srcOrd="4" destOrd="0" presId="urn:microsoft.com/office/officeart/2005/8/layout/vList3"/>
    <dgm:cxn modelId="{E9F0C196-69F0-48C0-B1F0-539E0430ED5C}" type="presParOf" srcId="{8BA47B7A-33F0-4C70-A264-5577890EA9D6}" destId="{DFDDE171-726A-4129-9C52-F17C2098CC3C}" srcOrd="0" destOrd="0" presId="urn:microsoft.com/office/officeart/2005/8/layout/vList3"/>
    <dgm:cxn modelId="{8D9870D0-558F-4892-826F-61431F3715A7}" type="presParOf" srcId="{8BA47B7A-33F0-4C70-A264-5577890EA9D6}" destId="{83B9B882-9E8E-4282-AA92-1C2F25AF4775}" srcOrd="1" destOrd="0" presId="urn:microsoft.com/office/officeart/2005/8/layout/vList3"/>
    <dgm:cxn modelId="{D705F5C3-9C20-4C83-BF9F-B7B4A984E361}" type="presParOf" srcId="{B3F2E21D-30EE-499B-B547-CADE69DD8017}" destId="{D37F8F66-4355-4D9E-AF78-E67209792DF5}" srcOrd="5" destOrd="0" presId="urn:microsoft.com/office/officeart/2005/8/layout/vList3"/>
    <dgm:cxn modelId="{25E7CA1F-522C-4653-9CAC-253205C1DC0B}" type="presParOf" srcId="{B3F2E21D-30EE-499B-B547-CADE69DD8017}" destId="{7FCCBED3-7FB0-46EC-A2BE-1BCE5A32AD2B}" srcOrd="6" destOrd="0" presId="urn:microsoft.com/office/officeart/2005/8/layout/vList3"/>
    <dgm:cxn modelId="{C5081D8C-6DE6-4AD2-BA0A-AC435D51CEE4}" type="presParOf" srcId="{7FCCBED3-7FB0-46EC-A2BE-1BCE5A32AD2B}" destId="{3FFE30DA-77F9-43EA-A01F-C15A2EFADE26}" srcOrd="0" destOrd="0" presId="urn:microsoft.com/office/officeart/2005/8/layout/vList3"/>
    <dgm:cxn modelId="{A0E6CCC9-75F8-42B6-9521-14F4C76F2777}" type="presParOf" srcId="{7FCCBED3-7FB0-46EC-A2BE-1BCE5A32AD2B}" destId="{A586274C-1B28-4470-97AA-D236EFE651E6}" srcOrd="1" destOrd="0" presId="urn:microsoft.com/office/officeart/2005/8/layout/vLis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86D27F-D422-4A0A-B0B1-600A726AC577}" type="datetimeFigureOut">
              <a:rPr lang="en-US" smtClean="0"/>
              <a:pPr/>
              <a:t>12/18/2010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SVTH: Nguyễn Thị Thanh Thảo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B0087-88B6-430E-94E9-80A13FD090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6FB429-8628-48E9-B9B2-CDB96445183A}" type="datetimeFigureOut">
              <a:rPr lang="en-US" smtClean="0"/>
              <a:pPr/>
              <a:t>12/18/2010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SVTH: Nguyễn Thị Thanh Thảo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436A1F-B3D1-410F-8AF2-8B2EAB23867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36A1F-B3D1-410F-8AF2-8B2EAB23867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SVTH: Nguyễn Thị Thanh Thảo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2EE17-4D74-4DEF-A0C0-FD3228123DC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SVTH: Nguyễn Thị Thanh Thảo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SVTH: Nguyễn Thị Thanh Thảo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436A1F-B3D1-410F-8AF2-8B2EAB23867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2EE17-4D74-4DEF-A0C0-FD3228123DC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SVTH: Nguyễn Thị Thanh Thảo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60" name="Picture 40" descr="globe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88"/>
            <a:ext cx="13003213" cy="9752013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1600" y="3349625"/>
            <a:ext cx="6858000" cy="68580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40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1835606" y="9254807"/>
            <a:ext cx="76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FAF66BD-167F-44DD-A167-55CB334D0E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24606" y="9257982"/>
            <a:ext cx="632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smtClean="0"/>
              <a:t>SVTH: Nguyễn</a:t>
            </a:r>
            <a:r>
              <a:rPr lang="en-US" sz="2000" i="1" baseline="0" smtClean="0"/>
              <a:t> Thị Thanh Thảo</a:t>
            </a:r>
            <a:endParaRPr lang="en-US" sz="2000" i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24606" y="9257982"/>
            <a:ext cx="632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smtClean="0"/>
              <a:t>SVTH: Nguyễn</a:t>
            </a:r>
            <a:r>
              <a:rPr lang="en-US" sz="2000" i="1" baseline="0" smtClean="0"/>
              <a:t> Thị Thanh Thảo</a:t>
            </a:r>
            <a:endParaRPr lang="en-US" sz="2000" i="1"/>
          </a:p>
        </p:txBody>
      </p:sp>
      <p:sp>
        <p:nvSpPr>
          <p:cNvPr id="4" name="TextBox 3"/>
          <p:cNvSpPr txBox="1"/>
          <p:nvPr userDrawn="1"/>
        </p:nvSpPr>
        <p:spPr>
          <a:xfrm>
            <a:off x="11835606" y="9254807"/>
            <a:ext cx="838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071A59F-BEF7-4B29-B209-E98045C45F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40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40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40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40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40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40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8" name="Picture 72" descr="globe7_hd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13003213" cy="1428750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4000" y="1978025"/>
            <a:ext cx="12496800" cy="719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4169" name="Picture 73" descr="globe7_hd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9217025"/>
            <a:ext cx="13003213" cy="53022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339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3399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3399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3399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399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399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399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399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399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slide" Target="slide24.xml"/><Relationship Id="rId18" Type="http://schemas.openxmlformats.org/officeDocument/2006/relationships/image" Target="../media/image35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slide" Target="slide25.xml"/><Relationship Id="rId17" Type="http://schemas.openxmlformats.org/officeDocument/2006/relationships/image" Target="../media/image34.gif"/><Relationship Id="rId2" Type="http://schemas.openxmlformats.org/officeDocument/2006/relationships/image" Target="../media/image25.jpeg"/><Relationship Id="rId16" Type="http://schemas.openxmlformats.org/officeDocument/2006/relationships/image" Target="../media/image3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slide" Target="slide27.xml"/><Relationship Id="rId5" Type="http://schemas.openxmlformats.org/officeDocument/2006/relationships/image" Target="../media/image28.png"/><Relationship Id="rId15" Type="http://schemas.openxmlformats.org/officeDocument/2006/relationships/slide" Target="slide28.xml"/><Relationship Id="rId10" Type="http://schemas.openxmlformats.org/officeDocument/2006/relationships/slide" Target="slide26.xml"/><Relationship Id="rId19" Type="http://schemas.openxmlformats.org/officeDocument/2006/relationships/image" Target="../media/image36.gif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gi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6" Type="http://schemas.openxmlformats.org/officeDocument/2006/relationships/hyperlink" Target="../Media/DiaLy.mpg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329406" y="4721225"/>
            <a:ext cx="10662635" cy="1624542"/>
          </a:xfrm>
          <a:prstGeom prst="rect">
            <a:avLst/>
          </a:prstGeom>
        </p:spPr>
        <p:txBody>
          <a:bodyPr vert="horz" lIns="130000" tIns="65000" rIns="130000" bIns="65000" rtlCol="0" anchor="ctr">
            <a:noAutofit/>
          </a:bodyPr>
          <a:lstStyle/>
          <a:p>
            <a:pPr algn="ctr" defTabSz="1300002" fontAlgn="auto">
              <a:spcAft>
                <a:spcPts val="0"/>
              </a:spcAft>
              <a:defRPr/>
            </a:pPr>
            <a:r>
              <a:rPr lang="en-US" sz="6800" b="1" i="1">
                <a:solidFill>
                  <a:srgbClr val="CC33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MẠNG MÁY TÍNH(TIẾT 2)</a:t>
            </a:r>
            <a:endParaRPr lang="en-US" sz="6800" b="1" i="1" dirty="0">
              <a:solidFill>
                <a:srgbClr val="CC33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5206" y="1292225"/>
            <a:ext cx="10294210" cy="568675"/>
          </a:xfrm>
          <a:prstGeom prst="rect">
            <a:avLst/>
          </a:prstGeom>
          <a:noFill/>
        </p:spPr>
        <p:txBody>
          <a:bodyPr wrap="square" lIns="130000" tIns="65000" rIns="130000" bIns="65000" rtlCol="0">
            <a:spAutoFit/>
          </a:bodyPr>
          <a:lstStyle/>
          <a:p>
            <a:r>
              <a:rPr lang="en-US" sz="2800" b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TRƯỜNG ĐẠI HỌC SƯ PHẠM </a:t>
            </a:r>
            <a:r>
              <a:rPr lang="en-US" sz="2800" b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TP HỒ </a:t>
            </a:r>
            <a:r>
              <a:rPr lang="en-US" sz="2800" b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CHÍ MINH</a:t>
            </a:r>
            <a:endParaRPr lang="en-US" sz="28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2806" y="3121025"/>
            <a:ext cx="3900964" cy="831139"/>
          </a:xfrm>
          <a:prstGeom prst="rect">
            <a:avLst/>
          </a:prstGeom>
          <a:noFill/>
        </p:spPr>
        <p:txBody>
          <a:bodyPr wrap="square" lIns="130000" tIns="65000" rIns="130000" bIns="65000" rtlCol="0">
            <a:spAutoFit/>
          </a:bodyPr>
          <a:lstStyle/>
          <a:p>
            <a:r>
              <a:rPr lang="en-US" sz="45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 20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10606" y="7845425"/>
            <a:ext cx="7260127" cy="1423931"/>
          </a:xfrm>
          <a:prstGeom prst="rect">
            <a:avLst/>
          </a:prstGeom>
          <a:noFill/>
        </p:spPr>
        <p:txBody>
          <a:bodyPr wrap="square" lIns="130000" tIns="65000" rIns="130000" bIns="65000" rtlCol="0">
            <a:spAutoFit/>
          </a:bodyPr>
          <a:lstStyle/>
          <a:p>
            <a:r>
              <a:rPr lang="en-US" sz="2800" b="1" i="1" u="sng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SVTH:</a:t>
            </a:r>
            <a:r>
              <a:rPr lang="en-US" sz="2800" b="1" i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NGUYỄN THỊ </a:t>
            </a:r>
            <a:r>
              <a:rPr lang="en-US" sz="2800" b="1" i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THANH </a:t>
            </a:r>
            <a:r>
              <a:rPr lang="en-US" sz="2800" b="1" i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</a:p>
          <a:p>
            <a:r>
              <a:rPr lang="en-US" sz="2800" b="1" i="1" u="sng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LỚP:</a:t>
            </a:r>
            <a:r>
              <a:rPr lang="en-US" sz="2800" b="1" i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i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TIN 4 </a:t>
            </a:r>
            <a:r>
              <a:rPr lang="en-US" sz="2800" b="1" i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i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800" b="1" i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CNTT</a:t>
            </a:r>
          </a:p>
          <a:p>
            <a:r>
              <a:rPr lang="en-US" sz="2800" b="1" i="1" u="sng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MSSV: </a:t>
            </a:r>
            <a:r>
              <a:rPr lang="en-US" sz="2800" b="1" i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33103052</a:t>
            </a:r>
            <a:endParaRPr lang="en-US" sz="2800" b="1" i="1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0" descr="w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89772" y="3883025"/>
            <a:ext cx="2213441" cy="44245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20006" y="73025"/>
            <a:ext cx="9535690" cy="1299633"/>
          </a:xfrm>
          <a:prstGeom prst="roundRect">
            <a:avLst/>
          </a:prstGeom>
          <a:solidFill>
            <a:srgbClr val="0070C0"/>
          </a:solidFill>
          <a:ln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00" tIns="65000" rIns="130000" bIns="65000" rtlCol="0" anchor="ctr"/>
          <a:lstStyle/>
          <a:p>
            <a:pPr algn="ctr"/>
            <a:r>
              <a:rPr lang="en-US" sz="5700" dirty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57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5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5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5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57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smtClean="0"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5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9406" y="1597025"/>
            <a:ext cx="11811252" cy="918628"/>
          </a:xfrm>
          <a:prstGeom prst="rect">
            <a:avLst/>
          </a:prstGeom>
        </p:spPr>
        <p:txBody>
          <a:bodyPr wrap="square" lIns="130000" tIns="65000" rIns="130000" bIns="65000">
            <a:spAutoFit/>
          </a:bodyPr>
          <a:lstStyle/>
          <a:p>
            <a:pPr marL="731251" indent="-731251"/>
            <a:r>
              <a:rPr lang="en-US" sz="5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51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51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51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51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51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51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51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51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Flowchart: Alternate Process 3"/>
          <p:cNvSpPr/>
          <p:nvPr/>
        </p:nvSpPr>
        <p:spPr>
          <a:xfrm>
            <a:off x="1320006" y="2968625"/>
            <a:ext cx="4117684" cy="1407936"/>
          </a:xfrm>
          <a:prstGeom prst="flowChartAlternateProcess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00" tIns="65000" rIns="130000" bIns="65000" rtlCol="0" anchor="ctr"/>
          <a:lstStyle/>
          <a:p>
            <a:pPr algn="ctr"/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dây</a:t>
            </a:r>
            <a:endParaRPr lang="en-US" sz="4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7644606" y="2932289"/>
            <a:ext cx="4226044" cy="1407936"/>
          </a:xfrm>
          <a:prstGeom prst="flowChartAlternateProcess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00" tIns="65000" rIns="130000" bIns="65000" rtlCol="0" anchor="ctr"/>
          <a:lstStyle/>
          <a:p>
            <a:pPr algn="ctr"/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dây</a:t>
            </a:r>
            <a:endParaRPr lang="en-US" sz="45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1015206" y="4721225"/>
            <a:ext cx="5201285" cy="2907575"/>
            <a:chOff x="1872" y="1828"/>
            <a:chExt cx="3424" cy="2137"/>
          </a:xfrm>
        </p:grpSpPr>
        <p:grpSp>
          <p:nvGrpSpPr>
            <p:cNvPr id="7" name="Group 7"/>
            <p:cNvGrpSpPr>
              <a:grpSpLocks/>
            </p:cNvGrpSpPr>
            <p:nvPr/>
          </p:nvGrpSpPr>
          <p:grpSpPr bwMode="auto">
            <a:xfrm>
              <a:off x="4560" y="1876"/>
              <a:ext cx="688" cy="672"/>
              <a:chOff x="3357" y="2374"/>
              <a:chExt cx="608" cy="484"/>
            </a:xfrm>
          </p:grpSpPr>
          <p:grpSp>
            <p:nvGrpSpPr>
              <p:cNvPr id="8" name="Group 8"/>
              <p:cNvGrpSpPr>
                <a:grpSpLocks/>
              </p:cNvGrpSpPr>
              <p:nvPr/>
            </p:nvGrpSpPr>
            <p:grpSpPr bwMode="auto">
              <a:xfrm>
                <a:off x="3357" y="2374"/>
                <a:ext cx="608" cy="484"/>
                <a:chOff x="3357" y="2374"/>
                <a:chExt cx="608" cy="484"/>
              </a:xfrm>
            </p:grpSpPr>
            <p:grpSp>
              <p:nvGrpSpPr>
                <p:cNvPr id="9" name="Group 9"/>
                <p:cNvGrpSpPr>
                  <a:grpSpLocks/>
                </p:cNvGrpSpPr>
                <p:nvPr/>
              </p:nvGrpSpPr>
              <p:grpSpPr bwMode="auto">
                <a:xfrm>
                  <a:off x="3357" y="2374"/>
                  <a:ext cx="436" cy="484"/>
                  <a:chOff x="3357" y="2374"/>
                  <a:chExt cx="436" cy="484"/>
                </a:xfrm>
              </p:grpSpPr>
              <p:sp>
                <p:nvSpPr>
                  <p:cNvPr id="203" name="Freeform 10"/>
                  <p:cNvSpPr>
                    <a:spLocks/>
                  </p:cNvSpPr>
                  <p:nvPr/>
                </p:nvSpPr>
                <p:spPr bwMode="auto">
                  <a:xfrm>
                    <a:off x="3409" y="2653"/>
                    <a:ext cx="344" cy="38"/>
                  </a:xfrm>
                  <a:custGeom>
                    <a:avLst/>
                    <a:gdLst/>
                    <a:ahLst/>
                    <a:cxnLst>
                      <a:cxn ang="0">
                        <a:pos x="0" y="37"/>
                      </a:cxn>
                      <a:cxn ang="0">
                        <a:pos x="21" y="0"/>
                      </a:cxn>
                      <a:cxn ang="0">
                        <a:pos x="310" y="0"/>
                      </a:cxn>
                      <a:cxn ang="0">
                        <a:pos x="343" y="37"/>
                      </a:cxn>
                      <a:cxn ang="0">
                        <a:pos x="0" y="37"/>
                      </a:cxn>
                    </a:cxnLst>
                    <a:rect l="0" t="0" r="r" b="b"/>
                    <a:pathLst>
                      <a:path w="344" h="38">
                        <a:moveTo>
                          <a:pt x="0" y="37"/>
                        </a:moveTo>
                        <a:lnTo>
                          <a:pt x="21" y="0"/>
                        </a:lnTo>
                        <a:lnTo>
                          <a:pt x="310" y="0"/>
                        </a:lnTo>
                        <a:lnTo>
                          <a:pt x="343" y="37"/>
                        </a:lnTo>
                        <a:lnTo>
                          <a:pt x="0" y="37"/>
                        </a:lnTo>
                      </a:path>
                    </a:pathLst>
                  </a:custGeom>
                  <a:solidFill>
                    <a:srgbClr val="FFFFFF"/>
                  </a:solidFill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4" name="Freeform 11"/>
                  <p:cNvSpPr>
                    <a:spLocks/>
                  </p:cNvSpPr>
                  <p:nvPr/>
                </p:nvSpPr>
                <p:spPr bwMode="auto">
                  <a:xfrm>
                    <a:off x="3409" y="2653"/>
                    <a:ext cx="153" cy="38"/>
                  </a:xfrm>
                  <a:custGeom>
                    <a:avLst/>
                    <a:gdLst/>
                    <a:ahLst/>
                    <a:cxnLst>
                      <a:cxn ang="0">
                        <a:pos x="0" y="37"/>
                      </a:cxn>
                      <a:cxn ang="0">
                        <a:pos x="21" y="0"/>
                      </a:cxn>
                      <a:cxn ang="0">
                        <a:pos x="152" y="0"/>
                      </a:cxn>
                      <a:cxn ang="0">
                        <a:pos x="148" y="37"/>
                      </a:cxn>
                      <a:cxn ang="0">
                        <a:pos x="0" y="37"/>
                      </a:cxn>
                    </a:cxnLst>
                    <a:rect l="0" t="0" r="r" b="b"/>
                    <a:pathLst>
                      <a:path w="153" h="38">
                        <a:moveTo>
                          <a:pt x="0" y="37"/>
                        </a:moveTo>
                        <a:lnTo>
                          <a:pt x="21" y="0"/>
                        </a:lnTo>
                        <a:lnTo>
                          <a:pt x="152" y="0"/>
                        </a:lnTo>
                        <a:lnTo>
                          <a:pt x="148" y="37"/>
                        </a:lnTo>
                        <a:lnTo>
                          <a:pt x="0" y="37"/>
                        </a:lnTo>
                      </a:path>
                    </a:pathLst>
                  </a:custGeom>
                  <a:solidFill>
                    <a:srgbClr val="B5B5B5"/>
                  </a:solidFill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" name="Freeform 12"/>
                  <p:cNvSpPr>
                    <a:spLocks/>
                  </p:cNvSpPr>
                  <p:nvPr/>
                </p:nvSpPr>
                <p:spPr bwMode="auto">
                  <a:xfrm>
                    <a:off x="3409" y="2690"/>
                    <a:ext cx="344" cy="9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43" y="0"/>
                      </a:cxn>
                      <a:cxn ang="0">
                        <a:pos x="343" y="92"/>
                      </a:cxn>
                      <a:cxn ang="0">
                        <a:pos x="0" y="9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344" h="93">
                        <a:moveTo>
                          <a:pt x="0" y="0"/>
                        </a:moveTo>
                        <a:lnTo>
                          <a:pt x="343" y="0"/>
                        </a:lnTo>
                        <a:lnTo>
                          <a:pt x="3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FF"/>
                  </a:solidFill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" name="Freeform 13"/>
                  <p:cNvSpPr>
                    <a:spLocks/>
                  </p:cNvSpPr>
                  <p:nvPr/>
                </p:nvSpPr>
                <p:spPr bwMode="auto">
                  <a:xfrm>
                    <a:off x="3430" y="2712"/>
                    <a:ext cx="56" cy="29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0" y="0"/>
                      </a:cxn>
                      <a:cxn ang="0">
                        <a:pos x="55" y="0"/>
                      </a:cxn>
                      <a:cxn ang="0">
                        <a:pos x="55" y="28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56" h="29">
                        <a:moveTo>
                          <a:pt x="0" y="28"/>
                        </a:moveTo>
                        <a:lnTo>
                          <a:pt x="0" y="0"/>
                        </a:lnTo>
                        <a:lnTo>
                          <a:pt x="55" y="0"/>
                        </a:lnTo>
                        <a:lnTo>
                          <a:pt x="55" y="28"/>
                        </a:lnTo>
                        <a:lnTo>
                          <a:pt x="0" y="28"/>
                        </a:lnTo>
                      </a:path>
                    </a:pathLst>
                  </a:custGeom>
                  <a:solidFill>
                    <a:srgbClr val="B5B5B5"/>
                  </a:solidFill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7" name="Freeform 14"/>
                  <p:cNvSpPr>
                    <a:spLocks/>
                  </p:cNvSpPr>
                  <p:nvPr/>
                </p:nvSpPr>
                <p:spPr bwMode="auto">
                  <a:xfrm>
                    <a:off x="3411" y="2693"/>
                    <a:ext cx="139" cy="86"/>
                  </a:xfrm>
                  <a:custGeom>
                    <a:avLst/>
                    <a:gdLst/>
                    <a:ahLst/>
                    <a:cxnLst>
                      <a:cxn ang="0">
                        <a:pos x="138" y="85"/>
                      </a:cxn>
                      <a:cxn ang="0">
                        <a:pos x="138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39" h="86">
                        <a:moveTo>
                          <a:pt x="138" y="85"/>
                        </a:moveTo>
                        <a:lnTo>
                          <a:pt x="138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8" name="Freeform 15"/>
                  <p:cNvSpPr>
                    <a:spLocks/>
                  </p:cNvSpPr>
                  <p:nvPr/>
                </p:nvSpPr>
                <p:spPr bwMode="auto">
                  <a:xfrm>
                    <a:off x="3721" y="2714"/>
                    <a:ext cx="30" cy="21"/>
                  </a:xfrm>
                  <a:custGeom>
                    <a:avLst/>
                    <a:gdLst/>
                    <a:ahLst/>
                    <a:cxnLst>
                      <a:cxn ang="0">
                        <a:pos x="29" y="20"/>
                      </a:cxn>
                      <a:cxn ang="0">
                        <a:pos x="8" y="20"/>
                      </a:cxn>
                      <a:cxn ang="0">
                        <a:pos x="7" y="20"/>
                      </a:cxn>
                      <a:cxn ang="0">
                        <a:pos x="5" y="20"/>
                      </a:cxn>
                      <a:cxn ang="0">
                        <a:pos x="4" y="19"/>
                      </a:cxn>
                      <a:cxn ang="0">
                        <a:pos x="3" y="18"/>
                      </a:cxn>
                      <a:cxn ang="0">
                        <a:pos x="2" y="17"/>
                      </a:cxn>
                      <a:cxn ang="0">
                        <a:pos x="1" y="16"/>
                      </a:cxn>
                      <a:cxn ang="0">
                        <a:pos x="1" y="14"/>
                      </a:cxn>
                      <a:cxn ang="0">
                        <a:pos x="0" y="13"/>
                      </a:cxn>
                      <a:cxn ang="0">
                        <a:pos x="0" y="12"/>
                      </a:cxn>
                      <a:cxn ang="0">
                        <a:pos x="0" y="10"/>
                      </a:cxn>
                      <a:cxn ang="0">
                        <a:pos x="0" y="8"/>
                      </a:cxn>
                      <a:cxn ang="0">
                        <a:pos x="0" y="7"/>
                      </a:cxn>
                      <a:cxn ang="0">
                        <a:pos x="0" y="5"/>
                      </a:cxn>
                      <a:cxn ang="0">
                        <a:pos x="1" y="4"/>
                      </a:cxn>
                      <a:cxn ang="0">
                        <a:pos x="2" y="3"/>
                      </a:cxn>
                      <a:cxn ang="0">
                        <a:pos x="3" y="2"/>
                      </a:cxn>
                      <a:cxn ang="0">
                        <a:pos x="4" y="1"/>
                      </a:cxn>
                      <a:cxn ang="0">
                        <a:pos x="5" y="0"/>
                      </a:cxn>
                      <a:cxn ang="0">
                        <a:pos x="6" y="0"/>
                      </a:cxn>
                      <a:cxn ang="0">
                        <a:pos x="7" y="0"/>
                      </a:cxn>
                      <a:cxn ang="0">
                        <a:pos x="8" y="0"/>
                      </a:cxn>
                      <a:cxn ang="0">
                        <a:pos x="10" y="0"/>
                      </a:cxn>
                      <a:cxn ang="0">
                        <a:pos x="29" y="0"/>
                      </a:cxn>
                    </a:cxnLst>
                    <a:rect l="0" t="0" r="r" b="b"/>
                    <a:pathLst>
                      <a:path w="30" h="21">
                        <a:moveTo>
                          <a:pt x="29" y="20"/>
                        </a:moveTo>
                        <a:lnTo>
                          <a:pt x="8" y="20"/>
                        </a:lnTo>
                        <a:lnTo>
                          <a:pt x="7" y="20"/>
                        </a:lnTo>
                        <a:lnTo>
                          <a:pt x="5" y="20"/>
                        </a:lnTo>
                        <a:lnTo>
                          <a:pt x="4" y="19"/>
                        </a:lnTo>
                        <a:lnTo>
                          <a:pt x="3" y="18"/>
                        </a:lnTo>
                        <a:lnTo>
                          <a:pt x="2" y="17"/>
                        </a:lnTo>
                        <a:lnTo>
                          <a:pt x="1" y="16"/>
                        </a:lnTo>
                        <a:lnTo>
                          <a:pt x="1" y="14"/>
                        </a:lnTo>
                        <a:lnTo>
                          <a:pt x="0" y="13"/>
                        </a:lnTo>
                        <a:lnTo>
                          <a:pt x="0" y="12"/>
                        </a:lnTo>
                        <a:lnTo>
                          <a:pt x="0" y="10"/>
                        </a:lnTo>
                        <a:lnTo>
                          <a:pt x="0" y="8"/>
                        </a:lnTo>
                        <a:lnTo>
                          <a:pt x="0" y="7"/>
                        </a:lnTo>
                        <a:lnTo>
                          <a:pt x="0" y="5"/>
                        </a:lnTo>
                        <a:lnTo>
                          <a:pt x="1" y="4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4" y="1"/>
                        </a:lnTo>
                        <a:lnTo>
                          <a:pt x="5" y="0"/>
                        </a:lnTo>
                        <a:lnTo>
                          <a:pt x="6" y="0"/>
                        </a:lnTo>
                        <a:lnTo>
                          <a:pt x="7" y="0"/>
                        </a:lnTo>
                        <a:lnTo>
                          <a:pt x="8" y="0"/>
                        </a:lnTo>
                        <a:lnTo>
                          <a:pt x="10" y="0"/>
                        </a:lnTo>
                        <a:lnTo>
                          <a:pt x="29" y="0"/>
                        </a:lnTo>
                      </a:path>
                    </a:pathLst>
                  </a:custGeom>
                  <a:noFill/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9" name="Freeform 16"/>
                  <p:cNvSpPr>
                    <a:spLocks/>
                  </p:cNvSpPr>
                  <p:nvPr/>
                </p:nvSpPr>
                <p:spPr bwMode="auto">
                  <a:xfrm>
                    <a:off x="3685" y="2693"/>
                    <a:ext cx="17" cy="86"/>
                  </a:xfrm>
                  <a:custGeom>
                    <a:avLst/>
                    <a:gdLst/>
                    <a:ahLst/>
                    <a:cxnLst>
                      <a:cxn ang="0">
                        <a:pos x="16" y="0"/>
                      </a:cxn>
                      <a:cxn ang="0">
                        <a:pos x="0" y="85"/>
                      </a:cxn>
                      <a:cxn ang="0">
                        <a:pos x="16" y="85"/>
                      </a:cxn>
                      <a:cxn ang="0">
                        <a:pos x="16" y="0"/>
                      </a:cxn>
                    </a:cxnLst>
                    <a:rect l="0" t="0" r="r" b="b"/>
                    <a:pathLst>
                      <a:path w="17" h="86">
                        <a:moveTo>
                          <a:pt x="16" y="0"/>
                        </a:moveTo>
                        <a:lnTo>
                          <a:pt x="0" y="85"/>
                        </a:lnTo>
                        <a:lnTo>
                          <a:pt x="16" y="85"/>
                        </a:lnTo>
                        <a:lnTo>
                          <a:pt x="16" y="0"/>
                        </a:lnTo>
                      </a:path>
                    </a:pathLst>
                  </a:custGeom>
                  <a:solidFill>
                    <a:srgbClr val="B5B5B5"/>
                  </a:solidFill>
                  <a:ln w="12699" cap="rnd" cmpd="sng">
                    <a:solidFill>
                      <a:srgbClr val="B5B5B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" name="Freeform 17"/>
                  <p:cNvSpPr>
                    <a:spLocks/>
                  </p:cNvSpPr>
                  <p:nvPr/>
                </p:nvSpPr>
                <p:spPr bwMode="auto">
                  <a:xfrm>
                    <a:off x="3694" y="2693"/>
                    <a:ext cx="57" cy="86"/>
                  </a:xfrm>
                  <a:custGeom>
                    <a:avLst/>
                    <a:gdLst/>
                    <a:ahLst/>
                    <a:cxnLst>
                      <a:cxn ang="0">
                        <a:pos x="0" y="85"/>
                      </a:cxn>
                      <a:cxn ang="0">
                        <a:pos x="0" y="0"/>
                      </a:cxn>
                      <a:cxn ang="0">
                        <a:pos x="56" y="0"/>
                      </a:cxn>
                    </a:cxnLst>
                    <a:rect l="0" t="0" r="r" b="b"/>
                    <a:pathLst>
                      <a:path w="57" h="86">
                        <a:moveTo>
                          <a:pt x="0" y="85"/>
                        </a:moveTo>
                        <a:lnTo>
                          <a:pt x="0" y="0"/>
                        </a:lnTo>
                        <a:lnTo>
                          <a:pt x="56" y="0"/>
                        </a:lnTo>
                      </a:path>
                    </a:pathLst>
                  </a:custGeom>
                  <a:noFill/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" name="Line 1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575" y="2744"/>
                    <a:ext cx="119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2" name="Freeform 19"/>
                  <p:cNvSpPr>
                    <a:spLocks/>
                  </p:cNvSpPr>
                  <p:nvPr/>
                </p:nvSpPr>
                <p:spPr bwMode="auto">
                  <a:xfrm>
                    <a:off x="3573" y="2702"/>
                    <a:ext cx="122" cy="77"/>
                  </a:xfrm>
                  <a:custGeom>
                    <a:avLst/>
                    <a:gdLst/>
                    <a:ahLst/>
                    <a:cxnLst>
                      <a:cxn ang="0">
                        <a:pos x="0" y="76"/>
                      </a:cxn>
                      <a:cxn ang="0">
                        <a:pos x="0" y="0"/>
                      </a:cxn>
                      <a:cxn ang="0">
                        <a:pos x="121" y="0"/>
                      </a:cxn>
                    </a:cxnLst>
                    <a:rect l="0" t="0" r="r" b="b"/>
                    <a:pathLst>
                      <a:path w="122" h="77">
                        <a:moveTo>
                          <a:pt x="0" y="76"/>
                        </a:moveTo>
                        <a:lnTo>
                          <a:pt x="0" y="0"/>
                        </a:lnTo>
                        <a:lnTo>
                          <a:pt x="121" y="0"/>
                        </a:lnTo>
                      </a:path>
                    </a:pathLst>
                  </a:custGeom>
                  <a:noFill/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02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4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07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5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12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6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18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7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24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8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29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9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35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0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40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1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46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2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52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3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57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4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63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" name="Freeform 32"/>
                  <p:cNvSpPr>
                    <a:spLocks/>
                  </p:cNvSpPr>
                  <p:nvPr/>
                </p:nvSpPr>
                <p:spPr bwMode="auto">
                  <a:xfrm>
                    <a:off x="3594" y="2712"/>
                    <a:ext cx="77" cy="23"/>
                  </a:xfrm>
                  <a:custGeom>
                    <a:avLst/>
                    <a:gdLst/>
                    <a:ahLst/>
                    <a:cxnLst>
                      <a:cxn ang="0">
                        <a:pos x="0" y="22"/>
                      </a:cxn>
                      <a:cxn ang="0">
                        <a:pos x="0" y="0"/>
                      </a:cxn>
                      <a:cxn ang="0">
                        <a:pos x="76" y="0"/>
                      </a:cxn>
                      <a:cxn ang="0">
                        <a:pos x="76" y="22"/>
                      </a:cxn>
                      <a:cxn ang="0">
                        <a:pos x="0" y="22"/>
                      </a:cxn>
                    </a:cxnLst>
                    <a:rect l="0" t="0" r="r" b="b"/>
                    <a:pathLst>
                      <a:path w="77" h="23">
                        <a:moveTo>
                          <a:pt x="0" y="22"/>
                        </a:moveTo>
                        <a:lnTo>
                          <a:pt x="0" y="0"/>
                        </a:lnTo>
                        <a:lnTo>
                          <a:pt x="76" y="0"/>
                        </a:lnTo>
                        <a:lnTo>
                          <a:pt x="76" y="22"/>
                        </a:lnTo>
                        <a:lnTo>
                          <a:pt x="0" y="22"/>
                        </a:lnTo>
                      </a:path>
                    </a:pathLst>
                  </a:custGeom>
                  <a:noFill/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6" name="Freeform 33"/>
                  <p:cNvSpPr>
                    <a:spLocks/>
                  </p:cNvSpPr>
                  <p:nvPr/>
                </p:nvSpPr>
                <p:spPr bwMode="auto">
                  <a:xfrm>
                    <a:off x="3597" y="2718"/>
                    <a:ext cx="72" cy="17"/>
                  </a:xfrm>
                  <a:custGeom>
                    <a:avLst/>
                    <a:gdLst/>
                    <a:ahLst/>
                    <a:cxnLst>
                      <a:cxn ang="0">
                        <a:pos x="0" y="16"/>
                      </a:cxn>
                      <a:cxn ang="0">
                        <a:pos x="0" y="0"/>
                      </a:cxn>
                      <a:cxn ang="0">
                        <a:pos x="71" y="0"/>
                      </a:cxn>
                      <a:cxn ang="0">
                        <a:pos x="71" y="16"/>
                      </a:cxn>
                      <a:cxn ang="0">
                        <a:pos x="0" y="16"/>
                      </a:cxn>
                    </a:cxnLst>
                    <a:rect l="0" t="0" r="r" b="b"/>
                    <a:pathLst>
                      <a:path w="72" h="17">
                        <a:moveTo>
                          <a:pt x="0" y="16"/>
                        </a:moveTo>
                        <a:lnTo>
                          <a:pt x="0" y="0"/>
                        </a:lnTo>
                        <a:lnTo>
                          <a:pt x="71" y="0"/>
                        </a:lnTo>
                        <a:lnTo>
                          <a:pt x="71" y="16"/>
                        </a:lnTo>
                        <a:lnTo>
                          <a:pt x="0" y="16"/>
                        </a:lnTo>
                      </a:path>
                    </a:pathLst>
                  </a:custGeom>
                  <a:solidFill>
                    <a:srgbClr val="000000"/>
                  </a:solidFill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7" name="Freeform 34"/>
                  <p:cNvSpPr>
                    <a:spLocks/>
                  </p:cNvSpPr>
                  <p:nvPr/>
                </p:nvSpPr>
                <p:spPr bwMode="auto">
                  <a:xfrm>
                    <a:off x="3611" y="2715"/>
                    <a:ext cx="41" cy="17"/>
                  </a:xfrm>
                  <a:custGeom>
                    <a:avLst/>
                    <a:gdLst/>
                    <a:ahLst/>
                    <a:cxnLst>
                      <a:cxn ang="0">
                        <a:pos x="0" y="16"/>
                      </a:cxn>
                      <a:cxn ang="0">
                        <a:pos x="0" y="0"/>
                      </a:cxn>
                      <a:cxn ang="0">
                        <a:pos x="40" y="0"/>
                      </a:cxn>
                      <a:cxn ang="0">
                        <a:pos x="40" y="16"/>
                      </a:cxn>
                      <a:cxn ang="0">
                        <a:pos x="0" y="16"/>
                      </a:cxn>
                    </a:cxnLst>
                    <a:rect l="0" t="0" r="r" b="b"/>
                    <a:pathLst>
                      <a:path w="41" h="17">
                        <a:moveTo>
                          <a:pt x="0" y="16"/>
                        </a:moveTo>
                        <a:lnTo>
                          <a:pt x="0" y="0"/>
                        </a:lnTo>
                        <a:lnTo>
                          <a:pt x="40" y="0"/>
                        </a:lnTo>
                        <a:lnTo>
                          <a:pt x="40" y="16"/>
                        </a:lnTo>
                        <a:lnTo>
                          <a:pt x="0" y="16"/>
                        </a:lnTo>
                      </a:path>
                    </a:pathLst>
                  </a:custGeom>
                  <a:solidFill>
                    <a:srgbClr val="000000"/>
                  </a:solidFill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8" name="Freeform 35"/>
                  <p:cNvSpPr>
                    <a:spLocks/>
                  </p:cNvSpPr>
                  <p:nvPr/>
                </p:nvSpPr>
                <p:spPr bwMode="auto">
                  <a:xfrm>
                    <a:off x="3611" y="2724"/>
                    <a:ext cx="41" cy="17"/>
                  </a:xfrm>
                  <a:custGeom>
                    <a:avLst/>
                    <a:gdLst/>
                    <a:ahLst/>
                    <a:cxnLst>
                      <a:cxn ang="0">
                        <a:pos x="40" y="0"/>
                      </a:cxn>
                      <a:cxn ang="0">
                        <a:pos x="40" y="16"/>
                      </a:cxn>
                      <a:cxn ang="0">
                        <a:pos x="0" y="16"/>
                      </a:cxn>
                    </a:cxnLst>
                    <a:rect l="0" t="0" r="r" b="b"/>
                    <a:pathLst>
                      <a:path w="41" h="17">
                        <a:moveTo>
                          <a:pt x="40" y="0"/>
                        </a:moveTo>
                        <a:lnTo>
                          <a:pt x="40" y="16"/>
                        </a:lnTo>
                        <a:lnTo>
                          <a:pt x="0" y="16"/>
                        </a:lnTo>
                      </a:path>
                    </a:pathLst>
                  </a:custGeom>
                  <a:noFill/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9" name="Freeform 36"/>
                  <p:cNvSpPr>
                    <a:spLocks/>
                  </p:cNvSpPr>
                  <p:nvPr/>
                </p:nvSpPr>
                <p:spPr bwMode="auto">
                  <a:xfrm>
                    <a:off x="3604" y="2729"/>
                    <a:ext cx="17" cy="17"/>
                  </a:xfrm>
                  <a:custGeom>
                    <a:avLst/>
                    <a:gdLst/>
                    <a:ahLst/>
                    <a:cxnLst>
                      <a:cxn ang="0">
                        <a:pos x="0" y="16"/>
                      </a:cxn>
                      <a:cxn ang="0">
                        <a:pos x="0" y="0"/>
                      </a:cxn>
                      <a:cxn ang="0">
                        <a:pos x="16" y="0"/>
                      </a:cxn>
                      <a:cxn ang="0">
                        <a:pos x="16" y="16"/>
                      </a:cxn>
                      <a:cxn ang="0">
                        <a:pos x="0" y="16"/>
                      </a:cxn>
                    </a:cxnLst>
                    <a:rect l="0" t="0" r="r" b="b"/>
                    <a:pathLst>
                      <a:path w="17" h="17">
                        <a:moveTo>
                          <a:pt x="0" y="16"/>
                        </a:moveTo>
                        <a:lnTo>
                          <a:pt x="0" y="0"/>
                        </a:lnTo>
                        <a:lnTo>
                          <a:pt x="16" y="0"/>
                        </a:lnTo>
                        <a:lnTo>
                          <a:pt x="16" y="16"/>
                        </a:lnTo>
                        <a:lnTo>
                          <a:pt x="0" y="16"/>
                        </a:lnTo>
                      </a:path>
                    </a:pathLst>
                  </a:custGeom>
                  <a:solidFill>
                    <a:srgbClr val="000000"/>
                  </a:solidFill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0" name="Freeform 37"/>
                  <p:cNvSpPr>
                    <a:spLocks/>
                  </p:cNvSpPr>
                  <p:nvPr/>
                </p:nvSpPr>
                <p:spPr bwMode="auto">
                  <a:xfrm>
                    <a:off x="3654" y="2729"/>
                    <a:ext cx="17" cy="17"/>
                  </a:xfrm>
                  <a:custGeom>
                    <a:avLst/>
                    <a:gdLst/>
                    <a:ahLst/>
                    <a:cxnLst>
                      <a:cxn ang="0">
                        <a:pos x="0" y="16"/>
                      </a:cxn>
                      <a:cxn ang="0">
                        <a:pos x="0" y="0"/>
                      </a:cxn>
                      <a:cxn ang="0">
                        <a:pos x="16" y="0"/>
                      </a:cxn>
                      <a:cxn ang="0">
                        <a:pos x="16" y="16"/>
                      </a:cxn>
                      <a:cxn ang="0">
                        <a:pos x="0" y="16"/>
                      </a:cxn>
                    </a:cxnLst>
                    <a:rect l="0" t="0" r="r" b="b"/>
                    <a:pathLst>
                      <a:path w="17" h="17">
                        <a:moveTo>
                          <a:pt x="0" y="16"/>
                        </a:moveTo>
                        <a:lnTo>
                          <a:pt x="0" y="0"/>
                        </a:lnTo>
                        <a:lnTo>
                          <a:pt x="16" y="0"/>
                        </a:lnTo>
                        <a:lnTo>
                          <a:pt x="16" y="16"/>
                        </a:lnTo>
                        <a:lnTo>
                          <a:pt x="0" y="16"/>
                        </a:lnTo>
                      </a:path>
                    </a:pathLst>
                  </a:custGeom>
                  <a:solidFill>
                    <a:srgbClr val="B5B5B5"/>
                  </a:solidFill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1" name="Freeform 38"/>
                  <p:cNvSpPr>
                    <a:spLocks/>
                  </p:cNvSpPr>
                  <p:nvPr/>
                </p:nvSpPr>
                <p:spPr bwMode="auto">
                  <a:xfrm>
                    <a:off x="3723" y="2715"/>
                    <a:ext cx="17" cy="19"/>
                  </a:xfrm>
                  <a:custGeom>
                    <a:avLst/>
                    <a:gdLst/>
                    <a:ahLst/>
                    <a:cxnLst>
                      <a:cxn ang="0">
                        <a:pos x="16" y="0"/>
                      </a:cxn>
                      <a:cxn ang="0">
                        <a:pos x="16" y="18"/>
                      </a:cxn>
                      <a:cxn ang="0">
                        <a:pos x="7" y="18"/>
                      </a:cxn>
                      <a:cxn ang="0">
                        <a:pos x="6" y="18"/>
                      </a:cxn>
                      <a:cxn ang="0">
                        <a:pos x="5" y="17"/>
                      </a:cxn>
                      <a:cxn ang="0">
                        <a:pos x="4" y="16"/>
                      </a:cxn>
                      <a:cxn ang="0">
                        <a:pos x="3" y="16"/>
                      </a:cxn>
                      <a:cxn ang="0">
                        <a:pos x="2" y="15"/>
                      </a:cxn>
                      <a:cxn ang="0">
                        <a:pos x="1" y="14"/>
                      </a:cxn>
                      <a:cxn ang="0">
                        <a:pos x="0" y="12"/>
                      </a:cxn>
                      <a:cxn ang="0">
                        <a:pos x="0" y="11"/>
                      </a:cxn>
                      <a:cxn ang="0">
                        <a:pos x="0" y="10"/>
                      </a:cxn>
                      <a:cxn ang="0">
                        <a:pos x="0" y="8"/>
                      </a:cxn>
                      <a:cxn ang="0">
                        <a:pos x="0" y="6"/>
                      </a:cxn>
                      <a:cxn ang="0">
                        <a:pos x="0" y="5"/>
                      </a:cxn>
                      <a:cxn ang="0">
                        <a:pos x="0" y="4"/>
                      </a:cxn>
                      <a:cxn ang="0">
                        <a:pos x="1" y="3"/>
                      </a:cxn>
                      <a:cxn ang="0">
                        <a:pos x="2" y="2"/>
                      </a:cxn>
                      <a:cxn ang="0">
                        <a:pos x="3" y="1"/>
                      </a:cxn>
                      <a:cxn ang="0">
                        <a:pos x="4" y="0"/>
                      </a:cxn>
                      <a:cxn ang="0">
                        <a:pos x="5" y="0"/>
                      </a:cxn>
                      <a:cxn ang="0">
                        <a:pos x="7" y="0"/>
                      </a:cxn>
                      <a:cxn ang="0">
                        <a:pos x="16" y="0"/>
                      </a:cxn>
                    </a:cxnLst>
                    <a:rect l="0" t="0" r="r" b="b"/>
                    <a:pathLst>
                      <a:path w="17" h="19">
                        <a:moveTo>
                          <a:pt x="16" y="0"/>
                        </a:moveTo>
                        <a:lnTo>
                          <a:pt x="16" y="18"/>
                        </a:lnTo>
                        <a:lnTo>
                          <a:pt x="7" y="18"/>
                        </a:lnTo>
                        <a:lnTo>
                          <a:pt x="6" y="18"/>
                        </a:lnTo>
                        <a:lnTo>
                          <a:pt x="5" y="17"/>
                        </a:lnTo>
                        <a:lnTo>
                          <a:pt x="4" y="16"/>
                        </a:lnTo>
                        <a:lnTo>
                          <a:pt x="3" y="16"/>
                        </a:lnTo>
                        <a:lnTo>
                          <a:pt x="2" y="15"/>
                        </a:lnTo>
                        <a:lnTo>
                          <a:pt x="1" y="14"/>
                        </a:lnTo>
                        <a:lnTo>
                          <a:pt x="0" y="12"/>
                        </a:lnTo>
                        <a:lnTo>
                          <a:pt x="0" y="11"/>
                        </a:lnTo>
                        <a:lnTo>
                          <a:pt x="0" y="10"/>
                        </a:lnTo>
                        <a:lnTo>
                          <a:pt x="0" y="8"/>
                        </a:lnTo>
                        <a:lnTo>
                          <a:pt x="0" y="6"/>
                        </a:lnTo>
                        <a:lnTo>
                          <a:pt x="0" y="5"/>
                        </a:lnTo>
                        <a:lnTo>
                          <a:pt x="0" y="4"/>
                        </a:lnTo>
                        <a:lnTo>
                          <a:pt x="1" y="3"/>
                        </a:lnTo>
                        <a:lnTo>
                          <a:pt x="2" y="2"/>
                        </a:lnTo>
                        <a:lnTo>
                          <a:pt x="3" y="1"/>
                        </a:lnTo>
                        <a:lnTo>
                          <a:pt x="4" y="0"/>
                        </a:lnTo>
                        <a:lnTo>
                          <a:pt x="5" y="0"/>
                        </a:lnTo>
                        <a:lnTo>
                          <a:pt x="7" y="0"/>
                        </a:lnTo>
                        <a:lnTo>
                          <a:pt x="16" y="0"/>
                        </a:lnTo>
                      </a:path>
                    </a:pathLst>
                  </a:custGeom>
                  <a:solidFill>
                    <a:srgbClr val="7A7A7A"/>
                  </a:solidFill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2" name="Freeform 39"/>
                  <p:cNvSpPr>
                    <a:spLocks/>
                  </p:cNvSpPr>
                  <p:nvPr/>
                </p:nvSpPr>
                <p:spPr bwMode="auto">
                  <a:xfrm>
                    <a:off x="3409" y="2765"/>
                    <a:ext cx="78" cy="17"/>
                  </a:xfrm>
                  <a:custGeom>
                    <a:avLst/>
                    <a:gdLst/>
                    <a:ahLst/>
                    <a:cxnLst>
                      <a:cxn ang="0">
                        <a:pos x="0" y="16"/>
                      </a:cxn>
                      <a:cxn ang="0">
                        <a:pos x="0" y="0"/>
                      </a:cxn>
                      <a:cxn ang="0">
                        <a:pos x="71" y="0"/>
                      </a:cxn>
                      <a:cxn ang="0">
                        <a:pos x="77" y="16"/>
                      </a:cxn>
                      <a:cxn ang="0">
                        <a:pos x="0" y="16"/>
                      </a:cxn>
                    </a:cxnLst>
                    <a:rect l="0" t="0" r="r" b="b"/>
                    <a:pathLst>
                      <a:path w="78" h="17">
                        <a:moveTo>
                          <a:pt x="0" y="16"/>
                        </a:moveTo>
                        <a:lnTo>
                          <a:pt x="0" y="0"/>
                        </a:lnTo>
                        <a:lnTo>
                          <a:pt x="71" y="0"/>
                        </a:lnTo>
                        <a:lnTo>
                          <a:pt x="77" y="16"/>
                        </a:lnTo>
                        <a:lnTo>
                          <a:pt x="0" y="16"/>
                        </a:lnTo>
                      </a:path>
                    </a:pathLst>
                  </a:custGeom>
                  <a:solidFill>
                    <a:srgbClr val="7A7A7A"/>
                  </a:solidFill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3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68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4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74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5" name="Freeform 42"/>
                  <p:cNvSpPr>
                    <a:spLocks/>
                  </p:cNvSpPr>
                  <p:nvPr/>
                </p:nvSpPr>
                <p:spPr bwMode="auto">
                  <a:xfrm>
                    <a:off x="3357" y="2768"/>
                    <a:ext cx="436" cy="86"/>
                  </a:xfrm>
                  <a:custGeom>
                    <a:avLst/>
                    <a:gdLst/>
                    <a:ahLst/>
                    <a:cxnLst>
                      <a:cxn ang="0">
                        <a:pos x="16" y="0"/>
                      </a:cxn>
                      <a:cxn ang="0">
                        <a:pos x="403" y="0"/>
                      </a:cxn>
                      <a:cxn ang="0">
                        <a:pos x="435" y="68"/>
                      </a:cxn>
                      <a:cxn ang="0">
                        <a:pos x="433" y="79"/>
                      </a:cxn>
                      <a:cxn ang="0">
                        <a:pos x="430" y="85"/>
                      </a:cxn>
                      <a:cxn ang="0">
                        <a:pos x="5" y="85"/>
                      </a:cxn>
                      <a:cxn ang="0">
                        <a:pos x="0" y="73"/>
                      </a:cxn>
                      <a:cxn ang="0">
                        <a:pos x="0" y="66"/>
                      </a:cxn>
                      <a:cxn ang="0">
                        <a:pos x="16" y="0"/>
                      </a:cxn>
                    </a:cxnLst>
                    <a:rect l="0" t="0" r="r" b="b"/>
                    <a:pathLst>
                      <a:path w="436" h="86">
                        <a:moveTo>
                          <a:pt x="16" y="0"/>
                        </a:moveTo>
                        <a:lnTo>
                          <a:pt x="403" y="0"/>
                        </a:lnTo>
                        <a:lnTo>
                          <a:pt x="435" y="68"/>
                        </a:lnTo>
                        <a:lnTo>
                          <a:pt x="433" y="79"/>
                        </a:lnTo>
                        <a:lnTo>
                          <a:pt x="430" y="85"/>
                        </a:lnTo>
                        <a:lnTo>
                          <a:pt x="5" y="85"/>
                        </a:lnTo>
                        <a:lnTo>
                          <a:pt x="0" y="73"/>
                        </a:lnTo>
                        <a:lnTo>
                          <a:pt x="0" y="66"/>
                        </a:lnTo>
                        <a:lnTo>
                          <a:pt x="16" y="0"/>
                        </a:lnTo>
                      </a:path>
                    </a:pathLst>
                  </a:custGeom>
                  <a:solidFill>
                    <a:srgbClr val="FFFFFF"/>
                  </a:solidFill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" name="Freeform 43"/>
                  <p:cNvSpPr>
                    <a:spLocks/>
                  </p:cNvSpPr>
                  <p:nvPr/>
                </p:nvSpPr>
                <p:spPr bwMode="auto">
                  <a:xfrm>
                    <a:off x="3378" y="2798"/>
                    <a:ext cx="235" cy="28"/>
                  </a:xfrm>
                  <a:custGeom>
                    <a:avLst/>
                    <a:gdLst/>
                    <a:ahLst/>
                    <a:cxnLst>
                      <a:cxn ang="0">
                        <a:pos x="0" y="27"/>
                      </a:cxn>
                      <a:cxn ang="0">
                        <a:pos x="5" y="0"/>
                      </a:cxn>
                      <a:cxn ang="0">
                        <a:pos x="230" y="0"/>
                      </a:cxn>
                      <a:cxn ang="0">
                        <a:pos x="234" y="27"/>
                      </a:cxn>
                      <a:cxn ang="0">
                        <a:pos x="0" y="27"/>
                      </a:cxn>
                    </a:cxnLst>
                    <a:rect l="0" t="0" r="r" b="b"/>
                    <a:pathLst>
                      <a:path w="235" h="28">
                        <a:moveTo>
                          <a:pt x="0" y="27"/>
                        </a:moveTo>
                        <a:lnTo>
                          <a:pt x="5" y="0"/>
                        </a:lnTo>
                        <a:lnTo>
                          <a:pt x="230" y="0"/>
                        </a:lnTo>
                        <a:lnTo>
                          <a:pt x="234" y="27"/>
                        </a:lnTo>
                        <a:lnTo>
                          <a:pt x="0" y="27"/>
                        </a:lnTo>
                      </a:path>
                    </a:pathLst>
                  </a:custGeom>
                  <a:solidFill>
                    <a:srgbClr val="B5B5B5"/>
                  </a:solidFill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7" name="Freeform 44"/>
                  <p:cNvSpPr>
                    <a:spLocks/>
                  </p:cNvSpPr>
                  <p:nvPr/>
                </p:nvSpPr>
                <p:spPr bwMode="auto">
                  <a:xfrm>
                    <a:off x="3385" y="2781"/>
                    <a:ext cx="295" cy="17"/>
                  </a:xfrm>
                  <a:custGeom>
                    <a:avLst/>
                    <a:gdLst/>
                    <a:ahLst/>
                    <a:cxnLst>
                      <a:cxn ang="0">
                        <a:pos x="0" y="16"/>
                      </a:cxn>
                      <a:cxn ang="0">
                        <a:pos x="294" y="15"/>
                      </a:cxn>
                      <a:cxn ang="0">
                        <a:pos x="291" y="0"/>
                      </a:cxn>
                      <a:cxn ang="0">
                        <a:pos x="2" y="0"/>
                      </a:cxn>
                      <a:cxn ang="0">
                        <a:pos x="0" y="16"/>
                      </a:cxn>
                    </a:cxnLst>
                    <a:rect l="0" t="0" r="r" b="b"/>
                    <a:pathLst>
                      <a:path w="295" h="17">
                        <a:moveTo>
                          <a:pt x="0" y="16"/>
                        </a:moveTo>
                        <a:lnTo>
                          <a:pt x="294" y="15"/>
                        </a:lnTo>
                        <a:lnTo>
                          <a:pt x="291" y="0"/>
                        </a:lnTo>
                        <a:lnTo>
                          <a:pt x="2" y="0"/>
                        </a:lnTo>
                        <a:lnTo>
                          <a:pt x="0" y="16"/>
                        </a:lnTo>
                      </a:path>
                    </a:pathLst>
                  </a:custGeom>
                  <a:solidFill>
                    <a:srgbClr val="B5B5B5"/>
                  </a:solidFill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8" name="Freeform 45"/>
                  <p:cNvSpPr>
                    <a:spLocks/>
                  </p:cNvSpPr>
                  <p:nvPr/>
                </p:nvSpPr>
                <p:spPr bwMode="auto">
                  <a:xfrm>
                    <a:off x="3695" y="2798"/>
                    <a:ext cx="73" cy="30"/>
                  </a:xfrm>
                  <a:custGeom>
                    <a:avLst/>
                    <a:gdLst/>
                    <a:ahLst/>
                    <a:cxnLst>
                      <a:cxn ang="0">
                        <a:pos x="8" y="29"/>
                      </a:cxn>
                      <a:cxn ang="0">
                        <a:pos x="0" y="0"/>
                      </a:cxn>
                      <a:cxn ang="0">
                        <a:pos x="59" y="0"/>
                      </a:cxn>
                      <a:cxn ang="0">
                        <a:pos x="72" y="29"/>
                      </a:cxn>
                      <a:cxn ang="0">
                        <a:pos x="8" y="29"/>
                      </a:cxn>
                    </a:cxnLst>
                    <a:rect l="0" t="0" r="r" b="b"/>
                    <a:pathLst>
                      <a:path w="73" h="30">
                        <a:moveTo>
                          <a:pt x="8" y="29"/>
                        </a:moveTo>
                        <a:lnTo>
                          <a:pt x="0" y="0"/>
                        </a:lnTo>
                        <a:lnTo>
                          <a:pt x="59" y="0"/>
                        </a:lnTo>
                        <a:lnTo>
                          <a:pt x="72" y="29"/>
                        </a:lnTo>
                        <a:lnTo>
                          <a:pt x="8" y="29"/>
                        </a:lnTo>
                      </a:path>
                    </a:pathLst>
                  </a:custGeom>
                  <a:solidFill>
                    <a:srgbClr val="B5B5B5"/>
                  </a:solidFill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9" name="Freeform 46"/>
                  <p:cNvSpPr>
                    <a:spLocks/>
                  </p:cNvSpPr>
                  <p:nvPr/>
                </p:nvSpPr>
                <p:spPr bwMode="auto">
                  <a:xfrm>
                    <a:off x="3689" y="2781"/>
                    <a:ext cx="64" cy="1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59" y="1"/>
                      </a:cxn>
                      <a:cxn ang="0">
                        <a:pos x="63" y="16"/>
                      </a:cxn>
                      <a:cxn ang="0">
                        <a:pos x="2" y="1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64" h="17">
                        <a:moveTo>
                          <a:pt x="0" y="0"/>
                        </a:moveTo>
                        <a:lnTo>
                          <a:pt x="59" y="1"/>
                        </a:lnTo>
                        <a:lnTo>
                          <a:pt x="63" y="16"/>
                        </a:lnTo>
                        <a:lnTo>
                          <a:pt x="2" y="16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FF"/>
                  </a:solidFill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0" name="Freeform 47"/>
                  <p:cNvSpPr>
                    <a:spLocks/>
                  </p:cNvSpPr>
                  <p:nvPr/>
                </p:nvSpPr>
                <p:spPr bwMode="auto">
                  <a:xfrm>
                    <a:off x="3625" y="2798"/>
                    <a:ext cx="61" cy="1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57" y="0"/>
                      </a:cxn>
                      <a:cxn ang="0">
                        <a:pos x="60" y="16"/>
                      </a:cxn>
                      <a:cxn ang="0">
                        <a:pos x="0" y="1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61" h="17">
                        <a:moveTo>
                          <a:pt x="0" y="0"/>
                        </a:moveTo>
                        <a:lnTo>
                          <a:pt x="57" y="0"/>
                        </a:lnTo>
                        <a:lnTo>
                          <a:pt x="60" y="16"/>
                        </a:lnTo>
                        <a:lnTo>
                          <a:pt x="0" y="16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B5B5B5"/>
                  </a:solidFill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1" name="Freeform 48"/>
                  <p:cNvSpPr>
                    <a:spLocks/>
                  </p:cNvSpPr>
                  <p:nvPr/>
                </p:nvSpPr>
                <p:spPr bwMode="auto">
                  <a:xfrm>
                    <a:off x="3626" y="2817"/>
                    <a:ext cx="64" cy="1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16"/>
                      </a:cxn>
                      <a:cxn ang="0">
                        <a:pos x="63" y="16"/>
                      </a:cxn>
                      <a:cxn ang="0">
                        <a:pos x="6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64" h="17">
                        <a:moveTo>
                          <a:pt x="0" y="0"/>
                        </a:moveTo>
                        <a:lnTo>
                          <a:pt x="1" y="16"/>
                        </a:lnTo>
                        <a:lnTo>
                          <a:pt x="63" y="16"/>
                        </a:lnTo>
                        <a:lnTo>
                          <a:pt x="60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B5B5B5"/>
                  </a:solidFill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2" name="Freeform 49"/>
                  <p:cNvSpPr>
                    <a:spLocks/>
                  </p:cNvSpPr>
                  <p:nvPr/>
                </p:nvSpPr>
                <p:spPr bwMode="auto">
                  <a:xfrm>
                    <a:off x="3361" y="2841"/>
                    <a:ext cx="428" cy="1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427" y="0"/>
                      </a:cxn>
                      <a:cxn ang="0">
                        <a:pos x="425" y="13"/>
                      </a:cxn>
                      <a:cxn ang="0">
                        <a:pos x="423" y="16"/>
                      </a:cxn>
                      <a:cxn ang="0">
                        <a:pos x="4" y="16"/>
                      </a:cxn>
                      <a:cxn ang="0">
                        <a:pos x="2" y="13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28" h="17">
                        <a:moveTo>
                          <a:pt x="0" y="0"/>
                        </a:moveTo>
                        <a:lnTo>
                          <a:pt x="427" y="0"/>
                        </a:lnTo>
                        <a:lnTo>
                          <a:pt x="425" y="13"/>
                        </a:lnTo>
                        <a:lnTo>
                          <a:pt x="423" y="16"/>
                        </a:lnTo>
                        <a:lnTo>
                          <a:pt x="4" y="16"/>
                        </a:lnTo>
                        <a:lnTo>
                          <a:pt x="2" y="13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7A7A7A"/>
                  </a:solidFill>
                  <a:ln w="12699" cap="rnd" cmpd="sng">
                    <a:solidFill>
                      <a:srgbClr val="7A7A7A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3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3363" y="2849"/>
                    <a:ext cx="427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" name="Freeform 51"/>
                  <p:cNvSpPr>
                    <a:spLocks/>
                  </p:cNvSpPr>
                  <p:nvPr/>
                </p:nvSpPr>
                <p:spPr bwMode="auto">
                  <a:xfrm>
                    <a:off x="3480" y="2657"/>
                    <a:ext cx="184" cy="31"/>
                  </a:xfrm>
                  <a:custGeom>
                    <a:avLst/>
                    <a:gdLst/>
                    <a:ahLst/>
                    <a:cxnLst>
                      <a:cxn ang="0">
                        <a:pos x="9" y="0"/>
                      </a:cxn>
                      <a:cxn ang="0">
                        <a:pos x="165" y="0"/>
                      </a:cxn>
                      <a:cxn ang="0">
                        <a:pos x="183" y="25"/>
                      </a:cxn>
                      <a:cxn ang="0">
                        <a:pos x="183" y="30"/>
                      </a:cxn>
                      <a:cxn ang="0">
                        <a:pos x="0" y="30"/>
                      </a:cxn>
                      <a:cxn ang="0">
                        <a:pos x="0" y="27"/>
                      </a:cxn>
                      <a:cxn ang="0">
                        <a:pos x="9" y="0"/>
                      </a:cxn>
                    </a:cxnLst>
                    <a:rect l="0" t="0" r="r" b="b"/>
                    <a:pathLst>
                      <a:path w="184" h="31">
                        <a:moveTo>
                          <a:pt x="9" y="0"/>
                        </a:moveTo>
                        <a:lnTo>
                          <a:pt x="165" y="0"/>
                        </a:lnTo>
                        <a:lnTo>
                          <a:pt x="183" y="25"/>
                        </a:lnTo>
                        <a:lnTo>
                          <a:pt x="183" y="30"/>
                        </a:lnTo>
                        <a:lnTo>
                          <a:pt x="0" y="30"/>
                        </a:lnTo>
                        <a:lnTo>
                          <a:pt x="0" y="27"/>
                        </a:lnTo>
                        <a:lnTo>
                          <a:pt x="9" y="0"/>
                        </a:lnTo>
                      </a:path>
                    </a:pathLst>
                  </a:custGeom>
                  <a:solidFill>
                    <a:srgbClr val="FFFFFF"/>
                  </a:solidFill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5" name="Freeform 52"/>
                  <p:cNvSpPr>
                    <a:spLocks/>
                  </p:cNvSpPr>
                  <p:nvPr/>
                </p:nvSpPr>
                <p:spPr bwMode="auto">
                  <a:xfrm>
                    <a:off x="3480" y="2657"/>
                    <a:ext cx="86" cy="28"/>
                  </a:xfrm>
                  <a:custGeom>
                    <a:avLst/>
                    <a:gdLst/>
                    <a:ahLst/>
                    <a:cxnLst>
                      <a:cxn ang="0">
                        <a:pos x="0" y="27"/>
                      </a:cxn>
                      <a:cxn ang="0">
                        <a:pos x="78" y="27"/>
                      </a:cxn>
                      <a:cxn ang="0">
                        <a:pos x="85" y="15"/>
                      </a:cxn>
                      <a:cxn ang="0">
                        <a:pos x="85" y="0"/>
                      </a:cxn>
                      <a:cxn ang="0">
                        <a:pos x="10" y="0"/>
                      </a:cxn>
                      <a:cxn ang="0">
                        <a:pos x="0" y="27"/>
                      </a:cxn>
                    </a:cxnLst>
                    <a:rect l="0" t="0" r="r" b="b"/>
                    <a:pathLst>
                      <a:path w="86" h="28">
                        <a:moveTo>
                          <a:pt x="0" y="27"/>
                        </a:moveTo>
                        <a:lnTo>
                          <a:pt x="78" y="27"/>
                        </a:lnTo>
                        <a:lnTo>
                          <a:pt x="85" y="15"/>
                        </a:lnTo>
                        <a:lnTo>
                          <a:pt x="85" y="0"/>
                        </a:lnTo>
                        <a:lnTo>
                          <a:pt x="10" y="0"/>
                        </a:lnTo>
                        <a:lnTo>
                          <a:pt x="0" y="27"/>
                        </a:lnTo>
                      </a:path>
                    </a:pathLst>
                  </a:custGeom>
                  <a:solidFill>
                    <a:srgbClr val="7A7A7A"/>
                  </a:solidFill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" name="Freeform 53"/>
                  <p:cNvSpPr>
                    <a:spLocks/>
                  </p:cNvSpPr>
                  <p:nvPr/>
                </p:nvSpPr>
                <p:spPr bwMode="auto">
                  <a:xfrm>
                    <a:off x="3514" y="2644"/>
                    <a:ext cx="119" cy="35"/>
                  </a:xfrm>
                  <a:custGeom>
                    <a:avLst/>
                    <a:gdLst/>
                    <a:ahLst/>
                    <a:cxnLst>
                      <a:cxn ang="0">
                        <a:pos x="5" y="0"/>
                      </a:cxn>
                      <a:cxn ang="0">
                        <a:pos x="111" y="2"/>
                      </a:cxn>
                      <a:cxn ang="0">
                        <a:pos x="111" y="5"/>
                      </a:cxn>
                      <a:cxn ang="0">
                        <a:pos x="118" y="22"/>
                      </a:cxn>
                      <a:cxn ang="0">
                        <a:pos x="112" y="24"/>
                      </a:cxn>
                      <a:cxn ang="0">
                        <a:pos x="107" y="26"/>
                      </a:cxn>
                      <a:cxn ang="0">
                        <a:pos x="101" y="28"/>
                      </a:cxn>
                      <a:cxn ang="0">
                        <a:pos x="95" y="30"/>
                      </a:cxn>
                      <a:cxn ang="0">
                        <a:pos x="89" y="31"/>
                      </a:cxn>
                      <a:cxn ang="0">
                        <a:pos x="83" y="32"/>
                      </a:cxn>
                      <a:cxn ang="0">
                        <a:pos x="77" y="32"/>
                      </a:cxn>
                      <a:cxn ang="0">
                        <a:pos x="71" y="33"/>
                      </a:cxn>
                      <a:cxn ang="0">
                        <a:pos x="65" y="34"/>
                      </a:cxn>
                      <a:cxn ang="0">
                        <a:pos x="59" y="34"/>
                      </a:cxn>
                      <a:cxn ang="0">
                        <a:pos x="53" y="34"/>
                      </a:cxn>
                      <a:cxn ang="0">
                        <a:pos x="47" y="33"/>
                      </a:cxn>
                      <a:cxn ang="0">
                        <a:pos x="41" y="32"/>
                      </a:cxn>
                      <a:cxn ang="0">
                        <a:pos x="35" y="31"/>
                      </a:cxn>
                      <a:cxn ang="0">
                        <a:pos x="29" y="30"/>
                      </a:cxn>
                      <a:cxn ang="0">
                        <a:pos x="23" y="29"/>
                      </a:cxn>
                      <a:cxn ang="0">
                        <a:pos x="17" y="27"/>
                      </a:cxn>
                      <a:cxn ang="0">
                        <a:pos x="11" y="25"/>
                      </a:cxn>
                      <a:cxn ang="0">
                        <a:pos x="5" y="23"/>
                      </a:cxn>
                      <a:cxn ang="0">
                        <a:pos x="0" y="21"/>
                      </a:cxn>
                      <a:cxn ang="0">
                        <a:pos x="5" y="0"/>
                      </a:cxn>
                    </a:cxnLst>
                    <a:rect l="0" t="0" r="r" b="b"/>
                    <a:pathLst>
                      <a:path w="119" h="35">
                        <a:moveTo>
                          <a:pt x="5" y="0"/>
                        </a:moveTo>
                        <a:lnTo>
                          <a:pt x="111" y="2"/>
                        </a:lnTo>
                        <a:lnTo>
                          <a:pt x="111" y="5"/>
                        </a:lnTo>
                        <a:lnTo>
                          <a:pt x="118" y="22"/>
                        </a:lnTo>
                        <a:lnTo>
                          <a:pt x="112" y="24"/>
                        </a:lnTo>
                        <a:lnTo>
                          <a:pt x="107" y="26"/>
                        </a:lnTo>
                        <a:lnTo>
                          <a:pt x="101" y="28"/>
                        </a:lnTo>
                        <a:lnTo>
                          <a:pt x="95" y="30"/>
                        </a:lnTo>
                        <a:lnTo>
                          <a:pt x="89" y="31"/>
                        </a:lnTo>
                        <a:lnTo>
                          <a:pt x="83" y="32"/>
                        </a:lnTo>
                        <a:lnTo>
                          <a:pt x="77" y="32"/>
                        </a:lnTo>
                        <a:lnTo>
                          <a:pt x="71" y="33"/>
                        </a:lnTo>
                        <a:lnTo>
                          <a:pt x="65" y="34"/>
                        </a:lnTo>
                        <a:lnTo>
                          <a:pt x="59" y="34"/>
                        </a:lnTo>
                        <a:lnTo>
                          <a:pt x="53" y="34"/>
                        </a:lnTo>
                        <a:lnTo>
                          <a:pt x="47" y="33"/>
                        </a:lnTo>
                        <a:lnTo>
                          <a:pt x="41" y="32"/>
                        </a:lnTo>
                        <a:lnTo>
                          <a:pt x="35" y="31"/>
                        </a:lnTo>
                        <a:lnTo>
                          <a:pt x="29" y="30"/>
                        </a:lnTo>
                        <a:lnTo>
                          <a:pt x="23" y="29"/>
                        </a:lnTo>
                        <a:lnTo>
                          <a:pt x="17" y="27"/>
                        </a:lnTo>
                        <a:lnTo>
                          <a:pt x="11" y="25"/>
                        </a:lnTo>
                        <a:lnTo>
                          <a:pt x="5" y="23"/>
                        </a:lnTo>
                        <a:lnTo>
                          <a:pt x="0" y="21"/>
                        </a:lnTo>
                        <a:lnTo>
                          <a:pt x="5" y="0"/>
                        </a:lnTo>
                      </a:path>
                    </a:pathLst>
                  </a:custGeom>
                  <a:solidFill>
                    <a:srgbClr val="B5B5B5"/>
                  </a:solidFill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7" name="Freeform 54"/>
                  <p:cNvSpPr>
                    <a:spLocks/>
                  </p:cNvSpPr>
                  <p:nvPr/>
                </p:nvSpPr>
                <p:spPr bwMode="auto">
                  <a:xfrm>
                    <a:off x="3502" y="2633"/>
                    <a:ext cx="147" cy="2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46" y="1"/>
                      </a:cxn>
                      <a:cxn ang="0">
                        <a:pos x="123" y="18"/>
                      </a:cxn>
                      <a:cxn ang="0">
                        <a:pos x="117" y="19"/>
                      </a:cxn>
                      <a:cxn ang="0">
                        <a:pos x="109" y="21"/>
                      </a:cxn>
                      <a:cxn ang="0">
                        <a:pos x="99" y="24"/>
                      </a:cxn>
                      <a:cxn ang="0">
                        <a:pos x="92" y="25"/>
                      </a:cxn>
                      <a:cxn ang="0">
                        <a:pos x="83" y="27"/>
                      </a:cxn>
                      <a:cxn ang="0">
                        <a:pos x="74" y="27"/>
                      </a:cxn>
                      <a:cxn ang="0">
                        <a:pos x="66" y="27"/>
                      </a:cxn>
                      <a:cxn ang="0">
                        <a:pos x="57" y="25"/>
                      </a:cxn>
                      <a:cxn ang="0">
                        <a:pos x="49" y="23"/>
                      </a:cxn>
                      <a:cxn ang="0">
                        <a:pos x="40" y="22"/>
                      </a:cxn>
                      <a:cxn ang="0">
                        <a:pos x="32" y="21"/>
                      </a:cxn>
                      <a:cxn ang="0">
                        <a:pos x="23" y="18"/>
                      </a:cxn>
                      <a:cxn ang="0">
                        <a:pos x="15" y="1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47" h="28">
                        <a:moveTo>
                          <a:pt x="0" y="0"/>
                        </a:moveTo>
                        <a:lnTo>
                          <a:pt x="146" y="1"/>
                        </a:lnTo>
                        <a:lnTo>
                          <a:pt x="123" y="18"/>
                        </a:lnTo>
                        <a:lnTo>
                          <a:pt x="117" y="19"/>
                        </a:lnTo>
                        <a:lnTo>
                          <a:pt x="109" y="21"/>
                        </a:lnTo>
                        <a:lnTo>
                          <a:pt x="99" y="24"/>
                        </a:lnTo>
                        <a:lnTo>
                          <a:pt x="92" y="25"/>
                        </a:lnTo>
                        <a:lnTo>
                          <a:pt x="83" y="27"/>
                        </a:lnTo>
                        <a:lnTo>
                          <a:pt x="74" y="27"/>
                        </a:lnTo>
                        <a:lnTo>
                          <a:pt x="66" y="27"/>
                        </a:lnTo>
                        <a:lnTo>
                          <a:pt x="57" y="25"/>
                        </a:lnTo>
                        <a:lnTo>
                          <a:pt x="49" y="23"/>
                        </a:lnTo>
                        <a:lnTo>
                          <a:pt x="40" y="22"/>
                        </a:lnTo>
                        <a:lnTo>
                          <a:pt x="32" y="21"/>
                        </a:lnTo>
                        <a:lnTo>
                          <a:pt x="23" y="18"/>
                        </a:lnTo>
                        <a:lnTo>
                          <a:pt x="15" y="16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7A7A7A"/>
                  </a:solidFill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8" name="Freeform 55"/>
                  <p:cNvSpPr>
                    <a:spLocks/>
                  </p:cNvSpPr>
                  <p:nvPr/>
                </p:nvSpPr>
                <p:spPr bwMode="auto">
                  <a:xfrm>
                    <a:off x="3616" y="2643"/>
                    <a:ext cx="17" cy="17"/>
                  </a:xfrm>
                  <a:custGeom>
                    <a:avLst/>
                    <a:gdLst/>
                    <a:ahLst/>
                    <a:cxnLst>
                      <a:cxn ang="0">
                        <a:pos x="5" y="16"/>
                      </a:cxn>
                      <a:cxn ang="0">
                        <a:pos x="16" y="0"/>
                      </a:cxn>
                      <a:cxn ang="0">
                        <a:pos x="6" y="2"/>
                      </a:cxn>
                      <a:cxn ang="0">
                        <a:pos x="0" y="2"/>
                      </a:cxn>
                      <a:cxn ang="0">
                        <a:pos x="5" y="9"/>
                      </a:cxn>
                    </a:cxnLst>
                    <a:rect l="0" t="0" r="r" b="b"/>
                    <a:pathLst>
                      <a:path w="17" h="17">
                        <a:moveTo>
                          <a:pt x="5" y="16"/>
                        </a:moveTo>
                        <a:lnTo>
                          <a:pt x="16" y="0"/>
                        </a:lnTo>
                        <a:lnTo>
                          <a:pt x="6" y="2"/>
                        </a:lnTo>
                        <a:lnTo>
                          <a:pt x="0" y="2"/>
                        </a:lnTo>
                        <a:lnTo>
                          <a:pt x="5" y="9"/>
                        </a:lnTo>
                      </a:path>
                    </a:pathLst>
                  </a:custGeom>
                  <a:noFill/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9" name="Freeform 56"/>
                  <p:cNvSpPr>
                    <a:spLocks/>
                  </p:cNvSpPr>
                  <p:nvPr/>
                </p:nvSpPr>
                <p:spPr bwMode="auto">
                  <a:xfrm>
                    <a:off x="3435" y="2374"/>
                    <a:ext cx="275" cy="270"/>
                  </a:xfrm>
                  <a:custGeom>
                    <a:avLst/>
                    <a:gdLst/>
                    <a:ahLst/>
                    <a:cxnLst>
                      <a:cxn ang="0">
                        <a:pos x="1" y="212"/>
                      </a:cxn>
                      <a:cxn ang="0">
                        <a:pos x="0" y="165"/>
                      </a:cxn>
                      <a:cxn ang="0">
                        <a:pos x="0" y="117"/>
                      </a:cxn>
                      <a:cxn ang="0">
                        <a:pos x="0" y="70"/>
                      </a:cxn>
                      <a:cxn ang="0">
                        <a:pos x="2" y="22"/>
                      </a:cxn>
                      <a:cxn ang="0">
                        <a:pos x="2" y="19"/>
                      </a:cxn>
                      <a:cxn ang="0">
                        <a:pos x="4" y="10"/>
                      </a:cxn>
                      <a:cxn ang="0">
                        <a:pos x="8" y="5"/>
                      </a:cxn>
                      <a:cxn ang="0">
                        <a:pos x="15" y="2"/>
                      </a:cxn>
                      <a:cxn ang="0">
                        <a:pos x="61" y="1"/>
                      </a:cxn>
                      <a:cxn ang="0">
                        <a:pos x="105" y="0"/>
                      </a:cxn>
                      <a:cxn ang="0">
                        <a:pos x="148" y="0"/>
                      </a:cxn>
                      <a:cxn ang="0">
                        <a:pos x="192" y="1"/>
                      </a:cxn>
                      <a:cxn ang="0">
                        <a:pos x="235" y="2"/>
                      </a:cxn>
                      <a:cxn ang="0">
                        <a:pos x="262" y="4"/>
                      </a:cxn>
                      <a:cxn ang="0">
                        <a:pos x="266" y="7"/>
                      </a:cxn>
                      <a:cxn ang="0">
                        <a:pos x="269" y="10"/>
                      </a:cxn>
                      <a:cxn ang="0">
                        <a:pos x="271" y="13"/>
                      </a:cxn>
                      <a:cxn ang="0">
                        <a:pos x="272" y="17"/>
                      </a:cxn>
                      <a:cxn ang="0">
                        <a:pos x="273" y="68"/>
                      </a:cxn>
                      <a:cxn ang="0">
                        <a:pos x="274" y="164"/>
                      </a:cxn>
                      <a:cxn ang="0">
                        <a:pos x="274" y="250"/>
                      </a:cxn>
                      <a:cxn ang="0">
                        <a:pos x="271" y="259"/>
                      </a:cxn>
                      <a:cxn ang="0">
                        <a:pos x="268" y="262"/>
                      </a:cxn>
                      <a:cxn ang="0">
                        <a:pos x="266" y="265"/>
                      </a:cxn>
                      <a:cxn ang="0">
                        <a:pos x="263" y="266"/>
                      </a:cxn>
                      <a:cxn ang="0">
                        <a:pos x="258" y="267"/>
                      </a:cxn>
                      <a:cxn ang="0">
                        <a:pos x="220" y="268"/>
                      </a:cxn>
                      <a:cxn ang="0">
                        <a:pos x="161" y="269"/>
                      </a:cxn>
                      <a:cxn ang="0">
                        <a:pos x="103" y="268"/>
                      </a:cxn>
                      <a:cxn ang="0">
                        <a:pos x="45" y="266"/>
                      </a:cxn>
                      <a:cxn ang="0">
                        <a:pos x="14" y="266"/>
                      </a:cxn>
                      <a:cxn ang="0">
                        <a:pos x="5" y="264"/>
                      </a:cxn>
                      <a:cxn ang="0">
                        <a:pos x="2" y="259"/>
                      </a:cxn>
                      <a:cxn ang="0">
                        <a:pos x="2" y="250"/>
                      </a:cxn>
                    </a:cxnLst>
                    <a:rect l="0" t="0" r="r" b="b"/>
                    <a:pathLst>
                      <a:path w="275" h="270">
                        <a:moveTo>
                          <a:pt x="1" y="236"/>
                        </a:moveTo>
                        <a:lnTo>
                          <a:pt x="1" y="212"/>
                        </a:lnTo>
                        <a:lnTo>
                          <a:pt x="0" y="188"/>
                        </a:lnTo>
                        <a:lnTo>
                          <a:pt x="0" y="165"/>
                        </a:lnTo>
                        <a:lnTo>
                          <a:pt x="0" y="141"/>
                        </a:lnTo>
                        <a:lnTo>
                          <a:pt x="0" y="117"/>
                        </a:lnTo>
                        <a:lnTo>
                          <a:pt x="0" y="93"/>
                        </a:lnTo>
                        <a:lnTo>
                          <a:pt x="0" y="70"/>
                        </a:lnTo>
                        <a:lnTo>
                          <a:pt x="1" y="46"/>
                        </a:lnTo>
                        <a:lnTo>
                          <a:pt x="2" y="22"/>
                        </a:lnTo>
                        <a:lnTo>
                          <a:pt x="2" y="21"/>
                        </a:lnTo>
                        <a:lnTo>
                          <a:pt x="2" y="19"/>
                        </a:lnTo>
                        <a:lnTo>
                          <a:pt x="3" y="11"/>
                        </a:lnTo>
                        <a:lnTo>
                          <a:pt x="4" y="10"/>
                        </a:lnTo>
                        <a:lnTo>
                          <a:pt x="5" y="8"/>
                        </a:lnTo>
                        <a:lnTo>
                          <a:pt x="8" y="5"/>
                        </a:lnTo>
                        <a:lnTo>
                          <a:pt x="10" y="4"/>
                        </a:lnTo>
                        <a:lnTo>
                          <a:pt x="15" y="2"/>
                        </a:lnTo>
                        <a:lnTo>
                          <a:pt x="40" y="1"/>
                        </a:lnTo>
                        <a:lnTo>
                          <a:pt x="61" y="1"/>
                        </a:lnTo>
                        <a:lnTo>
                          <a:pt x="83" y="0"/>
                        </a:lnTo>
                        <a:lnTo>
                          <a:pt x="105" y="0"/>
                        </a:lnTo>
                        <a:lnTo>
                          <a:pt x="127" y="0"/>
                        </a:lnTo>
                        <a:lnTo>
                          <a:pt x="148" y="0"/>
                        </a:lnTo>
                        <a:lnTo>
                          <a:pt x="170" y="0"/>
                        </a:lnTo>
                        <a:lnTo>
                          <a:pt x="192" y="1"/>
                        </a:lnTo>
                        <a:lnTo>
                          <a:pt x="213" y="1"/>
                        </a:lnTo>
                        <a:lnTo>
                          <a:pt x="235" y="2"/>
                        </a:lnTo>
                        <a:lnTo>
                          <a:pt x="256" y="4"/>
                        </a:lnTo>
                        <a:lnTo>
                          <a:pt x="262" y="4"/>
                        </a:lnTo>
                        <a:lnTo>
                          <a:pt x="265" y="5"/>
                        </a:lnTo>
                        <a:lnTo>
                          <a:pt x="266" y="7"/>
                        </a:lnTo>
                        <a:lnTo>
                          <a:pt x="268" y="8"/>
                        </a:lnTo>
                        <a:lnTo>
                          <a:pt x="269" y="10"/>
                        </a:lnTo>
                        <a:lnTo>
                          <a:pt x="270" y="11"/>
                        </a:lnTo>
                        <a:lnTo>
                          <a:pt x="271" y="13"/>
                        </a:lnTo>
                        <a:lnTo>
                          <a:pt x="271" y="14"/>
                        </a:lnTo>
                        <a:lnTo>
                          <a:pt x="272" y="17"/>
                        </a:lnTo>
                        <a:lnTo>
                          <a:pt x="272" y="20"/>
                        </a:lnTo>
                        <a:lnTo>
                          <a:pt x="273" y="68"/>
                        </a:lnTo>
                        <a:lnTo>
                          <a:pt x="274" y="117"/>
                        </a:lnTo>
                        <a:lnTo>
                          <a:pt x="274" y="164"/>
                        </a:lnTo>
                        <a:lnTo>
                          <a:pt x="274" y="212"/>
                        </a:lnTo>
                        <a:lnTo>
                          <a:pt x="274" y="250"/>
                        </a:lnTo>
                        <a:lnTo>
                          <a:pt x="272" y="257"/>
                        </a:lnTo>
                        <a:lnTo>
                          <a:pt x="271" y="259"/>
                        </a:lnTo>
                        <a:lnTo>
                          <a:pt x="269" y="262"/>
                        </a:lnTo>
                        <a:lnTo>
                          <a:pt x="268" y="262"/>
                        </a:lnTo>
                        <a:lnTo>
                          <a:pt x="267" y="264"/>
                        </a:lnTo>
                        <a:lnTo>
                          <a:pt x="266" y="265"/>
                        </a:lnTo>
                        <a:lnTo>
                          <a:pt x="264" y="266"/>
                        </a:lnTo>
                        <a:lnTo>
                          <a:pt x="263" y="266"/>
                        </a:lnTo>
                        <a:lnTo>
                          <a:pt x="261" y="267"/>
                        </a:lnTo>
                        <a:lnTo>
                          <a:pt x="258" y="267"/>
                        </a:lnTo>
                        <a:lnTo>
                          <a:pt x="249" y="267"/>
                        </a:lnTo>
                        <a:lnTo>
                          <a:pt x="220" y="268"/>
                        </a:lnTo>
                        <a:lnTo>
                          <a:pt x="191" y="269"/>
                        </a:lnTo>
                        <a:lnTo>
                          <a:pt x="161" y="269"/>
                        </a:lnTo>
                        <a:lnTo>
                          <a:pt x="132" y="269"/>
                        </a:lnTo>
                        <a:lnTo>
                          <a:pt x="103" y="268"/>
                        </a:lnTo>
                        <a:lnTo>
                          <a:pt x="74" y="267"/>
                        </a:lnTo>
                        <a:lnTo>
                          <a:pt x="45" y="266"/>
                        </a:lnTo>
                        <a:lnTo>
                          <a:pt x="15" y="265"/>
                        </a:lnTo>
                        <a:lnTo>
                          <a:pt x="14" y="266"/>
                        </a:lnTo>
                        <a:lnTo>
                          <a:pt x="7" y="265"/>
                        </a:lnTo>
                        <a:lnTo>
                          <a:pt x="5" y="264"/>
                        </a:lnTo>
                        <a:lnTo>
                          <a:pt x="3" y="262"/>
                        </a:lnTo>
                        <a:lnTo>
                          <a:pt x="2" y="259"/>
                        </a:lnTo>
                        <a:lnTo>
                          <a:pt x="2" y="255"/>
                        </a:lnTo>
                        <a:lnTo>
                          <a:pt x="2" y="250"/>
                        </a:lnTo>
                        <a:lnTo>
                          <a:pt x="1" y="236"/>
                        </a:lnTo>
                      </a:path>
                    </a:pathLst>
                  </a:custGeom>
                  <a:solidFill>
                    <a:srgbClr val="FFFFFF"/>
                  </a:solidFill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0" name="Freeform 57"/>
                  <p:cNvSpPr>
                    <a:spLocks/>
                  </p:cNvSpPr>
                  <p:nvPr/>
                </p:nvSpPr>
                <p:spPr bwMode="auto">
                  <a:xfrm>
                    <a:off x="3455" y="2405"/>
                    <a:ext cx="225" cy="209"/>
                  </a:xfrm>
                  <a:custGeom>
                    <a:avLst/>
                    <a:gdLst/>
                    <a:ahLst/>
                    <a:cxnLst>
                      <a:cxn ang="0">
                        <a:pos x="16" y="20"/>
                      </a:cxn>
                      <a:cxn ang="0">
                        <a:pos x="210" y="183"/>
                      </a:cxn>
                      <a:cxn ang="0">
                        <a:pos x="224" y="205"/>
                      </a:cxn>
                      <a:cxn ang="0">
                        <a:pos x="223" y="205"/>
                      </a:cxn>
                      <a:cxn ang="0">
                        <a:pos x="216" y="205"/>
                      </a:cxn>
                      <a:cxn ang="0">
                        <a:pos x="190" y="206"/>
                      </a:cxn>
                      <a:cxn ang="0">
                        <a:pos x="164" y="206"/>
                      </a:cxn>
                      <a:cxn ang="0">
                        <a:pos x="138" y="207"/>
                      </a:cxn>
                      <a:cxn ang="0">
                        <a:pos x="112" y="208"/>
                      </a:cxn>
                      <a:cxn ang="0">
                        <a:pos x="86" y="208"/>
                      </a:cxn>
                      <a:cxn ang="0">
                        <a:pos x="60" y="207"/>
                      </a:cxn>
                      <a:cxn ang="0">
                        <a:pos x="33" y="206"/>
                      </a:cxn>
                      <a:cxn ang="0">
                        <a:pos x="7" y="206"/>
                      </a:cxn>
                      <a:cxn ang="0">
                        <a:pos x="5" y="206"/>
                      </a:cxn>
                      <a:cxn ang="0">
                        <a:pos x="3" y="204"/>
                      </a:cxn>
                      <a:cxn ang="0">
                        <a:pos x="2" y="203"/>
                      </a:cxn>
                      <a:cxn ang="0">
                        <a:pos x="2" y="202"/>
                      </a:cxn>
                      <a:cxn ang="0">
                        <a:pos x="1" y="201"/>
                      </a:cxn>
                      <a:cxn ang="0">
                        <a:pos x="1" y="199"/>
                      </a:cxn>
                      <a:cxn ang="0">
                        <a:pos x="1" y="197"/>
                      </a:cxn>
                      <a:cxn ang="0">
                        <a:pos x="1" y="193"/>
                      </a:cxn>
                      <a:cxn ang="0">
                        <a:pos x="1" y="174"/>
                      </a:cxn>
                      <a:cxn ang="0">
                        <a:pos x="0" y="155"/>
                      </a:cxn>
                      <a:cxn ang="0">
                        <a:pos x="0" y="136"/>
                      </a:cxn>
                      <a:cxn ang="0">
                        <a:pos x="0" y="118"/>
                      </a:cxn>
                      <a:cxn ang="0">
                        <a:pos x="0" y="99"/>
                      </a:cxn>
                      <a:cxn ang="0">
                        <a:pos x="0" y="80"/>
                      </a:cxn>
                      <a:cxn ang="0">
                        <a:pos x="0" y="61"/>
                      </a:cxn>
                      <a:cxn ang="0">
                        <a:pos x="1" y="42"/>
                      </a:cxn>
                      <a:cxn ang="0">
                        <a:pos x="2" y="6"/>
                      </a:cxn>
                      <a:cxn ang="0">
                        <a:pos x="4" y="3"/>
                      </a:cxn>
                      <a:cxn ang="0">
                        <a:pos x="4" y="2"/>
                      </a:cxn>
                      <a:cxn ang="0">
                        <a:pos x="5" y="1"/>
                      </a:cxn>
                      <a:cxn ang="0">
                        <a:pos x="6" y="1"/>
                      </a:cxn>
                      <a:cxn ang="0">
                        <a:pos x="8" y="0"/>
                      </a:cxn>
                      <a:cxn ang="0">
                        <a:pos x="16" y="20"/>
                      </a:cxn>
                    </a:cxnLst>
                    <a:rect l="0" t="0" r="r" b="b"/>
                    <a:pathLst>
                      <a:path w="225" h="209">
                        <a:moveTo>
                          <a:pt x="16" y="20"/>
                        </a:moveTo>
                        <a:lnTo>
                          <a:pt x="210" y="183"/>
                        </a:lnTo>
                        <a:lnTo>
                          <a:pt x="224" y="205"/>
                        </a:lnTo>
                        <a:lnTo>
                          <a:pt x="223" y="205"/>
                        </a:lnTo>
                        <a:lnTo>
                          <a:pt x="216" y="205"/>
                        </a:lnTo>
                        <a:lnTo>
                          <a:pt x="190" y="206"/>
                        </a:lnTo>
                        <a:lnTo>
                          <a:pt x="164" y="206"/>
                        </a:lnTo>
                        <a:lnTo>
                          <a:pt x="138" y="207"/>
                        </a:lnTo>
                        <a:lnTo>
                          <a:pt x="112" y="208"/>
                        </a:lnTo>
                        <a:lnTo>
                          <a:pt x="86" y="208"/>
                        </a:lnTo>
                        <a:lnTo>
                          <a:pt x="60" y="207"/>
                        </a:lnTo>
                        <a:lnTo>
                          <a:pt x="33" y="206"/>
                        </a:lnTo>
                        <a:lnTo>
                          <a:pt x="7" y="206"/>
                        </a:lnTo>
                        <a:lnTo>
                          <a:pt x="5" y="206"/>
                        </a:lnTo>
                        <a:lnTo>
                          <a:pt x="3" y="204"/>
                        </a:lnTo>
                        <a:lnTo>
                          <a:pt x="2" y="203"/>
                        </a:lnTo>
                        <a:lnTo>
                          <a:pt x="2" y="202"/>
                        </a:lnTo>
                        <a:lnTo>
                          <a:pt x="1" y="201"/>
                        </a:lnTo>
                        <a:lnTo>
                          <a:pt x="1" y="199"/>
                        </a:lnTo>
                        <a:lnTo>
                          <a:pt x="1" y="197"/>
                        </a:lnTo>
                        <a:lnTo>
                          <a:pt x="1" y="193"/>
                        </a:lnTo>
                        <a:lnTo>
                          <a:pt x="1" y="174"/>
                        </a:lnTo>
                        <a:lnTo>
                          <a:pt x="0" y="155"/>
                        </a:lnTo>
                        <a:lnTo>
                          <a:pt x="0" y="136"/>
                        </a:lnTo>
                        <a:lnTo>
                          <a:pt x="0" y="118"/>
                        </a:lnTo>
                        <a:lnTo>
                          <a:pt x="0" y="99"/>
                        </a:lnTo>
                        <a:lnTo>
                          <a:pt x="0" y="80"/>
                        </a:lnTo>
                        <a:lnTo>
                          <a:pt x="0" y="61"/>
                        </a:lnTo>
                        <a:lnTo>
                          <a:pt x="1" y="42"/>
                        </a:lnTo>
                        <a:lnTo>
                          <a:pt x="2" y="6"/>
                        </a:lnTo>
                        <a:lnTo>
                          <a:pt x="4" y="3"/>
                        </a:lnTo>
                        <a:lnTo>
                          <a:pt x="4" y="2"/>
                        </a:lnTo>
                        <a:lnTo>
                          <a:pt x="5" y="1"/>
                        </a:lnTo>
                        <a:lnTo>
                          <a:pt x="6" y="1"/>
                        </a:lnTo>
                        <a:lnTo>
                          <a:pt x="8" y="0"/>
                        </a:lnTo>
                        <a:lnTo>
                          <a:pt x="16" y="20"/>
                        </a:lnTo>
                      </a:path>
                    </a:pathLst>
                  </a:custGeom>
                  <a:solidFill>
                    <a:srgbClr val="B5B5B5"/>
                  </a:solidFill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1" name="Freeform 58"/>
                  <p:cNvSpPr>
                    <a:spLocks/>
                  </p:cNvSpPr>
                  <p:nvPr/>
                </p:nvSpPr>
                <p:spPr bwMode="auto">
                  <a:xfrm>
                    <a:off x="3461" y="2402"/>
                    <a:ext cx="225" cy="210"/>
                  </a:xfrm>
                  <a:custGeom>
                    <a:avLst/>
                    <a:gdLst/>
                    <a:ahLst/>
                    <a:cxnLst>
                      <a:cxn ang="0">
                        <a:pos x="209" y="197"/>
                      </a:cxn>
                      <a:cxn ang="0">
                        <a:pos x="219" y="209"/>
                      </a:cxn>
                      <a:cxn ang="0">
                        <a:pos x="220" y="207"/>
                      </a:cxn>
                      <a:cxn ang="0">
                        <a:pos x="221" y="207"/>
                      </a:cxn>
                      <a:cxn ang="0">
                        <a:pos x="221" y="206"/>
                      </a:cxn>
                      <a:cxn ang="0">
                        <a:pos x="222" y="201"/>
                      </a:cxn>
                      <a:cxn ang="0">
                        <a:pos x="223" y="173"/>
                      </a:cxn>
                      <a:cxn ang="0">
                        <a:pos x="223" y="144"/>
                      </a:cxn>
                      <a:cxn ang="0">
                        <a:pos x="224" y="116"/>
                      </a:cxn>
                      <a:cxn ang="0">
                        <a:pos x="224" y="89"/>
                      </a:cxn>
                      <a:cxn ang="0">
                        <a:pos x="224" y="60"/>
                      </a:cxn>
                      <a:cxn ang="0">
                        <a:pos x="223" y="32"/>
                      </a:cxn>
                      <a:cxn ang="0">
                        <a:pos x="223" y="13"/>
                      </a:cxn>
                      <a:cxn ang="0">
                        <a:pos x="223" y="11"/>
                      </a:cxn>
                      <a:cxn ang="0">
                        <a:pos x="223" y="8"/>
                      </a:cxn>
                      <a:cxn ang="0">
                        <a:pos x="222" y="7"/>
                      </a:cxn>
                      <a:cxn ang="0">
                        <a:pos x="221" y="6"/>
                      </a:cxn>
                      <a:cxn ang="0">
                        <a:pos x="221" y="5"/>
                      </a:cxn>
                      <a:cxn ang="0">
                        <a:pos x="220" y="4"/>
                      </a:cxn>
                      <a:cxn ang="0">
                        <a:pos x="217" y="3"/>
                      </a:cxn>
                      <a:cxn ang="0">
                        <a:pos x="216" y="3"/>
                      </a:cxn>
                      <a:cxn ang="0">
                        <a:pos x="215" y="3"/>
                      </a:cxn>
                      <a:cxn ang="0">
                        <a:pos x="214" y="3"/>
                      </a:cxn>
                      <a:cxn ang="0">
                        <a:pos x="193" y="2"/>
                      </a:cxn>
                      <a:cxn ang="0">
                        <a:pos x="172" y="1"/>
                      </a:cxn>
                      <a:cxn ang="0">
                        <a:pos x="151" y="0"/>
                      </a:cxn>
                      <a:cxn ang="0">
                        <a:pos x="129" y="0"/>
                      </a:cxn>
                      <a:cxn ang="0">
                        <a:pos x="109" y="0"/>
                      </a:cxn>
                      <a:cxn ang="0">
                        <a:pos x="87" y="0"/>
                      </a:cxn>
                      <a:cxn ang="0">
                        <a:pos x="66" y="0"/>
                      </a:cxn>
                      <a:cxn ang="0">
                        <a:pos x="45" y="1"/>
                      </a:cxn>
                      <a:cxn ang="0">
                        <a:pos x="24" y="1"/>
                      </a:cxn>
                      <a:cxn ang="0">
                        <a:pos x="3" y="2"/>
                      </a:cxn>
                      <a:cxn ang="0">
                        <a:pos x="0" y="3"/>
                      </a:cxn>
                      <a:cxn ang="0">
                        <a:pos x="9" y="17"/>
                      </a:cxn>
                      <a:cxn ang="0">
                        <a:pos x="209" y="197"/>
                      </a:cxn>
                    </a:cxnLst>
                    <a:rect l="0" t="0" r="r" b="b"/>
                    <a:pathLst>
                      <a:path w="225" h="210">
                        <a:moveTo>
                          <a:pt x="209" y="197"/>
                        </a:moveTo>
                        <a:lnTo>
                          <a:pt x="219" y="209"/>
                        </a:lnTo>
                        <a:lnTo>
                          <a:pt x="220" y="207"/>
                        </a:lnTo>
                        <a:lnTo>
                          <a:pt x="221" y="207"/>
                        </a:lnTo>
                        <a:lnTo>
                          <a:pt x="221" y="206"/>
                        </a:lnTo>
                        <a:lnTo>
                          <a:pt x="222" y="201"/>
                        </a:lnTo>
                        <a:lnTo>
                          <a:pt x="223" y="173"/>
                        </a:lnTo>
                        <a:lnTo>
                          <a:pt x="223" y="144"/>
                        </a:lnTo>
                        <a:lnTo>
                          <a:pt x="224" y="116"/>
                        </a:lnTo>
                        <a:lnTo>
                          <a:pt x="224" y="89"/>
                        </a:lnTo>
                        <a:lnTo>
                          <a:pt x="224" y="60"/>
                        </a:lnTo>
                        <a:lnTo>
                          <a:pt x="223" y="32"/>
                        </a:lnTo>
                        <a:lnTo>
                          <a:pt x="223" y="13"/>
                        </a:lnTo>
                        <a:lnTo>
                          <a:pt x="223" y="11"/>
                        </a:lnTo>
                        <a:lnTo>
                          <a:pt x="223" y="8"/>
                        </a:lnTo>
                        <a:lnTo>
                          <a:pt x="222" y="7"/>
                        </a:lnTo>
                        <a:lnTo>
                          <a:pt x="221" y="6"/>
                        </a:lnTo>
                        <a:lnTo>
                          <a:pt x="221" y="5"/>
                        </a:lnTo>
                        <a:lnTo>
                          <a:pt x="220" y="4"/>
                        </a:lnTo>
                        <a:lnTo>
                          <a:pt x="217" y="3"/>
                        </a:lnTo>
                        <a:lnTo>
                          <a:pt x="216" y="3"/>
                        </a:lnTo>
                        <a:lnTo>
                          <a:pt x="215" y="3"/>
                        </a:lnTo>
                        <a:lnTo>
                          <a:pt x="214" y="3"/>
                        </a:lnTo>
                        <a:lnTo>
                          <a:pt x="193" y="2"/>
                        </a:lnTo>
                        <a:lnTo>
                          <a:pt x="172" y="1"/>
                        </a:lnTo>
                        <a:lnTo>
                          <a:pt x="151" y="0"/>
                        </a:lnTo>
                        <a:lnTo>
                          <a:pt x="129" y="0"/>
                        </a:lnTo>
                        <a:lnTo>
                          <a:pt x="109" y="0"/>
                        </a:lnTo>
                        <a:lnTo>
                          <a:pt x="87" y="0"/>
                        </a:lnTo>
                        <a:lnTo>
                          <a:pt x="66" y="0"/>
                        </a:lnTo>
                        <a:lnTo>
                          <a:pt x="45" y="1"/>
                        </a:lnTo>
                        <a:lnTo>
                          <a:pt x="24" y="1"/>
                        </a:lnTo>
                        <a:lnTo>
                          <a:pt x="3" y="2"/>
                        </a:lnTo>
                        <a:lnTo>
                          <a:pt x="0" y="3"/>
                        </a:lnTo>
                        <a:lnTo>
                          <a:pt x="9" y="17"/>
                        </a:lnTo>
                        <a:lnTo>
                          <a:pt x="209" y="197"/>
                        </a:lnTo>
                      </a:path>
                    </a:pathLst>
                  </a:custGeom>
                  <a:solidFill>
                    <a:srgbClr val="7A7A7A"/>
                  </a:solidFill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2" name="Freeform 59"/>
                  <p:cNvSpPr>
                    <a:spLocks/>
                  </p:cNvSpPr>
                  <p:nvPr/>
                </p:nvSpPr>
                <p:spPr bwMode="auto">
                  <a:xfrm>
                    <a:off x="3463" y="2410"/>
                    <a:ext cx="213" cy="198"/>
                  </a:xfrm>
                  <a:custGeom>
                    <a:avLst/>
                    <a:gdLst/>
                    <a:ahLst/>
                    <a:cxnLst>
                      <a:cxn ang="0">
                        <a:pos x="189" y="194"/>
                      </a:cxn>
                      <a:cxn ang="0">
                        <a:pos x="165" y="195"/>
                      </a:cxn>
                      <a:cxn ang="0">
                        <a:pos x="142" y="196"/>
                      </a:cxn>
                      <a:cxn ang="0">
                        <a:pos x="119" y="197"/>
                      </a:cxn>
                      <a:cxn ang="0">
                        <a:pos x="95" y="197"/>
                      </a:cxn>
                      <a:cxn ang="0">
                        <a:pos x="72" y="196"/>
                      </a:cxn>
                      <a:cxn ang="0">
                        <a:pos x="49" y="195"/>
                      </a:cxn>
                      <a:cxn ang="0">
                        <a:pos x="25" y="195"/>
                      </a:cxn>
                      <a:cxn ang="0">
                        <a:pos x="2" y="193"/>
                      </a:cxn>
                      <a:cxn ang="0">
                        <a:pos x="2" y="183"/>
                      </a:cxn>
                      <a:cxn ang="0">
                        <a:pos x="1" y="164"/>
                      </a:cxn>
                      <a:cxn ang="0">
                        <a:pos x="0" y="144"/>
                      </a:cxn>
                      <a:cxn ang="0">
                        <a:pos x="0" y="124"/>
                      </a:cxn>
                      <a:cxn ang="0">
                        <a:pos x="0" y="104"/>
                      </a:cxn>
                      <a:cxn ang="0">
                        <a:pos x="0" y="84"/>
                      </a:cxn>
                      <a:cxn ang="0">
                        <a:pos x="0" y="64"/>
                      </a:cxn>
                      <a:cxn ang="0">
                        <a:pos x="0" y="44"/>
                      </a:cxn>
                      <a:cxn ang="0">
                        <a:pos x="1" y="24"/>
                      </a:cxn>
                      <a:cxn ang="0">
                        <a:pos x="1" y="4"/>
                      </a:cxn>
                      <a:cxn ang="0">
                        <a:pos x="1" y="2"/>
                      </a:cxn>
                      <a:cxn ang="0">
                        <a:pos x="5" y="2"/>
                      </a:cxn>
                      <a:cxn ang="0">
                        <a:pos x="25" y="1"/>
                      </a:cxn>
                      <a:cxn ang="0">
                        <a:pos x="46" y="0"/>
                      </a:cxn>
                      <a:cxn ang="0">
                        <a:pos x="66" y="0"/>
                      </a:cxn>
                      <a:cxn ang="0">
                        <a:pos x="87" y="0"/>
                      </a:cxn>
                      <a:cxn ang="0">
                        <a:pos x="107" y="0"/>
                      </a:cxn>
                      <a:cxn ang="0">
                        <a:pos x="128" y="0"/>
                      </a:cxn>
                      <a:cxn ang="0">
                        <a:pos x="149" y="1"/>
                      </a:cxn>
                      <a:cxn ang="0">
                        <a:pos x="169" y="2"/>
                      </a:cxn>
                      <a:cxn ang="0">
                        <a:pos x="190" y="3"/>
                      </a:cxn>
                      <a:cxn ang="0">
                        <a:pos x="210" y="5"/>
                      </a:cxn>
                      <a:cxn ang="0">
                        <a:pos x="210" y="10"/>
                      </a:cxn>
                      <a:cxn ang="0">
                        <a:pos x="211" y="32"/>
                      </a:cxn>
                      <a:cxn ang="0">
                        <a:pos x="211" y="56"/>
                      </a:cxn>
                      <a:cxn ang="0">
                        <a:pos x="212" y="79"/>
                      </a:cxn>
                      <a:cxn ang="0">
                        <a:pos x="212" y="102"/>
                      </a:cxn>
                      <a:cxn ang="0">
                        <a:pos x="211" y="125"/>
                      </a:cxn>
                      <a:cxn ang="0">
                        <a:pos x="211" y="148"/>
                      </a:cxn>
                      <a:cxn ang="0">
                        <a:pos x="210" y="193"/>
                      </a:cxn>
                      <a:cxn ang="0">
                        <a:pos x="189" y="194"/>
                      </a:cxn>
                    </a:cxnLst>
                    <a:rect l="0" t="0" r="r" b="b"/>
                    <a:pathLst>
                      <a:path w="213" h="198">
                        <a:moveTo>
                          <a:pt x="189" y="194"/>
                        </a:moveTo>
                        <a:lnTo>
                          <a:pt x="165" y="195"/>
                        </a:lnTo>
                        <a:lnTo>
                          <a:pt x="142" y="196"/>
                        </a:lnTo>
                        <a:lnTo>
                          <a:pt x="119" y="197"/>
                        </a:lnTo>
                        <a:lnTo>
                          <a:pt x="95" y="197"/>
                        </a:lnTo>
                        <a:lnTo>
                          <a:pt x="72" y="196"/>
                        </a:lnTo>
                        <a:lnTo>
                          <a:pt x="49" y="195"/>
                        </a:lnTo>
                        <a:lnTo>
                          <a:pt x="25" y="195"/>
                        </a:lnTo>
                        <a:lnTo>
                          <a:pt x="2" y="193"/>
                        </a:lnTo>
                        <a:lnTo>
                          <a:pt x="2" y="183"/>
                        </a:lnTo>
                        <a:lnTo>
                          <a:pt x="1" y="164"/>
                        </a:lnTo>
                        <a:lnTo>
                          <a:pt x="0" y="144"/>
                        </a:lnTo>
                        <a:lnTo>
                          <a:pt x="0" y="124"/>
                        </a:lnTo>
                        <a:lnTo>
                          <a:pt x="0" y="104"/>
                        </a:lnTo>
                        <a:lnTo>
                          <a:pt x="0" y="84"/>
                        </a:lnTo>
                        <a:lnTo>
                          <a:pt x="0" y="64"/>
                        </a:lnTo>
                        <a:lnTo>
                          <a:pt x="0" y="44"/>
                        </a:lnTo>
                        <a:lnTo>
                          <a:pt x="1" y="24"/>
                        </a:lnTo>
                        <a:lnTo>
                          <a:pt x="1" y="4"/>
                        </a:lnTo>
                        <a:lnTo>
                          <a:pt x="1" y="2"/>
                        </a:lnTo>
                        <a:lnTo>
                          <a:pt x="5" y="2"/>
                        </a:lnTo>
                        <a:lnTo>
                          <a:pt x="25" y="1"/>
                        </a:lnTo>
                        <a:lnTo>
                          <a:pt x="46" y="0"/>
                        </a:lnTo>
                        <a:lnTo>
                          <a:pt x="66" y="0"/>
                        </a:lnTo>
                        <a:lnTo>
                          <a:pt x="87" y="0"/>
                        </a:lnTo>
                        <a:lnTo>
                          <a:pt x="107" y="0"/>
                        </a:lnTo>
                        <a:lnTo>
                          <a:pt x="128" y="0"/>
                        </a:lnTo>
                        <a:lnTo>
                          <a:pt x="149" y="1"/>
                        </a:lnTo>
                        <a:lnTo>
                          <a:pt x="169" y="2"/>
                        </a:lnTo>
                        <a:lnTo>
                          <a:pt x="190" y="3"/>
                        </a:lnTo>
                        <a:lnTo>
                          <a:pt x="210" y="5"/>
                        </a:lnTo>
                        <a:lnTo>
                          <a:pt x="210" y="10"/>
                        </a:lnTo>
                        <a:lnTo>
                          <a:pt x="211" y="32"/>
                        </a:lnTo>
                        <a:lnTo>
                          <a:pt x="211" y="56"/>
                        </a:lnTo>
                        <a:lnTo>
                          <a:pt x="212" y="79"/>
                        </a:lnTo>
                        <a:lnTo>
                          <a:pt x="212" y="102"/>
                        </a:lnTo>
                        <a:lnTo>
                          <a:pt x="211" y="125"/>
                        </a:lnTo>
                        <a:lnTo>
                          <a:pt x="211" y="148"/>
                        </a:lnTo>
                        <a:lnTo>
                          <a:pt x="210" y="193"/>
                        </a:lnTo>
                        <a:lnTo>
                          <a:pt x="189" y="194"/>
                        </a:lnTo>
                      </a:path>
                    </a:pathLst>
                  </a:custGeom>
                  <a:solidFill>
                    <a:srgbClr val="000000"/>
                  </a:solidFill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3" name="Freeform 60"/>
                  <p:cNvSpPr>
                    <a:spLocks/>
                  </p:cNvSpPr>
                  <p:nvPr/>
                </p:nvSpPr>
                <p:spPr bwMode="auto">
                  <a:xfrm>
                    <a:off x="3483" y="2424"/>
                    <a:ext cx="181" cy="165"/>
                  </a:xfrm>
                  <a:custGeom>
                    <a:avLst/>
                    <a:gdLst/>
                    <a:ahLst/>
                    <a:cxnLst>
                      <a:cxn ang="0">
                        <a:pos x="0" y="162"/>
                      </a:cxn>
                      <a:cxn ang="0">
                        <a:pos x="0" y="0"/>
                      </a:cxn>
                      <a:cxn ang="0">
                        <a:pos x="180" y="1"/>
                      </a:cxn>
                      <a:cxn ang="0">
                        <a:pos x="180" y="164"/>
                      </a:cxn>
                      <a:cxn ang="0">
                        <a:pos x="0" y="162"/>
                      </a:cxn>
                    </a:cxnLst>
                    <a:rect l="0" t="0" r="r" b="b"/>
                    <a:pathLst>
                      <a:path w="181" h="165">
                        <a:moveTo>
                          <a:pt x="0" y="162"/>
                        </a:moveTo>
                        <a:lnTo>
                          <a:pt x="0" y="0"/>
                        </a:lnTo>
                        <a:lnTo>
                          <a:pt x="180" y="1"/>
                        </a:lnTo>
                        <a:lnTo>
                          <a:pt x="180" y="164"/>
                        </a:lnTo>
                        <a:lnTo>
                          <a:pt x="0" y="162"/>
                        </a:lnTo>
                      </a:path>
                    </a:pathLst>
                  </a:custGeom>
                  <a:solidFill>
                    <a:srgbClr val="00EAFF"/>
                  </a:solidFill>
                  <a:ln w="12699" cap="rnd" cmpd="sng">
                    <a:solidFill>
                      <a:srgbClr val="00EA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4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3470" y="2467"/>
                    <a:ext cx="205" cy="11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aphicFrame>
              <p:nvGraphicFramePr>
                <p:cNvPr id="202" name="Object 62"/>
                <p:cNvGraphicFramePr>
                  <a:graphicFrameLocks/>
                </p:cNvGraphicFramePr>
                <p:nvPr/>
              </p:nvGraphicFramePr>
              <p:xfrm>
                <a:off x="3766" y="2613"/>
                <a:ext cx="199" cy="155"/>
              </p:xfrm>
              <a:graphic>
                <a:graphicData uri="http://schemas.openxmlformats.org/presentationml/2006/ole">
                  <p:oleObj spid="_x0000_s17410" name="Image.Server" r:id="rId3" imgW="315720" imgH="245880" progId="">
                    <p:embed/>
                  </p:oleObj>
                </a:graphicData>
              </a:graphic>
            </p:graphicFrame>
          </p:grpSp>
          <p:grpSp>
            <p:nvGrpSpPr>
              <p:cNvPr id="10" name="Group 63"/>
              <p:cNvGrpSpPr>
                <a:grpSpLocks/>
              </p:cNvGrpSpPr>
              <p:nvPr/>
            </p:nvGrpSpPr>
            <p:grpSpPr bwMode="auto">
              <a:xfrm>
                <a:off x="3860" y="2785"/>
                <a:ext cx="52" cy="60"/>
                <a:chOff x="3860" y="2785"/>
                <a:chExt cx="52" cy="60"/>
              </a:xfrm>
            </p:grpSpPr>
            <p:sp>
              <p:nvSpPr>
                <p:cNvPr id="199" name="Rectangle 64"/>
                <p:cNvSpPr>
                  <a:spLocks noChangeArrowheads="1"/>
                </p:cNvSpPr>
                <p:nvPr/>
              </p:nvSpPr>
              <p:spPr bwMode="auto">
                <a:xfrm>
                  <a:off x="3860" y="2785"/>
                  <a:ext cx="52" cy="60"/>
                </a:xfrm>
                <a:prstGeom prst="rect">
                  <a:avLst/>
                </a:prstGeom>
                <a:solidFill>
                  <a:schemeClr val="tx1"/>
                </a:solidFill>
                <a:ln w="12699">
                  <a:solidFill>
                    <a:schemeClr val="bg2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0" name="Oval 65"/>
                <p:cNvSpPr>
                  <a:spLocks noChangeArrowheads="1"/>
                </p:cNvSpPr>
                <p:nvPr/>
              </p:nvSpPr>
              <p:spPr bwMode="auto">
                <a:xfrm>
                  <a:off x="3876" y="2811"/>
                  <a:ext cx="20" cy="20"/>
                </a:xfrm>
                <a:prstGeom prst="ellipse">
                  <a:avLst/>
                </a:prstGeom>
                <a:solidFill>
                  <a:schemeClr val="hlink"/>
                </a:solidFill>
                <a:ln w="12699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3" name="Group 66"/>
            <p:cNvGrpSpPr>
              <a:grpSpLocks/>
            </p:cNvGrpSpPr>
            <p:nvPr/>
          </p:nvGrpSpPr>
          <p:grpSpPr bwMode="auto">
            <a:xfrm>
              <a:off x="4608" y="3028"/>
              <a:ext cx="688" cy="672"/>
              <a:chOff x="3357" y="2374"/>
              <a:chExt cx="608" cy="484"/>
            </a:xfrm>
          </p:grpSpPr>
          <p:grpSp>
            <p:nvGrpSpPr>
              <p:cNvPr id="24" name="Group 67"/>
              <p:cNvGrpSpPr>
                <a:grpSpLocks/>
              </p:cNvGrpSpPr>
              <p:nvPr/>
            </p:nvGrpSpPr>
            <p:grpSpPr bwMode="auto">
              <a:xfrm>
                <a:off x="3357" y="2374"/>
                <a:ext cx="608" cy="484"/>
                <a:chOff x="3357" y="2374"/>
                <a:chExt cx="608" cy="484"/>
              </a:xfrm>
            </p:grpSpPr>
            <p:grpSp>
              <p:nvGrpSpPr>
                <p:cNvPr id="27" name="Group 68"/>
                <p:cNvGrpSpPr>
                  <a:grpSpLocks/>
                </p:cNvGrpSpPr>
                <p:nvPr/>
              </p:nvGrpSpPr>
              <p:grpSpPr bwMode="auto">
                <a:xfrm>
                  <a:off x="3357" y="2374"/>
                  <a:ext cx="436" cy="484"/>
                  <a:chOff x="3357" y="2374"/>
                  <a:chExt cx="436" cy="484"/>
                </a:xfrm>
              </p:grpSpPr>
              <p:sp>
                <p:nvSpPr>
                  <p:cNvPr id="145" name="Freeform 69"/>
                  <p:cNvSpPr>
                    <a:spLocks/>
                  </p:cNvSpPr>
                  <p:nvPr/>
                </p:nvSpPr>
                <p:spPr bwMode="auto">
                  <a:xfrm>
                    <a:off x="3409" y="2653"/>
                    <a:ext cx="344" cy="38"/>
                  </a:xfrm>
                  <a:custGeom>
                    <a:avLst/>
                    <a:gdLst/>
                    <a:ahLst/>
                    <a:cxnLst>
                      <a:cxn ang="0">
                        <a:pos x="0" y="37"/>
                      </a:cxn>
                      <a:cxn ang="0">
                        <a:pos x="21" y="0"/>
                      </a:cxn>
                      <a:cxn ang="0">
                        <a:pos x="310" y="0"/>
                      </a:cxn>
                      <a:cxn ang="0">
                        <a:pos x="343" y="37"/>
                      </a:cxn>
                      <a:cxn ang="0">
                        <a:pos x="0" y="37"/>
                      </a:cxn>
                    </a:cxnLst>
                    <a:rect l="0" t="0" r="r" b="b"/>
                    <a:pathLst>
                      <a:path w="344" h="38">
                        <a:moveTo>
                          <a:pt x="0" y="37"/>
                        </a:moveTo>
                        <a:lnTo>
                          <a:pt x="21" y="0"/>
                        </a:lnTo>
                        <a:lnTo>
                          <a:pt x="310" y="0"/>
                        </a:lnTo>
                        <a:lnTo>
                          <a:pt x="343" y="37"/>
                        </a:lnTo>
                        <a:lnTo>
                          <a:pt x="0" y="37"/>
                        </a:lnTo>
                      </a:path>
                    </a:pathLst>
                  </a:custGeom>
                  <a:solidFill>
                    <a:srgbClr val="FFFFFF"/>
                  </a:solidFill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6" name="Freeform 70"/>
                  <p:cNvSpPr>
                    <a:spLocks/>
                  </p:cNvSpPr>
                  <p:nvPr/>
                </p:nvSpPr>
                <p:spPr bwMode="auto">
                  <a:xfrm>
                    <a:off x="3409" y="2653"/>
                    <a:ext cx="153" cy="38"/>
                  </a:xfrm>
                  <a:custGeom>
                    <a:avLst/>
                    <a:gdLst/>
                    <a:ahLst/>
                    <a:cxnLst>
                      <a:cxn ang="0">
                        <a:pos x="0" y="37"/>
                      </a:cxn>
                      <a:cxn ang="0">
                        <a:pos x="21" y="0"/>
                      </a:cxn>
                      <a:cxn ang="0">
                        <a:pos x="152" y="0"/>
                      </a:cxn>
                      <a:cxn ang="0">
                        <a:pos x="148" y="37"/>
                      </a:cxn>
                      <a:cxn ang="0">
                        <a:pos x="0" y="37"/>
                      </a:cxn>
                    </a:cxnLst>
                    <a:rect l="0" t="0" r="r" b="b"/>
                    <a:pathLst>
                      <a:path w="153" h="38">
                        <a:moveTo>
                          <a:pt x="0" y="37"/>
                        </a:moveTo>
                        <a:lnTo>
                          <a:pt x="21" y="0"/>
                        </a:lnTo>
                        <a:lnTo>
                          <a:pt x="152" y="0"/>
                        </a:lnTo>
                        <a:lnTo>
                          <a:pt x="148" y="37"/>
                        </a:lnTo>
                        <a:lnTo>
                          <a:pt x="0" y="37"/>
                        </a:lnTo>
                      </a:path>
                    </a:pathLst>
                  </a:custGeom>
                  <a:solidFill>
                    <a:srgbClr val="B5B5B5"/>
                  </a:solidFill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" name="Freeform 71"/>
                  <p:cNvSpPr>
                    <a:spLocks/>
                  </p:cNvSpPr>
                  <p:nvPr/>
                </p:nvSpPr>
                <p:spPr bwMode="auto">
                  <a:xfrm>
                    <a:off x="3409" y="2690"/>
                    <a:ext cx="344" cy="9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43" y="0"/>
                      </a:cxn>
                      <a:cxn ang="0">
                        <a:pos x="343" y="92"/>
                      </a:cxn>
                      <a:cxn ang="0">
                        <a:pos x="0" y="9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344" h="93">
                        <a:moveTo>
                          <a:pt x="0" y="0"/>
                        </a:moveTo>
                        <a:lnTo>
                          <a:pt x="343" y="0"/>
                        </a:lnTo>
                        <a:lnTo>
                          <a:pt x="3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FF"/>
                  </a:solidFill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8" name="Freeform 72"/>
                  <p:cNvSpPr>
                    <a:spLocks/>
                  </p:cNvSpPr>
                  <p:nvPr/>
                </p:nvSpPr>
                <p:spPr bwMode="auto">
                  <a:xfrm>
                    <a:off x="3430" y="2712"/>
                    <a:ext cx="56" cy="29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0" y="0"/>
                      </a:cxn>
                      <a:cxn ang="0">
                        <a:pos x="55" y="0"/>
                      </a:cxn>
                      <a:cxn ang="0">
                        <a:pos x="55" y="28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56" h="29">
                        <a:moveTo>
                          <a:pt x="0" y="28"/>
                        </a:moveTo>
                        <a:lnTo>
                          <a:pt x="0" y="0"/>
                        </a:lnTo>
                        <a:lnTo>
                          <a:pt x="55" y="0"/>
                        </a:lnTo>
                        <a:lnTo>
                          <a:pt x="55" y="28"/>
                        </a:lnTo>
                        <a:lnTo>
                          <a:pt x="0" y="28"/>
                        </a:lnTo>
                      </a:path>
                    </a:pathLst>
                  </a:custGeom>
                  <a:solidFill>
                    <a:srgbClr val="B5B5B5"/>
                  </a:solidFill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9" name="Freeform 73"/>
                  <p:cNvSpPr>
                    <a:spLocks/>
                  </p:cNvSpPr>
                  <p:nvPr/>
                </p:nvSpPr>
                <p:spPr bwMode="auto">
                  <a:xfrm>
                    <a:off x="3411" y="2693"/>
                    <a:ext cx="139" cy="86"/>
                  </a:xfrm>
                  <a:custGeom>
                    <a:avLst/>
                    <a:gdLst/>
                    <a:ahLst/>
                    <a:cxnLst>
                      <a:cxn ang="0">
                        <a:pos x="138" y="85"/>
                      </a:cxn>
                      <a:cxn ang="0">
                        <a:pos x="138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39" h="86">
                        <a:moveTo>
                          <a:pt x="138" y="85"/>
                        </a:moveTo>
                        <a:lnTo>
                          <a:pt x="138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0" name="Freeform 74"/>
                  <p:cNvSpPr>
                    <a:spLocks/>
                  </p:cNvSpPr>
                  <p:nvPr/>
                </p:nvSpPr>
                <p:spPr bwMode="auto">
                  <a:xfrm>
                    <a:off x="3721" y="2714"/>
                    <a:ext cx="30" cy="21"/>
                  </a:xfrm>
                  <a:custGeom>
                    <a:avLst/>
                    <a:gdLst/>
                    <a:ahLst/>
                    <a:cxnLst>
                      <a:cxn ang="0">
                        <a:pos x="29" y="20"/>
                      </a:cxn>
                      <a:cxn ang="0">
                        <a:pos x="8" y="20"/>
                      </a:cxn>
                      <a:cxn ang="0">
                        <a:pos x="7" y="20"/>
                      </a:cxn>
                      <a:cxn ang="0">
                        <a:pos x="5" y="20"/>
                      </a:cxn>
                      <a:cxn ang="0">
                        <a:pos x="4" y="19"/>
                      </a:cxn>
                      <a:cxn ang="0">
                        <a:pos x="3" y="18"/>
                      </a:cxn>
                      <a:cxn ang="0">
                        <a:pos x="2" y="17"/>
                      </a:cxn>
                      <a:cxn ang="0">
                        <a:pos x="1" y="16"/>
                      </a:cxn>
                      <a:cxn ang="0">
                        <a:pos x="1" y="14"/>
                      </a:cxn>
                      <a:cxn ang="0">
                        <a:pos x="0" y="13"/>
                      </a:cxn>
                      <a:cxn ang="0">
                        <a:pos x="0" y="12"/>
                      </a:cxn>
                      <a:cxn ang="0">
                        <a:pos x="0" y="10"/>
                      </a:cxn>
                      <a:cxn ang="0">
                        <a:pos x="0" y="8"/>
                      </a:cxn>
                      <a:cxn ang="0">
                        <a:pos x="0" y="7"/>
                      </a:cxn>
                      <a:cxn ang="0">
                        <a:pos x="0" y="5"/>
                      </a:cxn>
                      <a:cxn ang="0">
                        <a:pos x="1" y="4"/>
                      </a:cxn>
                      <a:cxn ang="0">
                        <a:pos x="2" y="3"/>
                      </a:cxn>
                      <a:cxn ang="0">
                        <a:pos x="3" y="2"/>
                      </a:cxn>
                      <a:cxn ang="0">
                        <a:pos x="4" y="1"/>
                      </a:cxn>
                      <a:cxn ang="0">
                        <a:pos x="5" y="0"/>
                      </a:cxn>
                      <a:cxn ang="0">
                        <a:pos x="6" y="0"/>
                      </a:cxn>
                      <a:cxn ang="0">
                        <a:pos x="7" y="0"/>
                      </a:cxn>
                      <a:cxn ang="0">
                        <a:pos x="8" y="0"/>
                      </a:cxn>
                      <a:cxn ang="0">
                        <a:pos x="10" y="0"/>
                      </a:cxn>
                      <a:cxn ang="0">
                        <a:pos x="29" y="0"/>
                      </a:cxn>
                    </a:cxnLst>
                    <a:rect l="0" t="0" r="r" b="b"/>
                    <a:pathLst>
                      <a:path w="30" h="21">
                        <a:moveTo>
                          <a:pt x="29" y="20"/>
                        </a:moveTo>
                        <a:lnTo>
                          <a:pt x="8" y="20"/>
                        </a:lnTo>
                        <a:lnTo>
                          <a:pt x="7" y="20"/>
                        </a:lnTo>
                        <a:lnTo>
                          <a:pt x="5" y="20"/>
                        </a:lnTo>
                        <a:lnTo>
                          <a:pt x="4" y="19"/>
                        </a:lnTo>
                        <a:lnTo>
                          <a:pt x="3" y="18"/>
                        </a:lnTo>
                        <a:lnTo>
                          <a:pt x="2" y="17"/>
                        </a:lnTo>
                        <a:lnTo>
                          <a:pt x="1" y="16"/>
                        </a:lnTo>
                        <a:lnTo>
                          <a:pt x="1" y="14"/>
                        </a:lnTo>
                        <a:lnTo>
                          <a:pt x="0" y="13"/>
                        </a:lnTo>
                        <a:lnTo>
                          <a:pt x="0" y="12"/>
                        </a:lnTo>
                        <a:lnTo>
                          <a:pt x="0" y="10"/>
                        </a:lnTo>
                        <a:lnTo>
                          <a:pt x="0" y="8"/>
                        </a:lnTo>
                        <a:lnTo>
                          <a:pt x="0" y="7"/>
                        </a:lnTo>
                        <a:lnTo>
                          <a:pt x="0" y="5"/>
                        </a:lnTo>
                        <a:lnTo>
                          <a:pt x="1" y="4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4" y="1"/>
                        </a:lnTo>
                        <a:lnTo>
                          <a:pt x="5" y="0"/>
                        </a:lnTo>
                        <a:lnTo>
                          <a:pt x="6" y="0"/>
                        </a:lnTo>
                        <a:lnTo>
                          <a:pt x="7" y="0"/>
                        </a:lnTo>
                        <a:lnTo>
                          <a:pt x="8" y="0"/>
                        </a:lnTo>
                        <a:lnTo>
                          <a:pt x="10" y="0"/>
                        </a:lnTo>
                        <a:lnTo>
                          <a:pt x="29" y="0"/>
                        </a:lnTo>
                      </a:path>
                    </a:pathLst>
                  </a:custGeom>
                  <a:noFill/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1" name="Freeform 75"/>
                  <p:cNvSpPr>
                    <a:spLocks/>
                  </p:cNvSpPr>
                  <p:nvPr/>
                </p:nvSpPr>
                <p:spPr bwMode="auto">
                  <a:xfrm>
                    <a:off x="3685" y="2693"/>
                    <a:ext cx="17" cy="86"/>
                  </a:xfrm>
                  <a:custGeom>
                    <a:avLst/>
                    <a:gdLst/>
                    <a:ahLst/>
                    <a:cxnLst>
                      <a:cxn ang="0">
                        <a:pos x="16" y="0"/>
                      </a:cxn>
                      <a:cxn ang="0">
                        <a:pos x="0" y="85"/>
                      </a:cxn>
                      <a:cxn ang="0">
                        <a:pos x="16" y="85"/>
                      </a:cxn>
                      <a:cxn ang="0">
                        <a:pos x="16" y="0"/>
                      </a:cxn>
                    </a:cxnLst>
                    <a:rect l="0" t="0" r="r" b="b"/>
                    <a:pathLst>
                      <a:path w="17" h="86">
                        <a:moveTo>
                          <a:pt x="16" y="0"/>
                        </a:moveTo>
                        <a:lnTo>
                          <a:pt x="0" y="85"/>
                        </a:lnTo>
                        <a:lnTo>
                          <a:pt x="16" y="85"/>
                        </a:lnTo>
                        <a:lnTo>
                          <a:pt x="16" y="0"/>
                        </a:lnTo>
                      </a:path>
                    </a:pathLst>
                  </a:custGeom>
                  <a:solidFill>
                    <a:srgbClr val="B5B5B5"/>
                  </a:solidFill>
                  <a:ln w="12699" cap="rnd" cmpd="sng">
                    <a:solidFill>
                      <a:srgbClr val="B5B5B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2" name="Freeform 76"/>
                  <p:cNvSpPr>
                    <a:spLocks/>
                  </p:cNvSpPr>
                  <p:nvPr/>
                </p:nvSpPr>
                <p:spPr bwMode="auto">
                  <a:xfrm>
                    <a:off x="3694" y="2693"/>
                    <a:ext cx="57" cy="86"/>
                  </a:xfrm>
                  <a:custGeom>
                    <a:avLst/>
                    <a:gdLst/>
                    <a:ahLst/>
                    <a:cxnLst>
                      <a:cxn ang="0">
                        <a:pos x="0" y="85"/>
                      </a:cxn>
                      <a:cxn ang="0">
                        <a:pos x="0" y="0"/>
                      </a:cxn>
                      <a:cxn ang="0">
                        <a:pos x="56" y="0"/>
                      </a:cxn>
                    </a:cxnLst>
                    <a:rect l="0" t="0" r="r" b="b"/>
                    <a:pathLst>
                      <a:path w="57" h="86">
                        <a:moveTo>
                          <a:pt x="0" y="85"/>
                        </a:moveTo>
                        <a:lnTo>
                          <a:pt x="0" y="0"/>
                        </a:lnTo>
                        <a:lnTo>
                          <a:pt x="56" y="0"/>
                        </a:lnTo>
                      </a:path>
                    </a:pathLst>
                  </a:custGeom>
                  <a:noFill/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" name="Line 7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575" y="2744"/>
                    <a:ext cx="119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4" name="Freeform 78"/>
                  <p:cNvSpPr>
                    <a:spLocks/>
                  </p:cNvSpPr>
                  <p:nvPr/>
                </p:nvSpPr>
                <p:spPr bwMode="auto">
                  <a:xfrm>
                    <a:off x="3573" y="2702"/>
                    <a:ext cx="122" cy="77"/>
                  </a:xfrm>
                  <a:custGeom>
                    <a:avLst/>
                    <a:gdLst/>
                    <a:ahLst/>
                    <a:cxnLst>
                      <a:cxn ang="0">
                        <a:pos x="0" y="76"/>
                      </a:cxn>
                      <a:cxn ang="0">
                        <a:pos x="0" y="0"/>
                      </a:cxn>
                      <a:cxn ang="0">
                        <a:pos x="121" y="0"/>
                      </a:cxn>
                    </a:cxnLst>
                    <a:rect l="0" t="0" r="r" b="b"/>
                    <a:pathLst>
                      <a:path w="122" h="77">
                        <a:moveTo>
                          <a:pt x="0" y="76"/>
                        </a:moveTo>
                        <a:lnTo>
                          <a:pt x="0" y="0"/>
                        </a:lnTo>
                        <a:lnTo>
                          <a:pt x="121" y="0"/>
                        </a:lnTo>
                      </a:path>
                    </a:pathLst>
                  </a:custGeom>
                  <a:noFill/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" name="Line 79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02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6" name="Line 80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07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7" name="Line 81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12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8" name="Line 82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18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9" name="Line 83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24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0" name="Line 84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29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1" name="Line 85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35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2" name="Line 86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40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3" name="Line 87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46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4" name="Line 88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52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5" name="Line 89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57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6" name="Line 90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63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7" name="Freeform 91"/>
                  <p:cNvSpPr>
                    <a:spLocks/>
                  </p:cNvSpPr>
                  <p:nvPr/>
                </p:nvSpPr>
                <p:spPr bwMode="auto">
                  <a:xfrm>
                    <a:off x="3594" y="2712"/>
                    <a:ext cx="77" cy="23"/>
                  </a:xfrm>
                  <a:custGeom>
                    <a:avLst/>
                    <a:gdLst/>
                    <a:ahLst/>
                    <a:cxnLst>
                      <a:cxn ang="0">
                        <a:pos x="0" y="22"/>
                      </a:cxn>
                      <a:cxn ang="0">
                        <a:pos x="0" y="0"/>
                      </a:cxn>
                      <a:cxn ang="0">
                        <a:pos x="76" y="0"/>
                      </a:cxn>
                      <a:cxn ang="0">
                        <a:pos x="76" y="22"/>
                      </a:cxn>
                      <a:cxn ang="0">
                        <a:pos x="0" y="22"/>
                      </a:cxn>
                    </a:cxnLst>
                    <a:rect l="0" t="0" r="r" b="b"/>
                    <a:pathLst>
                      <a:path w="77" h="23">
                        <a:moveTo>
                          <a:pt x="0" y="22"/>
                        </a:moveTo>
                        <a:lnTo>
                          <a:pt x="0" y="0"/>
                        </a:lnTo>
                        <a:lnTo>
                          <a:pt x="76" y="0"/>
                        </a:lnTo>
                        <a:lnTo>
                          <a:pt x="76" y="22"/>
                        </a:lnTo>
                        <a:lnTo>
                          <a:pt x="0" y="22"/>
                        </a:lnTo>
                      </a:path>
                    </a:pathLst>
                  </a:custGeom>
                  <a:noFill/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8" name="Freeform 92"/>
                  <p:cNvSpPr>
                    <a:spLocks/>
                  </p:cNvSpPr>
                  <p:nvPr/>
                </p:nvSpPr>
                <p:spPr bwMode="auto">
                  <a:xfrm>
                    <a:off x="3597" y="2718"/>
                    <a:ext cx="72" cy="17"/>
                  </a:xfrm>
                  <a:custGeom>
                    <a:avLst/>
                    <a:gdLst/>
                    <a:ahLst/>
                    <a:cxnLst>
                      <a:cxn ang="0">
                        <a:pos x="0" y="16"/>
                      </a:cxn>
                      <a:cxn ang="0">
                        <a:pos x="0" y="0"/>
                      </a:cxn>
                      <a:cxn ang="0">
                        <a:pos x="71" y="0"/>
                      </a:cxn>
                      <a:cxn ang="0">
                        <a:pos x="71" y="16"/>
                      </a:cxn>
                      <a:cxn ang="0">
                        <a:pos x="0" y="16"/>
                      </a:cxn>
                    </a:cxnLst>
                    <a:rect l="0" t="0" r="r" b="b"/>
                    <a:pathLst>
                      <a:path w="72" h="17">
                        <a:moveTo>
                          <a:pt x="0" y="16"/>
                        </a:moveTo>
                        <a:lnTo>
                          <a:pt x="0" y="0"/>
                        </a:lnTo>
                        <a:lnTo>
                          <a:pt x="71" y="0"/>
                        </a:lnTo>
                        <a:lnTo>
                          <a:pt x="71" y="16"/>
                        </a:lnTo>
                        <a:lnTo>
                          <a:pt x="0" y="16"/>
                        </a:lnTo>
                      </a:path>
                    </a:pathLst>
                  </a:custGeom>
                  <a:solidFill>
                    <a:srgbClr val="000000"/>
                  </a:solidFill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9" name="Freeform 93"/>
                  <p:cNvSpPr>
                    <a:spLocks/>
                  </p:cNvSpPr>
                  <p:nvPr/>
                </p:nvSpPr>
                <p:spPr bwMode="auto">
                  <a:xfrm>
                    <a:off x="3611" y="2715"/>
                    <a:ext cx="41" cy="17"/>
                  </a:xfrm>
                  <a:custGeom>
                    <a:avLst/>
                    <a:gdLst/>
                    <a:ahLst/>
                    <a:cxnLst>
                      <a:cxn ang="0">
                        <a:pos x="0" y="16"/>
                      </a:cxn>
                      <a:cxn ang="0">
                        <a:pos x="0" y="0"/>
                      </a:cxn>
                      <a:cxn ang="0">
                        <a:pos x="40" y="0"/>
                      </a:cxn>
                      <a:cxn ang="0">
                        <a:pos x="40" y="16"/>
                      </a:cxn>
                      <a:cxn ang="0">
                        <a:pos x="0" y="16"/>
                      </a:cxn>
                    </a:cxnLst>
                    <a:rect l="0" t="0" r="r" b="b"/>
                    <a:pathLst>
                      <a:path w="41" h="17">
                        <a:moveTo>
                          <a:pt x="0" y="16"/>
                        </a:moveTo>
                        <a:lnTo>
                          <a:pt x="0" y="0"/>
                        </a:lnTo>
                        <a:lnTo>
                          <a:pt x="40" y="0"/>
                        </a:lnTo>
                        <a:lnTo>
                          <a:pt x="40" y="16"/>
                        </a:lnTo>
                        <a:lnTo>
                          <a:pt x="0" y="16"/>
                        </a:lnTo>
                      </a:path>
                    </a:pathLst>
                  </a:custGeom>
                  <a:solidFill>
                    <a:srgbClr val="000000"/>
                  </a:solidFill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0" name="Freeform 94"/>
                  <p:cNvSpPr>
                    <a:spLocks/>
                  </p:cNvSpPr>
                  <p:nvPr/>
                </p:nvSpPr>
                <p:spPr bwMode="auto">
                  <a:xfrm>
                    <a:off x="3611" y="2724"/>
                    <a:ext cx="41" cy="17"/>
                  </a:xfrm>
                  <a:custGeom>
                    <a:avLst/>
                    <a:gdLst/>
                    <a:ahLst/>
                    <a:cxnLst>
                      <a:cxn ang="0">
                        <a:pos x="40" y="0"/>
                      </a:cxn>
                      <a:cxn ang="0">
                        <a:pos x="40" y="16"/>
                      </a:cxn>
                      <a:cxn ang="0">
                        <a:pos x="0" y="16"/>
                      </a:cxn>
                    </a:cxnLst>
                    <a:rect l="0" t="0" r="r" b="b"/>
                    <a:pathLst>
                      <a:path w="41" h="17">
                        <a:moveTo>
                          <a:pt x="40" y="0"/>
                        </a:moveTo>
                        <a:lnTo>
                          <a:pt x="40" y="16"/>
                        </a:lnTo>
                        <a:lnTo>
                          <a:pt x="0" y="16"/>
                        </a:lnTo>
                      </a:path>
                    </a:pathLst>
                  </a:custGeom>
                  <a:noFill/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1" name="Freeform 95"/>
                  <p:cNvSpPr>
                    <a:spLocks/>
                  </p:cNvSpPr>
                  <p:nvPr/>
                </p:nvSpPr>
                <p:spPr bwMode="auto">
                  <a:xfrm>
                    <a:off x="3604" y="2729"/>
                    <a:ext cx="17" cy="17"/>
                  </a:xfrm>
                  <a:custGeom>
                    <a:avLst/>
                    <a:gdLst/>
                    <a:ahLst/>
                    <a:cxnLst>
                      <a:cxn ang="0">
                        <a:pos x="0" y="16"/>
                      </a:cxn>
                      <a:cxn ang="0">
                        <a:pos x="0" y="0"/>
                      </a:cxn>
                      <a:cxn ang="0">
                        <a:pos x="16" y="0"/>
                      </a:cxn>
                      <a:cxn ang="0">
                        <a:pos x="16" y="16"/>
                      </a:cxn>
                      <a:cxn ang="0">
                        <a:pos x="0" y="16"/>
                      </a:cxn>
                    </a:cxnLst>
                    <a:rect l="0" t="0" r="r" b="b"/>
                    <a:pathLst>
                      <a:path w="17" h="17">
                        <a:moveTo>
                          <a:pt x="0" y="16"/>
                        </a:moveTo>
                        <a:lnTo>
                          <a:pt x="0" y="0"/>
                        </a:lnTo>
                        <a:lnTo>
                          <a:pt x="16" y="0"/>
                        </a:lnTo>
                        <a:lnTo>
                          <a:pt x="16" y="16"/>
                        </a:lnTo>
                        <a:lnTo>
                          <a:pt x="0" y="16"/>
                        </a:lnTo>
                      </a:path>
                    </a:pathLst>
                  </a:custGeom>
                  <a:solidFill>
                    <a:srgbClr val="000000"/>
                  </a:solidFill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2" name="Freeform 96"/>
                  <p:cNvSpPr>
                    <a:spLocks/>
                  </p:cNvSpPr>
                  <p:nvPr/>
                </p:nvSpPr>
                <p:spPr bwMode="auto">
                  <a:xfrm>
                    <a:off x="3654" y="2729"/>
                    <a:ext cx="17" cy="17"/>
                  </a:xfrm>
                  <a:custGeom>
                    <a:avLst/>
                    <a:gdLst/>
                    <a:ahLst/>
                    <a:cxnLst>
                      <a:cxn ang="0">
                        <a:pos x="0" y="16"/>
                      </a:cxn>
                      <a:cxn ang="0">
                        <a:pos x="0" y="0"/>
                      </a:cxn>
                      <a:cxn ang="0">
                        <a:pos x="16" y="0"/>
                      </a:cxn>
                      <a:cxn ang="0">
                        <a:pos x="16" y="16"/>
                      </a:cxn>
                      <a:cxn ang="0">
                        <a:pos x="0" y="16"/>
                      </a:cxn>
                    </a:cxnLst>
                    <a:rect l="0" t="0" r="r" b="b"/>
                    <a:pathLst>
                      <a:path w="17" h="17">
                        <a:moveTo>
                          <a:pt x="0" y="16"/>
                        </a:moveTo>
                        <a:lnTo>
                          <a:pt x="0" y="0"/>
                        </a:lnTo>
                        <a:lnTo>
                          <a:pt x="16" y="0"/>
                        </a:lnTo>
                        <a:lnTo>
                          <a:pt x="16" y="16"/>
                        </a:lnTo>
                        <a:lnTo>
                          <a:pt x="0" y="16"/>
                        </a:lnTo>
                      </a:path>
                    </a:pathLst>
                  </a:custGeom>
                  <a:solidFill>
                    <a:srgbClr val="B5B5B5"/>
                  </a:solidFill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3" name="Freeform 97"/>
                  <p:cNvSpPr>
                    <a:spLocks/>
                  </p:cNvSpPr>
                  <p:nvPr/>
                </p:nvSpPr>
                <p:spPr bwMode="auto">
                  <a:xfrm>
                    <a:off x="3723" y="2715"/>
                    <a:ext cx="17" cy="19"/>
                  </a:xfrm>
                  <a:custGeom>
                    <a:avLst/>
                    <a:gdLst/>
                    <a:ahLst/>
                    <a:cxnLst>
                      <a:cxn ang="0">
                        <a:pos x="16" y="0"/>
                      </a:cxn>
                      <a:cxn ang="0">
                        <a:pos x="16" y="18"/>
                      </a:cxn>
                      <a:cxn ang="0">
                        <a:pos x="7" y="18"/>
                      </a:cxn>
                      <a:cxn ang="0">
                        <a:pos x="6" y="18"/>
                      </a:cxn>
                      <a:cxn ang="0">
                        <a:pos x="5" y="17"/>
                      </a:cxn>
                      <a:cxn ang="0">
                        <a:pos x="4" y="16"/>
                      </a:cxn>
                      <a:cxn ang="0">
                        <a:pos x="3" y="16"/>
                      </a:cxn>
                      <a:cxn ang="0">
                        <a:pos x="2" y="15"/>
                      </a:cxn>
                      <a:cxn ang="0">
                        <a:pos x="1" y="14"/>
                      </a:cxn>
                      <a:cxn ang="0">
                        <a:pos x="0" y="12"/>
                      </a:cxn>
                      <a:cxn ang="0">
                        <a:pos x="0" y="11"/>
                      </a:cxn>
                      <a:cxn ang="0">
                        <a:pos x="0" y="10"/>
                      </a:cxn>
                      <a:cxn ang="0">
                        <a:pos x="0" y="8"/>
                      </a:cxn>
                      <a:cxn ang="0">
                        <a:pos x="0" y="6"/>
                      </a:cxn>
                      <a:cxn ang="0">
                        <a:pos x="0" y="5"/>
                      </a:cxn>
                      <a:cxn ang="0">
                        <a:pos x="0" y="4"/>
                      </a:cxn>
                      <a:cxn ang="0">
                        <a:pos x="1" y="3"/>
                      </a:cxn>
                      <a:cxn ang="0">
                        <a:pos x="2" y="2"/>
                      </a:cxn>
                      <a:cxn ang="0">
                        <a:pos x="3" y="1"/>
                      </a:cxn>
                      <a:cxn ang="0">
                        <a:pos x="4" y="0"/>
                      </a:cxn>
                      <a:cxn ang="0">
                        <a:pos x="5" y="0"/>
                      </a:cxn>
                      <a:cxn ang="0">
                        <a:pos x="7" y="0"/>
                      </a:cxn>
                      <a:cxn ang="0">
                        <a:pos x="16" y="0"/>
                      </a:cxn>
                    </a:cxnLst>
                    <a:rect l="0" t="0" r="r" b="b"/>
                    <a:pathLst>
                      <a:path w="17" h="19">
                        <a:moveTo>
                          <a:pt x="16" y="0"/>
                        </a:moveTo>
                        <a:lnTo>
                          <a:pt x="16" y="18"/>
                        </a:lnTo>
                        <a:lnTo>
                          <a:pt x="7" y="18"/>
                        </a:lnTo>
                        <a:lnTo>
                          <a:pt x="6" y="18"/>
                        </a:lnTo>
                        <a:lnTo>
                          <a:pt x="5" y="17"/>
                        </a:lnTo>
                        <a:lnTo>
                          <a:pt x="4" y="16"/>
                        </a:lnTo>
                        <a:lnTo>
                          <a:pt x="3" y="16"/>
                        </a:lnTo>
                        <a:lnTo>
                          <a:pt x="2" y="15"/>
                        </a:lnTo>
                        <a:lnTo>
                          <a:pt x="1" y="14"/>
                        </a:lnTo>
                        <a:lnTo>
                          <a:pt x="0" y="12"/>
                        </a:lnTo>
                        <a:lnTo>
                          <a:pt x="0" y="11"/>
                        </a:lnTo>
                        <a:lnTo>
                          <a:pt x="0" y="10"/>
                        </a:lnTo>
                        <a:lnTo>
                          <a:pt x="0" y="8"/>
                        </a:lnTo>
                        <a:lnTo>
                          <a:pt x="0" y="6"/>
                        </a:lnTo>
                        <a:lnTo>
                          <a:pt x="0" y="5"/>
                        </a:lnTo>
                        <a:lnTo>
                          <a:pt x="0" y="4"/>
                        </a:lnTo>
                        <a:lnTo>
                          <a:pt x="1" y="3"/>
                        </a:lnTo>
                        <a:lnTo>
                          <a:pt x="2" y="2"/>
                        </a:lnTo>
                        <a:lnTo>
                          <a:pt x="3" y="1"/>
                        </a:lnTo>
                        <a:lnTo>
                          <a:pt x="4" y="0"/>
                        </a:lnTo>
                        <a:lnTo>
                          <a:pt x="5" y="0"/>
                        </a:lnTo>
                        <a:lnTo>
                          <a:pt x="7" y="0"/>
                        </a:lnTo>
                        <a:lnTo>
                          <a:pt x="16" y="0"/>
                        </a:lnTo>
                      </a:path>
                    </a:pathLst>
                  </a:custGeom>
                  <a:solidFill>
                    <a:srgbClr val="7A7A7A"/>
                  </a:solidFill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" name="Freeform 98"/>
                  <p:cNvSpPr>
                    <a:spLocks/>
                  </p:cNvSpPr>
                  <p:nvPr/>
                </p:nvSpPr>
                <p:spPr bwMode="auto">
                  <a:xfrm>
                    <a:off x="3409" y="2765"/>
                    <a:ext cx="78" cy="17"/>
                  </a:xfrm>
                  <a:custGeom>
                    <a:avLst/>
                    <a:gdLst/>
                    <a:ahLst/>
                    <a:cxnLst>
                      <a:cxn ang="0">
                        <a:pos x="0" y="16"/>
                      </a:cxn>
                      <a:cxn ang="0">
                        <a:pos x="0" y="0"/>
                      </a:cxn>
                      <a:cxn ang="0">
                        <a:pos x="71" y="0"/>
                      </a:cxn>
                      <a:cxn ang="0">
                        <a:pos x="77" y="16"/>
                      </a:cxn>
                      <a:cxn ang="0">
                        <a:pos x="0" y="16"/>
                      </a:cxn>
                    </a:cxnLst>
                    <a:rect l="0" t="0" r="r" b="b"/>
                    <a:pathLst>
                      <a:path w="78" h="17">
                        <a:moveTo>
                          <a:pt x="0" y="16"/>
                        </a:moveTo>
                        <a:lnTo>
                          <a:pt x="0" y="0"/>
                        </a:lnTo>
                        <a:lnTo>
                          <a:pt x="71" y="0"/>
                        </a:lnTo>
                        <a:lnTo>
                          <a:pt x="77" y="16"/>
                        </a:lnTo>
                        <a:lnTo>
                          <a:pt x="0" y="16"/>
                        </a:lnTo>
                      </a:path>
                    </a:pathLst>
                  </a:custGeom>
                  <a:solidFill>
                    <a:srgbClr val="7A7A7A"/>
                  </a:solidFill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" name="Line 99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68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6" name="Line 100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74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7" name="Freeform 101"/>
                  <p:cNvSpPr>
                    <a:spLocks/>
                  </p:cNvSpPr>
                  <p:nvPr/>
                </p:nvSpPr>
                <p:spPr bwMode="auto">
                  <a:xfrm>
                    <a:off x="3357" y="2768"/>
                    <a:ext cx="436" cy="86"/>
                  </a:xfrm>
                  <a:custGeom>
                    <a:avLst/>
                    <a:gdLst/>
                    <a:ahLst/>
                    <a:cxnLst>
                      <a:cxn ang="0">
                        <a:pos x="16" y="0"/>
                      </a:cxn>
                      <a:cxn ang="0">
                        <a:pos x="403" y="0"/>
                      </a:cxn>
                      <a:cxn ang="0">
                        <a:pos x="435" y="68"/>
                      </a:cxn>
                      <a:cxn ang="0">
                        <a:pos x="433" y="79"/>
                      </a:cxn>
                      <a:cxn ang="0">
                        <a:pos x="430" y="85"/>
                      </a:cxn>
                      <a:cxn ang="0">
                        <a:pos x="5" y="85"/>
                      </a:cxn>
                      <a:cxn ang="0">
                        <a:pos x="0" y="73"/>
                      </a:cxn>
                      <a:cxn ang="0">
                        <a:pos x="0" y="66"/>
                      </a:cxn>
                      <a:cxn ang="0">
                        <a:pos x="16" y="0"/>
                      </a:cxn>
                    </a:cxnLst>
                    <a:rect l="0" t="0" r="r" b="b"/>
                    <a:pathLst>
                      <a:path w="436" h="86">
                        <a:moveTo>
                          <a:pt x="16" y="0"/>
                        </a:moveTo>
                        <a:lnTo>
                          <a:pt x="403" y="0"/>
                        </a:lnTo>
                        <a:lnTo>
                          <a:pt x="435" y="68"/>
                        </a:lnTo>
                        <a:lnTo>
                          <a:pt x="433" y="79"/>
                        </a:lnTo>
                        <a:lnTo>
                          <a:pt x="430" y="85"/>
                        </a:lnTo>
                        <a:lnTo>
                          <a:pt x="5" y="85"/>
                        </a:lnTo>
                        <a:lnTo>
                          <a:pt x="0" y="73"/>
                        </a:lnTo>
                        <a:lnTo>
                          <a:pt x="0" y="66"/>
                        </a:lnTo>
                        <a:lnTo>
                          <a:pt x="16" y="0"/>
                        </a:lnTo>
                      </a:path>
                    </a:pathLst>
                  </a:custGeom>
                  <a:solidFill>
                    <a:srgbClr val="FFFFFF"/>
                  </a:solidFill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8" name="Freeform 102"/>
                  <p:cNvSpPr>
                    <a:spLocks/>
                  </p:cNvSpPr>
                  <p:nvPr/>
                </p:nvSpPr>
                <p:spPr bwMode="auto">
                  <a:xfrm>
                    <a:off x="3378" y="2798"/>
                    <a:ext cx="235" cy="28"/>
                  </a:xfrm>
                  <a:custGeom>
                    <a:avLst/>
                    <a:gdLst/>
                    <a:ahLst/>
                    <a:cxnLst>
                      <a:cxn ang="0">
                        <a:pos x="0" y="27"/>
                      </a:cxn>
                      <a:cxn ang="0">
                        <a:pos x="5" y="0"/>
                      </a:cxn>
                      <a:cxn ang="0">
                        <a:pos x="230" y="0"/>
                      </a:cxn>
                      <a:cxn ang="0">
                        <a:pos x="234" y="27"/>
                      </a:cxn>
                      <a:cxn ang="0">
                        <a:pos x="0" y="27"/>
                      </a:cxn>
                    </a:cxnLst>
                    <a:rect l="0" t="0" r="r" b="b"/>
                    <a:pathLst>
                      <a:path w="235" h="28">
                        <a:moveTo>
                          <a:pt x="0" y="27"/>
                        </a:moveTo>
                        <a:lnTo>
                          <a:pt x="5" y="0"/>
                        </a:lnTo>
                        <a:lnTo>
                          <a:pt x="230" y="0"/>
                        </a:lnTo>
                        <a:lnTo>
                          <a:pt x="234" y="27"/>
                        </a:lnTo>
                        <a:lnTo>
                          <a:pt x="0" y="27"/>
                        </a:lnTo>
                      </a:path>
                    </a:pathLst>
                  </a:custGeom>
                  <a:solidFill>
                    <a:srgbClr val="B5B5B5"/>
                  </a:solidFill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9" name="Freeform 103"/>
                  <p:cNvSpPr>
                    <a:spLocks/>
                  </p:cNvSpPr>
                  <p:nvPr/>
                </p:nvSpPr>
                <p:spPr bwMode="auto">
                  <a:xfrm>
                    <a:off x="3385" y="2781"/>
                    <a:ext cx="295" cy="17"/>
                  </a:xfrm>
                  <a:custGeom>
                    <a:avLst/>
                    <a:gdLst/>
                    <a:ahLst/>
                    <a:cxnLst>
                      <a:cxn ang="0">
                        <a:pos x="0" y="16"/>
                      </a:cxn>
                      <a:cxn ang="0">
                        <a:pos x="294" y="15"/>
                      </a:cxn>
                      <a:cxn ang="0">
                        <a:pos x="291" y="0"/>
                      </a:cxn>
                      <a:cxn ang="0">
                        <a:pos x="2" y="0"/>
                      </a:cxn>
                      <a:cxn ang="0">
                        <a:pos x="0" y="16"/>
                      </a:cxn>
                    </a:cxnLst>
                    <a:rect l="0" t="0" r="r" b="b"/>
                    <a:pathLst>
                      <a:path w="295" h="17">
                        <a:moveTo>
                          <a:pt x="0" y="16"/>
                        </a:moveTo>
                        <a:lnTo>
                          <a:pt x="294" y="15"/>
                        </a:lnTo>
                        <a:lnTo>
                          <a:pt x="291" y="0"/>
                        </a:lnTo>
                        <a:lnTo>
                          <a:pt x="2" y="0"/>
                        </a:lnTo>
                        <a:lnTo>
                          <a:pt x="0" y="16"/>
                        </a:lnTo>
                      </a:path>
                    </a:pathLst>
                  </a:custGeom>
                  <a:solidFill>
                    <a:srgbClr val="B5B5B5"/>
                  </a:solidFill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0" name="Freeform 104"/>
                  <p:cNvSpPr>
                    <a:spLocks/>
                  </p:cNvSpPr>
                  <p:nvPr/>
                </p:nvSpPr>
                <p:spPr bwMode="auto">
                  <a:xfrm>
                    <a:off x="3695" y="2798"/>
                    <a:ext cx="73" cy="30"/>
                  </a:xfrm>
                  <a:custGeom>
                    <a:avLst/>
                    <a:gdLst/>
                    <a:ahLst/>
                    <a:cxnLst>
                      <a:cxn ang="0">
                        <a:pos x="8" y="29"/>
                      </a:cxn>
                      <a:cxn ang="0">
                        <a:pos x="0" y="0"/>
                      </a:cxn>
                      <a:cxn ang="0">
                        <a:pos x="59" y="0"/>
                      </a:cxn>
                      <a:cxn ang="0">
                        <a:pos x="72" y="29"/>
                      </a:cxn>
                      <a:cxn ang="0">
                        <a:pos x="8" y="29"/>
                      </a:cxn>
                    </a:cxnLst>
                    <a:rect l="0" t="0" r="r" b="b"/>
                    <a:pathLst>
                      <a:path w="73" h="30">
                        <a:moveTo>
                          <a:pt x="8" y="29"/>
                        </a:moveTo>
                        <a:lnTo>
                          <a:pt x="0" y="0"/>
                        </a:lnTo>
                        <a:lnTo>
                          <a:pt x="59" y="0"/>
                        </a:lnTo>
                        <a:lnTo>
                          <a:pt x="72" y="29"/>
                        </a:lnTo>
                        <a:lnTo>
                          <a:pt x="8" y="29"/>
                        </a:lnTo>
                      </a:path>
                    </a:pathLst>
                  </a:custGeom>
                  <a:solidFill>
                    <a:srgbClr val="B5B5B5"/>
                  </a:solidFill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1" name="Freeform 105"/>
                  <p:cNvSpPr>
                    <a:spLocks/>
                  </p:cNvSpPr>
                  <p:nvPr/>
                </p:nvSpPr>
                <p:spPr bwMode="auto">
                  <a:xfrm>
                    <a:off x="3689" y="2781"/>
                    <a:ext cx="64" cy="1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59" y="1"/>
                      </a:cxn>
                      <a:cxn ang="0">
                        <a:pos x="63" y="16"/>
                      </a:cxn>
                      <a:cxn ang="0">
                        <a:pos x="2" y="1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64" h="17">
                        <a:moveTo>
                          <a:pt x="0" y="0"/>
                        </a:moveTo>
                        <a:lnTo>
                          <a:pt x="59" y="1"/>
                        </a:lnTo>
                        <a:lnTo>
                          <a:pt x="63" y="16"/>
                        </a:lnTo>
                        <a:lnTo>
                          <a:pt x="2" y="16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FF"/>
                  </a:solidFill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2" name="Freeform 106"/>
                  <p:cNvSpPr>
                    <a:spLocks/>
                  </p:cNvSpPr>
                  <p:nvPr/>
                </p:nvSpPr>
                <p:spPr bwMode="auto">
                  <a:xfrm>
                    <a:off x="3625" y="2798"/>
                    <a:ext cx="61" cy="1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57" y="0"/>
                      </a:cxn>
                      <a:cxn ang="0">
                        <a:pos x="60" y="16"/>
                      </a:cxn>
                      <a:cxn ang="0">
                        <a:pos x="0" y="1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61" h="17">
                        <a:moveTo>
                          <a:pt x="0" y="0"/>
                        </a:moveTo>
                        <a:lnTo>
                          <a:pt x="57" y="0"/>
                        </a:lnTo>
                        <a:lnTo>
                          <a:pt x="60" y="16"/>
                        </a:lnTo>
                        <a:lnTo>
                          <a:pt x="0" y="16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B5B5B5"/>
                  </a:solidFill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3" name="Freeform 107"/>
                  <p:cNvSpPr>
                    <a:spLocks/>
                  </p:cNvSpPr>
                  <p:nvPr/>
                </p:nvSpPr>
                <p:spPr bwMode="auto">
                  <a:xfrm>
                    <a:off x="3626" y="2817"/>
                    <a:ext cx="64" cy="1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16"/>
                      </a:cxn>
                      <a:cxn ang="0">
                        <a:pos x="63" y="16"/>
                      </a:cxn>
                      <a:cxn ang="0">
                        <a:pos x="6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64" h="17">
                        <a:moveTo>
                          <a:pt x="0" y="0"/>
                        </a:moveTo>
                        <a:lnTo>
                          <a:pt x="1" y="16"/>
                        </a:lnTo>
                        <a:lnTo>
                          <a:pt x="63" y="16"/>
                        </a:lnTo>
                        <a:lnTo>
                          <a:pt x="60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B5B5B5"/>
                  </a:solidFill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" name="Freeform 108"/>
                  <p:cNvSpPr>
                    <a:spLocks/>
                  </p:cNvSpPr>
                  <p:nvPr/>
                </p:nvSpPr>
                <p:spPr bwMode="auto">
                  <a:xfrm>
                    <a:off x="3361" y="2841"/>
                    <a:ext cx="428" cy="1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427" y="0"/>
                      </a:cxn>
                      <a:cxn ang="0">
                        <a:pos x="425" y="13"/>
                      </a:cxn>
                      <a:cxn ang="0">
                        <a:pos x="423" y="16"/>
                      </a:cxn>
                      <a:cxn ang="0">
                        <a:pos x="4" y="16"/>
                      </a:cxn>
                      <a:cxn ang="0">
                        <a:pos x="2" y="13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28" h="17">
                        <a:moveTo>
                          <a:pt x="0" y="0"/>
                        </a:moveTo>
                        <a:lnTo>
                          <a:pt x="427" y="0"/>
                        </a:lnTo>
                        <a:lnTo>
                          <a:pt x="425" y="13"/>
                        </a:lnTo>
                        <a:lnTo>
                          <a:pt x="423" y="16"/>
                        </a:lnTo>
                        <a:lnTo>
                          <a:pt x="4" y="16"/>
                        </a:lnTo>
                        <a:lnTo>
                          <a:pt x="2" y="13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7A7A7A"/>
                  </a:solidFill>
                  <a:ln w="12699" cap="rnd" cmpd="sng">
                    <a:solidFill>
                      <a:srgbClr val="7A7A7A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" name="Line 109"/>
                  <p:cNvSpPr>
                    <a:spLocks noChangeShapeType="1"/>
                  </p:cNvSpPr>
                  <p:nvPr/>
                </p:nvSpPr>
                <p:spPr bwMode="auto">
                  <a:xfrm>
                    <a:off x="3363" y="2849"/>
                    <a:ext cx="427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" name="Freeform 110"/>
                  <p:cNvSpPr>
                    <a:spLocks/>
                  </p:cNvSpPr>
                  <p:nvPr/>
                </p:nvSpPr>
                <p:spPr bwMode="auto">
                  <a:xfrm>
                    <a:off x="3480" y="2657"/>
                    <a:ext cx="184" cy="31"/>
                  </a:xfrm>
                  <a:custGeom>
                    <a:avLst/>
                    <a:gdLst/>
                    <a:ahLst/>
                    <a:cxnLst>
                      <a:cxn ang="0">
                        <a:pos x="9" y="0"/>
                      </a:cxn>
                      <a:cxn ang="0">
                        <a:pos x="165" y="0"/>
                      </a:cxn>
                      <a:cxn ang="0">
                        <a:pos x="183" y="25"/>
                      </a:cxn>
                      <a:cxn ang="0">
                        <a:pos x="183" y="30"/>
                      </a:cxn>
                      <a:cxn ang="0">
                        <a:pos x="0" y="30"/>
                      </a:cxn>
                      <a:cxn ang="0">
                        <a:pos x="0" y="27"/>
                      </a:cxn>
                      <a:cxn ang="0">
                        <a:pos x="9" y="0"/>
                      </a:cxn>
                    </a:cxnLst>
                    <a:rect l="0" t="0" r="r" b="b"/>
                    <a:pathLst>
                      <a:path w="184" h="31">
                        <a:moveTo>
                          <a:pt x="9" y="0"/>
                        </a:moveTo>
                        <a:lnTo>
                          <a:pt x="165" y="0"/>
                        </a:lnTo>
                        <a:lnTo>
                          <a:pt x="183" y="25"/>
                        </a:lnTo>
                        <a:lnTo>
                          <a:pt x="183" y="30"/>
                        </a:lnTo>
                        <a:lnTo>
                          <a:pt x="0" y="30"/>
                        </a:lnTo>
                        <a:lnTo>
                          <a:pt x="0" y="27"/>
                        </a:lnTo>
                        <a:lnTo>
                          <a:pt x="9" y="0"/>
                        </a:lnTo>
                      </a:path>
                    </a:pathLst>
                  </a:custGeom>
                  <a:solidFill>
                    <a:srgbClr val="FFFFFF"/>
                  </a:solidFill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7" name="Freeform 111"/>
                  <p:cNvSpPr>
                    <a:spLocks/>
                  </p:cNvSpPr>
                  <p:nvPr/>
                </p:nvSpPr>
                <p:spPr bwMode="auto">
                  <a:xfrm>
                    <a:off x="3480" y="2657"/>
                    <a:ext cx="86" cy="28"/>
                  </a:xfrm>
                  <a:custGeom>
                    <a:avLst/>
                    <a:gdLst/>
                    <a:ahLst/>
                    <a:cxnLst>
                      <a:cxn ang="0">
                        <a:pos x="0" y="27"/>
                      </a:cxn>
                      <a:cxn ang="0">
                        <a:pos x="78" y="27"/>
                      </a:cxn>
                      <a:cxn ang="0">
                        <a:pos x="85" y="15"/>
                      </a:cxn>
                      <a:cxn ang="0">
                        <a:pos x="85" y="0"/>
                      </a:cxn>
                      <a:cxn ang="0">
                        <a:pos x="10" y="0"/>
                      </a:cxn>
                      <a:cxn ang="0">
                        <a:pos x="0" y="27"/>
                      </a:cxn>
                    </a:cxnLst>
                    <a:rect l="0" t="0" r="r" b="b"/>
                    <a:pathLst>
                      <a:path w="86" h="28">
                        <a:moveTo>
                          <a:pt x="0" y="27"/>
                        </a:moveTo>
                        <a:lnTo>
                          <a:pt x="78" y="27"/>
                        </a:lnTo>
                        <a:lnTo>
                          <a:pt x="85" y="15"/>
                        </a:lnTo>
                        <a:lnTo>
                          <a:pt x="85" y="0"/>
                        </a:lnTo>
                        <a:lnTo>
                          <a:pt x="10" y="0"/>
                        </a:lnTo>
                        <a:lnTo>
                          <a:pt x="0" y="27"/>
                        </a:lnTo>
                      </a:path>
                    </a:pathLst>
                  </a:custGeom>
                  <a:solidFill>
                    <a:srgbClr val="7A7A7A"/>
                  </a:solidFill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8" name="Freeform 112"/>
                  <p:cNvSpPr>
                    <a:spLocks/>
                  </p:cNvSpPr>
                  <p:nvPr/>
                </p:nvSpPr>
                <p:spPr bwMode="auto">
                  <a:xfrm>
                    <a:off x="3514" y="2644"/>
                    <a:ext cx="119" cy="35"/>
                  </a:xfrm>
                  <a:custGeom>
                    <a:avLst/>
                    <a:gdLst/>
                    <a:ahLst/>
                    <a:cxnLst>
                      <a:cxn ang="0">
                        <a:pos x="5" y="0"/>
                      </a:cxn>
                      <a:cxn ang="0">
                        <a:pos x="111" y="2"/>
                      </a:cxn>
                      <a:cxn ang="0">
                        <a:pos x="111" y="5"/>
                      </a:cxn>
                      <a:cxn ang="0">
                        <a:pos x="118" y="22"/>
                      </a:cxn>
                      <a:cxn ang="0">
                        <a:pos x="112" y="24"/>
                      </a:cxn>
                      <a:cxn ang="0">
                        <a:pos x="107" y="26"/>
                      </a:cxn>
                      <a:cxn ang="0">
                        <a:pos x="101" y="28"/>
                      </a:cxn>
                      <a:cxn ang="0">
                        <a:pos x="95" y="30"/>
                      </a:cxn>
                      <a:cxn ang="0">
                        <a:pos x="89" y="31"/>
                      </a:cxn>
                      <a:cxn ang="0">
                        <a:pos x="83" y="32"/>
                      </a:cxn>
                      <a:cxn ang="0">
                        <a:pos x="77" y="32"/>
                      </a:cxn>
                      <a:cxn ang="0">
                        <a:pos x="71" y="33"/>
                      </a:cxn>
                      <a:cxn ang="0">
                        <a:pos x="65" y="34"/>
                      </a:cxn>
                      <a:cxn ang="0">
                        <a:pos x="59" y="34"/>
                      </a:cxn>
                      <a:cxn ang="0">
                        <a:pos x="53" y="34"/>
                      </a:cxn>
                      <a:cxn ang="0">
                        <a:pos x="47" y="33"/>
                      </a:cxn>
                      <a:cxn ang="0">
                        <a:pos x="41" y="32"/>
                      </a:cxn>
                      <a:cxn ang="0">
                        <a:pos x="35" y="31"/>
                      </a:cxn>
                      <a:cxn ang="0">
                        <a:pos x="29" y="30"/>
                      </a:cxn>
                      <a:cxn ang="0">
                        <a:pos x="23" y="29"/>
                      </a:cxn>
                      <a:cxn ang="0">
                        <a:pos x="17" y="27"/>
                      </a:cxn>
                      <a:cxn ang="0">
                        <a:pos x="11" y="25"/>
                      </a:cxn>
                      <a:cxn ang="0">
                        <a:pos x="5" y="23"/>
                      </a:cxn>
                      <a:cxn ang="0">
                        <a:pos x="0" y="21"/>
                      </a:cxn>
                      <a:cxn ang="0">
                        <a:pos x="5" y="0"/>
                      </a:cxn>
                    </a:cxnLst>
                    <a:rect l="0" t="0" r="r" b="b"/>
                    <a:pathLst>
                      <a:path w="119" h="35">
                        <a:moveTo>
                          <a:pt x="5" y="0"/>
                        </a:moveTo>
                        <a:lnTo>
                          <a:pt x="111" y="2"/>
                        </a:lnTo>
                        <a:lnTo>
                          <a:pt x="111" y="5"/>
                        </a:lnTo>
                        <a:lnTo>
                          <a:pt x="118" y="22"/>
                        </a:lnTo>
                        <a:lnTo>
                          <a:pt x="112" y="24"/>
                        </a:lnTo>
                        <a:lnTo>
                          <a:pt x="107" y="26"/>
                        </a:lnTo>
                        <a:lnTo>
                          <a:pt x="101" y="28"/>
                        </a:lnTo>
                        <a:lnTo>
                          <a:pt x="95" y="30"/>
                        </a:lnTo>
                        <a:lnTo>
                          <a:pt x="89" y="31"/>
                        </a:lnTo>
                        <a:lnTo>
                          <a:pt x="83" y="32"/>
                        </a:lnTo>
                        <a:lnTo>
                          <a:pt x="77" y="32"/>
                        </a:lnTo>
                        <a:lnTo>
                          <a:pt x="71" y="33"/>
                        </a:lnTo>
                        <a:lnTo>
                          <a:pt x="65" y="34"/>
                        </a:lnTo>
                        <a:lnTo>
                          <a:pt x="59" y="34"/>
                        </a:lnTo>
                        <a:lnTo>
                          <a:pt x="53" y="34"/>
                        </a:lnTo>
                        <a:lnTo>
                          <a:pt x="47" y="33"/>
                        </a:lnTo>
                        <a:lnTo>
                          <a:pt x="41" y="32"/>
                        </a:lnTo>
                        <a:lnTo>
                          <a:pt x="35" y="31"/>
                        </a:lnTo>
                        <a:lnTo>
                          <a:pt x="29" y="30"/>
                        </a:lnTo>
                        <a:lnTo>
                          <a:pt x="23" y="29"/>
                        </a:lnTo>
                        <a:lnTo>
                          <a:pt x="17" y="27"/>
                        </a:lnTo>
                        <a:lnTo>
                          <a:pt x="11" y="25"/>
                        </a:lnTo>
                        <a:lnTo>
                          <a:pt x="5" y="23"/>
                        </a:lnTo>
                        <a:lnTo>
                          <a:pt x="0" y="21"/>
                        </a:lnTo>
                        <a:lnTo>
                          <a:pt x="5" y="0"/>
                        </a:lnTo>
                      </a:path>
                    </a:pathLst>
                  </a:custGeom>
                  <a:solidFill>
                    <a:srgbClr val="B5B5B5"/>
                  </a:solidFill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9" name="Freeform 113"/>
                  <p:cNvSpPr>
                    <a:spLocks/>
                  </p:cNvSpPr>
                  <p:nvPr/>
                </p:nvSpPr>
                <p:spPr bwMode="auto">
                  <a:xfrm>
                    <a:off x="3502" y="2633"/>
                    <a:ext cx="147" cy="2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46" y="1"/>
                      </a:cxn>
                      <a:cxn ang="0">
                        <a:pos x="123" y="18"/>
                      </a:cxn>
                      <a:cxn ang="0">
                        <a:pos x="117" y="19"/>
                      </a:cxn>
                      <a:cxn ang="0">
                        <a:pos x="109" y="21"/>
                      </a:cxn>
                      <a:cxn ang="0">
                        <a:pos x="99" y="24"/>
                      </a:cxn>
                      <a:cxn ang="0">
                        <a:pos x="92" y="25"/>
                      </a:cxn>
                      <a:cxn ang="0">
                        <a:pos x="83" y="27"/>
                      </a:cxn>
                      <a:cxn ang="0">
                        <a:pos x="74" y="27"/>
                      </a:cxn>
                      <a:cxn ang="0">
                        <a:pos x="66" y="27"/>
                      </a:cxn>
                      <a:cxn ang="0">
                        <a:pos x="57" y="25"/>
                      </a:cxn>
                      <a:cxn ang="0">
                        <a:pos x="49" y="23"/>
                      </a:cxn>
                      <a:cxn ang="0">
                        <a:pos x="40" y="22"/>
                      </a:cxn>
                      <a:cxn ang="0">
                        <a:pos x="32" y="21"/>
                      </a:cxn>
                      <a:cxn ang="0">
                        <a:pos x="23" y="18"/>
                      </a:cxn>
                      <a:cxn ang="0">
                        <a:pos x="15" y="1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47" h="28">
                        <a:moveTo>
                          <a:pt x="0" y="0"/>
                        </a:moveTo>
                        <a:lnTo>
                          <a:pt x="146" y="1"/>
                        </a:lnTo>
                        <a:lnTo>
                          <a:pt x="123" y="18"/>
                        </a:lnTo>
                        <a:lnTo>
                          <a:pt x="117" y="19"/>
                        </a:lnTo>
                        <a:lnTo>
                          <a:pt x="109" y="21"/>
                        </a:lnTo>
                        <a:lnTo>
                          <a:pt x="99" y="24"/>
                        </a:lnTo>
                        <a:lnTo>
                          <a:pt x="92" y="25"/>
                        </a:lnTo>
                        <a:lnTo>
                          <a:pt x="83" y="27"/>
                        </a:lnTo>
                        <a:lnTo>
                          <a:pt x="74" y="27"/>
                        </a:lnTo>
                        <a:lnTo>
                          <a:pt x="66" y="27"/>
                        </a:lnTo>
                        <a:lnTo>
                          <a:pt x="57" y="25"/>
                        </a:lnTo>
                        <a:lnTo>
                          <a:pt x="49" y="23"/>
                        </a:lnTo>
                        <a:lnTo>
                          <a:pt x="40" y="22"/>
                        </a:lnTo>
                        <a:lnTo>
                          <a:pt x="32" y="21"/>
                        </a:lnTo>
                        <a:lnTo>
                          <a:pt x="23" y="18"/>
                        </a:lnTo>
                        <a:lnTo>
                          <a:pt x="15" y="16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7A7A7A"/>
                  </a:solidFill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0" name="Freeform 114"/>
                  <p:cNvSpPr>
                    <a:spLocks/>
                  </p:cNvSpPr>
                  <p:nvPr/>
                </p:nvSpPr>
                <p:spPr bwMode="auto">
                  <a:xfrm>
                    <a:off x="3616" y="2643"/>
                    <a:ext cx="17" cy="17"/>
                  </a:xfrm>
                  <a:custGeom>
                    <a:avLst/>
                    <a:gdLst/>
                    <a:ahLst/>
                    <a:cxnLst>
                      <a:cxn ang="0">
                        <a:pos x="5" y="16"/>
                      </a:cxn>
                      <a:cxn ang="0">
                        <a:pos x="16" y="0"/>
                      </a:cxn>
                      <a:cxn ang="0">
                        <a:pos x="6" y="2"/>
                      </a:cxn>
                      <a:cxn ang="0">
                        <a:pos x="0" y="2"/>
                      </a:cxn>
                      <a:cxn ang="0">
                        <a:pos x="5" y="9"/>
                      </a:cxn>
                    </a:cxnLst>
                    <a:rect l="0" t="0" r="r" b="b"/>
                    <a:pathLst>
                      <a:path w="17" h="17">
                        <a:moveTo>
                          <a:pt x="5" y="16"/>
                        </a:moveTo>
                        <a:lnTo>
                          <a:pt x="16" y="0"/>
                        </a:lnTo>
                        <a:lnTo>
                          <a:pt x="6" y="2"/>
                        </a:lnTo>
                        <a:lnTo>
                          <a:pt x="0" y="2"/>
                        </a:lnTo>
                        <a:lnTo>
                          <a:pt x="5" y="9"/>
                        </a:lnTo>
                      </a:path>
                    </a:pathLst>
                  </a:custGeom>
                  <a:noFill/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1" name="Freeform 115"/>
                  <p:cNvSpPr>
                    <a:spLocks/>
                  </p:cNvSpPr>
                  <p:nvPr/>
                </p:nvSpPr>
                <p:spPr bwMode="auto">
                  <a:xfrm>
                    <a:off x="3435" y="2374"/>
                    <a:ext cx="275" cy="270"/>
                  </a:xfrm>
                  <a:custGeom>
                    <a:avLst/>
                    <a:gdLst/>
                    <a:ahLst/>
                    <a:cxnLst>
                      <a:cxn ang="0">
                        <a:pos x="1" y="212"/>
                      </a:cxn>
                      <a:cxn ang="0">
                        <a:pos x="0" y="165"/>
                      </a:cxn>
                      <a:cxn ang="0">
                        <a:pos x="0" y="117"/>
                      </a:cxn>
                      <a:cxn ang="0">
                        <a:pos x="0" y="70"/>
                      </a:cxn>
                      <a:cxn ang="0">
                        <a:pos x="2" y="22"/>
                      </a:cxn>
                      <a:cxn ang="0">
                        <a:pos x="2" y="19"/>
                      </a:cxn>
                      <a:cxn ang="0">
                        <a:pos x="4" y="10"/>
                      </a:cxn>
                      <a:cxn ang="0">
                        <a:pos x="8" y="5"/>
                      </a:cxn>
                      <a:cxn ang="0">
                        <a:pos x="15" y="2"/>
                      </a:cxn>
                      <a:cxn ang="0">
                        <a:pos x="61" y="1"/>
                      </a:cxn>
                      <a:cxn ang="0">
                        <a:pos x="105" y="0"/>
                      </a:cxn>
                      <a:cxn ang="0">
                        <a:pos x="148" y="0"/>
                      </a:cxn>
                      <a:cxn ang="0">
                        <a:pos x="192" y="1"/>
                      </a:cxn>
                      <a:cxn ang="0">
                        <a:pos x="235" y="2"/>
                      </a:cxn>
                      <a:cxn ang="0">
                        <a:pos x="262" y="4"/>
                      </a:cxn>
                      <a:cxn ang="0">
                        <a:pos x="266" y="7"/>
                      </a:cxn>
                      <a:cxn ang="0">
                        <a:pos x="269" y="10"/>
                      </a:cxn>
                      <a:cxn ang="0">
                        <a:pos x="271" y="13"/>
                      </a:cxn>
                      <a:cxn ang="0">
                        <a:pos x="272" y="17"/>
                      </a:cxn>
                      <a:cxn ang="0">
                        <a:pos x="273" y="68"/>
                      </a:cxn>
                      <a:cxn ang="0">
                        <a:pos x="274" y="164"/>
                      </a:cxn>
                      <a:cxn ang="0">
                        <a:pos x="274" y="250"/>
                      </a:cxn>
                      <a:cxn ang="0">
                        <a:pos x="271" y="259"/>
                      </a:cxn>
                      <a:cxn ang="0">
                        <a:pos x="268" y="262"/>
                      </a:cxn>
                      <a:cxn ang="0">
                        <a:pos x="266" y="265"/>
                      </a:cxn>
                      <a:cxn ang="0">
                        <a:pos x="263" y="266"/>
                      </a:cxn>
                      <a:cxn ang="0">
                        <a:pos x="258" y="267"/>
                      </a:cxn>
                      <a:cxn ang="0">
                        <a:pos x="220" y="268"/>
                      </a:cxn>
                      <a:cxn ang="0">
                        <a:pos x="161" y="269"/>
                      </a:cxn>
                      <a:cxn ang="0">
                        <a:pos x="103" y="268"/>
                      </a:cxn>
                      <a:cxn ang="0">
                        <a:pos x="45" y="266"/>
                      </a:cxn>
                      <a:cxn ang="0">
                        <a:pos x="14" y="266"/>
                      </a:cxn>
                      <a:cxn ang="0">
                        <a:pos x="5" y="264"/>
                      </a:cxn>
                      <a:cxn ang="0">
                        <a:pos x="2" y="259"/>
                      </a:cxn>
                      <a:cxn ang="0">
                        <a:pos x="2" y="250"/>
                      </a:cxn>
                    </a:cxnLst>
                    <a:rect l="0" t="0" r="r" b="b"/>
                    <a:pathLst>
                      <a:path w="275" h="270">
                        <a:moveTo>
                          <a:pt x="1" y="236"/>
                        </a:moveTo>
                        <a:lnTo>
                          <a:pt x="1" y="212"/>
                        </a:lnTo>
                        <a:lnTo>
                          <a:pt x="0" y="188"/>
                        </a:lnTo>
                        <a:lnTo>
                          <a:pt x="0" y="165"/>
                        </a:lnTo>
                        <a:lnTo>
                          <a:pt x="0" y="141"/>
                        </a:lnTo>
                        <a:lnTo>
                          <a:pt x="0" y="117"/>
                        </a:lnTo>
                        <a:lnTo>
                          <a:pt x="0" y="93"/>
                        </a:lnTo>
                        <a:lnTo>
                          <a:pt x="0" y="70"/>
                        </a:lnTo>
                        <a:lnTo>
                          <a:pt x="1" y="46"/>
                        </a:lnTo>
                        <a:lnTo>
                          <a:pt x="2" y="22"/>
                        </a:lnTo>
                        <a:lnTo>
                          <a:pt x="2" y="21"/>
                        </a:lnTo>
                        <a:lnTo>
                          <a:pt x="2" y="19"/>
                        </a:lnTo>
                        <a:lnTo>
                          <a:pt x="3" y="11"/>
                        </a:lnTo>
                        <a:lnTo>
                          <a:pt x="4" y="10"/>
                        </a:lnTo>
                        <a:lnTo>
                          <a:pt x="5" y="8"/>
                        </a:lnTo>
                        <a:lnTo>
                          <a:pt x="8" y="5"/>
                        </a:lnTo>
                        <a:lnTo>
                          <a:pt x="10" y="4"/>
                        </a:lnTo>
                        <a:lnTo>
                          <a:pt x="15" y="2"/>
                        </a:lnTo>
                        <a:lnTo>
                          <a:pt x="40" y="1"/>
                        </a:lnTo>
                        <a:lnTo>
                          <a:pt x="61" y="1"/>
                        </a:lnTo>
                        <a:lnTo>
                          <a:pt x="83" y="0"/>
                        </a:lnTo>
                        <a:lnTo>
                          <a:pt x="105" y="0"/>
                        </a:lnTo>
                        <a:lnTo>
                          <a:pt x="127" y="0"/>
                        </a:lnTo>
                        <a:lnTo>
                          <a:pt x="148" y="0"/>
                        </a:lnTo>
                        <a:lnTo>
                          <a:pt x="170" y="0"/>
                        </a:lnTo>
                        <a:lnTo>
                          <a:pt x="192" y="1"/>
                        </a:lnTo>
                        <a:lnTo>
                          <a:pt x="213" y="1"/>
                        </a:lnTo>
                        <a:lnTo>
                          <a:pt x="235" y="2"/>
                        </a:lnTo>
                        <a:lnTo>
                          <a:pt x="256" y="4"/>
                        </a:lnTo>
                        <a:lnTo>
                          <a:pt x="262" y="4"/>
                        </a:lnTo>
                        <a:lnTo>
                          <a:pt x="265" y="5"/>
                        </a:lnTo>
                        <a:lnTo>
                          <a:pt x="266" y="7"/>
                        </a:lnTo>
                        <a:lnTo>
                          <a:pt x="268" y="8"/>
                        </a:lnTo>
                        <a:lnTo>
                          <a:pt x="269" y="10"/>
                        </a:lnTo>
                        <a:lnTo>
                          <a:pt x="270" y="11"/>
                        </a:lnTo>
                        <a:lnTo>
                          <a:pt x="271" y="13"/>
                        </a:lnTo>
                        <a:lnTo>
                          <a:pt x="271" y="14"/>
                        </a:lnTo>
                        <a:lnTo>
                          <a:pt x="272" y="17"/>
                        </a:lnTo>
                        <a:lnTo>
                          <a:pt x="272" y="20"/>
                        </a:lnTo>
                        <a:lnTo>
                          <a:pt x="273" y="68"/>
                        </a:lnTo>
                        <a:lnTo>
                          <a:pt x="274" y="117"/>
                        </a:lnTo>
                        <a:lnTo>
                          <a:pt x="274" y="164"/>
                        </a:lnTo>
                        <a:lnTo>
                          <a:pt x="274" y="212"/>
                        </a:lnTo>
                        <a:lnTo>
                          <a:pt x="274" y="250"/>
                        </a:lnTo>
                        <a:lnTo>
                          <a:pt x="272" y="257"/>
                        </a:lnTo>
                        <a:lnTo>
                          <a:pt x="271" y="259"/>
                        </a:lnTo>
                        <a:lnTo>
                          <a:pt x="269" y="262"/>
                        </a:lnTo>
                        <a:lnTo>
                          <a:pt x="268" y="262"/>
                        </a:lnTo>
                        <a:lnTo>
                          <a:pt x="267" y="264"/>
                        </a:lnTo>
                        <a:lnTo>
                          <a:pt x="266" y="265"/>
                        </a:lnTo>
                        <a:lnTo>
                          <a:pt x="264" y="266"/>
                        </a:lnTo>
                        <a:lnTo>
                          <a:pt x="263" y="266"/>
                        </a:lnTo>
                        <a:lnTo>
                          <a:pt x="261" y="267"/>
                        </a:lnTo>
                        <a:lnTo>
                          <a:pt x="258" y="267"/>
                        </a:lnTo>
                        <a:lnTo>
                          <a:pt x="249" y="267"/>
                        </a:lnTo>
                        <a:lnTo>
                          <a:pt x="220" y="268"/>
                        </a:lnTo>
                        <a:lnTo>
                          <a:pt x="191" y="269"/>
                        </a:lnTo>
                        <a:lnTo>
                          <a:pt x="161" y="269"/>
                        </a:lnTo>
                        <a:lnTo>
                          <a:pt x="132" y="269"/>
                        </a:lnTo>
                        <a:lnTo>
                          <a:pt x="103" y="268"/>
                        </a:lnTo>
                        <a:lnTo>
                          <a:pt x="74" y="267"/>
                        </a:lnTo>
                        <a:lnTo>
                          <a:pt x="45" y="266"/>
                        </a:lnTo>
                        <a:lnTo>
                          <a:pt x="15" y="265"/>
                        </a:lnTo>
                        <a:lnTo>
                          <a:pt x="14" y="266"/>
                        </a:lnTo>
                        <a:lnTo>
                          <a:pt x="7" y="265"/>
                        </a:lnTo>
                        <a:lnTo>
                          <a:pt x="5" y="264"/>
                        </a:lnTo>
                        <a:lnTo>
                          <a:pt x="3" y="262"/>
                        </a:lnTo>
                        <a:lnTo>
                          <a:pt x="2" y="259"/>
                        </a:lnTo>
                        <a:lnTo>
                          <a:pt x="2" y="255"/>
                        </a:lnTo>
                        <a:lnTo>
                          <a:pt x="2" y="250"/>
                        </a:lnTo>
                        <a:lnTo>
                          <a:pt x="1" y="236"/>
                        </a:lnTo>
                      </a:path>
                    </a:pathLst>
                  </a:custGeom>
                  <a:solidFill>
                    <a:srgbClr val="FFFFFF"/>
                  </a:solidFill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2" name="Freeform 116"/>
                  <p:cNvSpPr>
                    <a:spLocks/>
                  </p:cNvSpPr>
                  <p:nvPr/>
                </p:nvSpPr>
                <p:spPr bwMode="auto">
                  <a:xfrm>
                    <a:off x="3455" y="2405"/>
                    <a:ext cx="225" cy="209"/>
                  </a:xfrm>
                  <a:custGeom>
                    <a:avLst/>
                    <a:gdLst/>
                    <a:ahLst/>
                    <a:cxnLst>
                      <a:cxn ang="0">
                        <a:pos x="16" y="20"/>
                      </a:cxn>
                      <a:cxn ang="0">
                        <a:pos x="210" y="183"/>
                      </a:cxn>
                      <a:cxn ang="0">
                        <a:pos x="224" y="205"/>
                      </a:cxn>
                      <a:cxn ang="0">
                        <a:pos x="223" y="205"/>
                      </a:cxn>
                      <a:cxn ang="0">
                        <a:pos x="216" y="205"/>
                      </a:cxn>
                      <a:cxn ang="0">
                        <a:pos x="190" y="206"/>
                      </a:cxn>
                      <a:cxn ang="0">
                        <a:pos x="164" y="206"/>
                      </a:cxn>
                      <a:cxn ang="0">
                        <a:pos x="138" y="207"/>
                      </a:cxn>
                      <a:cxn ang="0">
                        <a:pos x="112" y="208"/>
                      </a:cxn>
                      <a:cxn ang="0">
                        <a:pos x="86" y="208"/>
                      </a:cxn>
                      <a:cxn ang="0">
                        <a:pos x="60" y="207"/>
                      </a:cxn>
                      <a:cxn ang="0">
                        <a:pos x="33" y="206"/>
                      </a:cxn>
                      <a:cxn ang="0">
                        <a:pos x="7" y="206"/>
                      </a:cxn>
                      <a:cxn ang="0">
                        <a:pos x="5" y="206"/>
                      </a:cxn>
                      <a:cxn ang="0">
                        <a:pos x="3" y="204"/>
                      </a:cxn>
                      <a:cxn ang="0">
                        <a:pos x="2" y="203"/>
                      </a:cxn>
                      <a:cxn ang="0">
                        <a:pos x="2" y="202"/>
                      </a:cxn>
                      <a:cxn ang="0">
                        <a:pos x="1" y="201"/>
                      </a:cxn>
                      <a:cxn ang="0">
                        <a:pos x="1" y="199"/>
                      </a:cxn>
                      <a:cxn ang="0">
                        <a:pos x="1" y="197"/>
                      </a:cxn>
                      <a:cxn ang="0">
                        <a:pos x="1" y="193"/>
                      </a:cxn>
                      <a:cxn ang="0">
                        <a:pos x="1" y="174"/>
                      </a:cxn>
                      <a:cxn ang="0">
                        <a:pos x="0" y="155"/>
                      </a:cxn>
                      <a:cxn ang="0">
                        <a:pos x="0" y="136"/>
                      </a:cxn>
                      <a:cxn ang="0">
                        <a:pos x="0" y="118"/>
                      </a:cxn>
                      <a:cxn ang="0">
                        <a:pos x="0" y="99"/>
                      </a:cxn>
                      <a:cxn ang="0">
                        <a:pos x="0" y="80"/>
                      </a:cxn>
                      <a:cxn ang="0">
                        <a:pos x="0" y="61"/>
                      </a:cxn>
                      <a:cxn ang="0">
                        <a:pos x="1" y="42"/>
                      </a:cxn>
                      <a:cxn ang="0">
                        <a:pos x="2" y="6"/>
                      </a:cxn>
                      <a:cxn ang="0">
                        <a:pos x="4" y="3"/>
                      </a:cxn>
                      <a:cxn ang="0">
                        <a:pos x="4" y="2"/>
                      </a:cxn>
                      <a:cxn ang="0">
                        <a:pos x="5" y="1"/>
                      </a:cxn>
                      <a:cxn ang="0">
                        <a:pos x="6" y="1"/>
                      </a:cxn>
                      <a:cxn ang="0">
                        <a:pos x="8" y="0"/>
                      </a:cxn>
                      <a:cxn ang="0">
                        <a:pos x="16" y="20"/>
                      </a:cxn>
                    </a:cxnLst>
                    <a:rect l="0" t="0" r="r" b="b"/>
                    <a:pathLst>
                      <a:path w="225" h="209">
                        <a:moveTo>
                          <a:pt x="16" y="20"/>
                        </a:moveTo>
                        <a:lnTo>
                          <a:pt x="210" y="183"/>
                        </a:lnTo>
                        <a:lnTo>
                          <a:pt x="224" y="205"/>
                        </a:lnTo>
                        <a:lnTo>
                          <a:pt x="223" y="205"/>
                        </a:lnTo>
                        <a:lnTo>
                          <a:pt x="216" y="205"/>
                        </a:lnTo>
                        <a:lnTo>
                          <a:pt x="190" y="206"/>
                        </a:lnTo>
                        <a:lnTo>
                          <a:pt x="164" y="206"/>
                        </a:lnTo>
                        <a:lnTo>
                          <a:pt x="138" y="207"/>
                        </a:lnTo>
                        <a:lnTo>
                          <a:pt x="112" y="208"/>
                        </a:lnTo>
                        <a:lnTo>
                          <a:pt x="86" y="208"/>
                        </a:lnTo>
                        <a:lnTo>
                          <a:pt x="60" y="207"/>
                        </a:lnTo>
                        <a:lnTo>
                          <a:pt x="33" y="206"/>
                        </a:lnTo>
                        <a:lnTo>
                          <a:pt x="7" y="206"/>
                        </a:lnTo>
                        <a:lnTo>
                          <a:pt x="5" y="206"/>
                        </a:lnTo>
                        <a:lnTo>
                          <a:pt x="3" y="204"/>
                        </a:lnTo>
                        <a:lnTo>
                          <a:pt x="2" y="203"/>
                        </a:lnTo>
                        <a:lnTo>
                          <a:pt x="2" y="202"/>
                        </a:lnTo>
                        <a:lnTo>
                          <a:pt x="1" y="201"/>
                        </a:lnTo>
                        <a:lnTo>
                          <a:pt x="1" y="199"/>
                        </a:lnTo>
                        <a:lnTo>
                          <a:pt x="1" y="197"/>
                        </a:lnTo>
                        <a:lnTo>
                          <a:pt x="1" y="193"/>
                        </a:lnTo>
                        <a:lnTo>
                          <a:pt x="1" y="174"/>
                        </a:lnTo>
                        <a:lnTo>
                          <a:pt x="0" y="155"/>
                        </a:lnTo>
                        <a:lnTo>
                          <a:pt x="0" y="136"/>
                        </a:lnTo>
                        <a:lnTo>
                          <a:pt x="0" y="118"/>
                        </a:lnTo>
                        <a:lnTo>
                          <a:pt x="0" y="99"/>
                        </a:lnTo>
                        <a:lnTo>
                          <a:pt x="0" y="80"/>
                        </a:lnTo>
                        <a:lnTo>
                          <a:pt x="0" y="61"/>
                        </a:lnTo>
                        <a:lnTo>
                          <a:pt x="1" y="42"/>
                        </a:lnTo>
                        <a:lnTo>
                          <a:pt x="2" y="6"/>
                        </a:lnTo>
                        <a:lnTo>
                          <a:pt x="4" y="3"/>
                        </a:lnTo>
                        <a:lnTo>
                          <a:pt x="4" y="2"/>
                        </a:lnTo>
                        <a:lnTo>
                          <a:pt x="5" y="1"/>
                        </a:lnTo>
                        <a:lnTo>
                          <a:pt x="6" y="1"/>
                        </a:lnTo>
                        <a:lnTo>
                          <a:pt x="8" y="0"/>
                        </a:lnTo>
                        <a:lnTo>
                          <a:pt x="16" y="20"/>
                        </a:lnTo>
                      </a:path>
                    </a:pathLst>
                  </a:custGeom>
                  <a:solidFill>
                    <a:srgbClr val="B5B5B5"/>
                  </a:solidFill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3" name="Freeform 117"/>
                  <p:cNvSpPr>
                    <a:spLocks/>
                  </p:cNvSpPr>
                  <p:nvPr/>
                </p:nvSpPr>
                <p:spPr bwMode="auto">
                  <a:xfrm>
                    <a:off x="3461" y="2402"/>
                    <a:ext cx="225" cy="210"/>
                  </a:xfrm>
                  <a:custGeom>
                    <a:avLst/>
                    <a:gdLst/>
                    <a:ahLst/>
                    <a:cxnLst>
                      <a:cxn ang="0">
                        <a:pos x="209" y="197"/>
                      </a:cxn>
                      <a:cxn ang="0">
                        <a:pos x="219" y="209"/>
                      </a:cxn>
                      <a:cxn ang="0">
                        <a:pos x="220" y="207"/>
                      </a:cxn>
                      <a:cxn ang="0">
                        <a:pos x="221" y="207"/>
                      </a:cxn>
                      <a:cxn ang="0">
                        <a:pos x="221" y="206"/>
                      </a:cxn>
                      <a:cxn ang="0">
                        <a:pos x="222" y="201"/>
                      </a:cxn>
                      <a:cxn ang="0">
                        <a:pos x="223" y="173"/>
                      </a:cxn>
                      <a:cxn ang="0">
                        <a:pos x="223" y="144"/>
                      </a:cxn>
                      <a:cxn ang="0">
                        <a:pos x="224" y="116"/>
                      </a:cxn>
                      <a:cxn ang="0">
                        <a:pos x="224" y="89"/>
                      </a:cxn>
                      <a:cxn ang="0">
                        <a:pos x="224" y="60"/>
                      </a:cxn>
                      <a:cxn ang="0">
                        <a:pos x="223" y="32"/>
                      </a:cxn>
                      <a:cxn ang="0">
                        <a:pos x="223" y="13"/>
                      </a:cxn>
                      <a:cxn ang="0">
                        <a:pos x="223" y="11"/>
                      </a:cxn>
                      <a:cxn ang="0">
                        <a:pos x="223" y="8"/>
                      </a:cxn>
                      <a:cxn ang="0">
                        <a:pos x="222" y="7"/>
                      </a:cxn>
                      <a:cxn ang="0">
                        <a:pos x="221" y="6"/>
                      </a:cxn>
                      <a:cxn ang="0">
                        <a:pos x="221" y="5"/>
                      </a:cxn>
                      <a:cxn ang="0">
                        <a:pos x="220" y="4"/>
                      </a:cxn>
                      <a:cxn ang="0">
                        <a:pos x="217" y="3"/>
                      </a:cxn>
                      <a:cxn ang="0">
                        <a:pos x="216" y="3"/>
                      </a:cxn>
                      <a:cxn ang="0">
                        <a:pos x="215" y="3"/>
                      </a:cxn>
                      <a:cxn ang="0">
                        <a:pos x="214" y="3"/>
                      </a:cxn>
                      <a:cxn ang="0">
                        <a:pos x="193" y="2"/>
                      </a:cxn>
                      <a:cxn ang="0">
                        <a:pos x="172" y="1"/>
                      </a:cxn>
                      <a:cxn ang="0">
                        <a:pos x="151" y="0"/>
                      </a:cxn>
                      <a:cxn ang="0">
                        <a:pos x="129" y="0"/>
                      </a:cxn>
                      <a:cxn ang="0">
                        <a:pos x="109" y="0"/>
                      </a:cxn>
                      <a:cxn ang="0">
                        <a:pos x="87" y="0"/>
                      </a:cxn>
                      <a:cxn ang="0">
                        <a:pos x="66" y="0"/>
                      </a:cxn>
                      <a:cxn ang="0">
                        <a:pos x="45" y="1"/>
                      </a:cxn>
                      <a:cxn ang="0">
                        <a:pos x="24" y="1"/>
                      </a:cxn>
                      <a:cxn ang="0">
                        <a:pos x="3" y="2"/>
                      </a:cxn>
                      <a:cxn ang="0">
                        <a:pos x="0" y="3"/>
                      </a:cxn>
                      <a:cxn ang="0">
                        <a:pos x="9" y="17"/>
                      </a:cxn>
                      <a:cxn ang="0">
                        <a:pos x="209" y="197"/>
                      </a:cxn>
                    </a:cxnLst>
                    <a:rect l="0" t="0" r="r" b="b"/>
                    <a:pathLst>
                      <a:path w="225" h="210">
                        <a:moveTo>
                          <a:pt x="209" y="197"/>
                        </a:moveTo>
                        <a:lnTo>
                          <a:pt x="219" y="209"/>
                        </a:lnTo>
                        <a:lnTo>
                          <a:pt x="220" y="207"/>
                        </a:lnTo>
                        <a:lnTo>
                          <a:pt x="221" y="207"/>
                        </a:lnTo>
                        <a:lnTo>
                          <a:pt x="221" y="206"/>
                        </a:lnTo>
                        <a:lnTo>
                          <a:pt x="222" y="201"/>
                        </a:lnTo>
                        <a:lnTo>
                          <a:pt x="223" y="173"/>
                        </a:lnTo>
                        <a:lnTo>
                          <a:pt x="223" y="144"/>
                        </a:lnTo>
                        <a:lnTo>
                          <a:pt x="224" y="116"/>
                        </a:lnTo>
                        <a:lnTo>
                          <a:pt x="224" y="89"/>
                        </a:lnTo>
                        <a:lnTo>
                          <a:pt x="224" y="60"/>
                        </a:lnTo>
                        <a:lnTo>
                          <a:pt x="223" y="32"/>
                        </a:lnTo>
                        <a:lnTo>
                          <a:pt x="223" y="13"/>
                        </a:lnTo>
                        <a:lnTo>
                          <a:pt x="223" y="11"/>
                        </a:lnTo>
                        <a:lnTo>
                          <a:pt x="223" y="8"/>
                        </a:lnTo>
                        <a:lnTo>
                          <a:pt x="222" y="7"/>
                        </a:lnTo>
                        <a:lnTo>
                          <a:pt x="221" y="6"/>
                        </a:lnTo>
                        <a:lnTo>
                          <a:pt x="221" y="5"/>
                        </a:lnTo>
                        <a:lnTo>
                          <a:pt x="220" y="4"/>
                        </a:lnTo>
                        <a:lnTo>
                          <a:pt x="217" y="3"/>
                        </a:lnTo>
                        <a:lnTo>
                          <a:pt x="216" y="3"/>
                        </a:lnTo>
                        <a:lnTo>
                          <a:pt x="215" y="3"/>
                        </a:lnTo>
                        <a:lnTo>
                          <a:pt x="214" y="3"/>
                        </a:lnTo>
                        <a:lnTo>
                          <a:pt x="193" y="2"/>
                        </a:lnTo>
                        <a:lnTo>
                          <a:pt x="172" y="1"/>
                        </a:lnTo>
                        <a:lnTo>
                          <a:pt x="151" y="0"/>
                        </a:lnTo>
                        <a:lnTo>
                          <a:pt x="129" y="0"/>
                        </a:lnTo>
                        <a:lnTo>
                          <a:pt x="109" y="0"/>
                        </a:lnTo>
                        <a:lnTo>
                          <a:pt x="87" y="0"/>
                        </a:lnTo>
                        <a:lnTo>
                          <a:pt x="66" y="0"/>
                        </a:lnTo>
                        <a:lnTo>
                          <a:pt x="45" y="1"/>
                        </a:lnTo>
                        <a:lnTo>
                          <a:pt x="24" y="1"/>
                        </a:lnTo>
                        <a:lnTo>
                          <a:pt x="3" y="2"/>
                        </a:lnTo>
                        <a:lnTo>
                          <a:pt x="0" y="3"/>
                        </a:lnTo>
                        <a:lnTo>
                          <a:pt x="9" y="17"/>
                        </a:lnTo>
                        <a:lnTo>
                          <a:pt x="209" y="197"/>
                        </a:lnTo>
                      </a:path>
                    </a:pathLst>
                  </a:custGeom>
                  <a:solidFill>
                    <a:srgbClr val="7A7A7A"/>
                  </a:solidFill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4" name="Freeform 118"/>
                  <p:cNvSpPr>
                    <a:spLocks/>
                  </p:cNvSpPr>
                  <p:nvPr/>
                </p:nvSpPr>
                <p:spPr bwMode="auto">
                  <a:xfrm>
                    <a:off x="3463" y="2410"/>
                    <a:ext cx="213" cy="198"/>
                  </a:xfrm>
                  <a:custGeom>
                    <a:avLst/>
                    <a:gdLst/>
                    <a:ahLst/>
                    <a:cxnLst>
                      <a:cxn ang="0">
                        <a:pos x="189" y="194"/>
                      </a:cxn>
                      <a:cxn ang="0">
                        <a:pos x="165" y="195"/>
                      </a:cxn>
                      <a:cxn ang="0">
                        <a:pos x="142" y="196"/>
                      </a:cxn>
                      <a:cxn ang="0">
                        <a:pos x="119" y="197"/>
                      </a:cxn>
                      <a:cxn ang="0">
                        <a:pos x="95" y="197"/>
                      </a:cxn>
                      <a:cxn ang="0">
                        <a:pos x="72" y="196"/>
                      </a:cxn>
                      <a:cxn ang="0">
                        <a:pos x="49" y="195"/>
                      </a:cxn>
                      <a:cxn ang="0">
                        <a:pos x="25" y="195"/>
                      </a:cxn>
                      <a:cxn ang="0">
                        <a:pos x="2" y="193"/>
                      </a:cxn>
                      <a:cxn ang="0">
                        <a:pos x="2" y="183"/>
                      </a:cxn>
                      <a:cxn ang="0">
                        <a:pos x="1" y="164"/>
                      </a:cxn>
                      <a:cxn ang="0">
                        <a:pos x="0" y="144"/>
                      </a:cxn>
                      <a:cxn ang="0">
                        <a:pos x="0" y="124"/>
                      </a:cxn>
                      <a:cxn ang="0">
                        <a:pos x="0" y="104"/>
                      </a:cxn>
                      <a:cxn ang="0">
                        <a:pos x="0" y="84"/>
                      </a:cxn>
                      <a:cxn ang="0">
                        <a:pos x="0" y="64"/>
                      </a:cxn>
                      <a:cxn ang="0">
                        <a:pos x="0" y="44"/>
                      </a:cxn>
                      <a:cxn ang="0">
                        <a:pos x="1" y="24"/>
                      </a:cxn>
                      <a:cxn ang="0">
                        <a:pos x="1" y="4"/>
                      </a:cxn>
                      <a:cxn ang="0">
                        <a:pos x="1" y="2"/>
                      </a:cxn>
                      <a:cxn ang="0">
                        <a:pos x="5" y="2"/>
                      </a:cxn>
                      <a:cxn ang="0">
                        <a:pos x="25" y="1"/>
                      </a:cxn>
                      <a:cxn ang="0">
                        <a:pos x="46" y="0"/>
                      </a:cxn>
                      <a:cxn ang="0">
                        <a:pos x="66" y="0"/>
                      </a:cxn>
                      <a:cxn ang="0">
                        <a:pos x="87" y="0"/>
                      </a:cxn>
                      <a:cxn ang="0">
                        <a:pos x="107" y="0"/>
                      </a:cxn>
                      <a:cxn ang="0">
                        <a:pos x="128" y="0"/>
                      </a:cxn>
                      <a:cxn ang="0">
                        <a:pos x="149" y="1"/>
                      </a:cxn>
                      <a:cxn ang="0">
                        <a:pos x="169" y="2"/>
                      </a:cxn>
                      <a:cxn ang="0">
                        <a:pos x="190" y="3"/>
                      </a:cxn>
                      <a:cxn ang="0">
                        <a:pos x="210" y="5"/>
                      </a:cxn>
                      <a:cxn ang="0">
                        <a:pos x="210" y="10"/>
                      </a:cxn>
                      <a:cxn ang="0">
                        <a:pos x="211" y="32"/>
                      </a:cxn>
                      <a:cxn ang="0">
                        <a:pos x="211" y="56"/>
                      </a:cxn>
                      <a:cxn ang="0">
                        <a:pos x="212" y="79"/>
                      </a:cxn>
                      <a:cxn ang="0">
                        <a:pos x="212" y="102"/>
                      </a:cxn>
                      <a:cxn ang="0">
                        <a:pos x="211" y="125"/>
                      </a:cxn>
                      <a:cxn ang="0">
                        <a:pos x="211" y="148"/>
                      </a:cxn>
                      <a:cxn ang="0">
                        <a:pos x="210" y="193"/>
                      </a:cxn>
                      <a:cxn ang="0">
                        <a:pos x="189" y="194"/>
                      </a:cxn>
                    </a:cxnLst>
                    <a:rect l="0" t="0" r="r" b="b"/>
                    <a:pathLst>
                      <a:path w="213" h="198">
                        <a:moveTo>
                          <a:pt x="189" y="194"/>
                        </a:moveTo>
                        <a:lnTo>
                          <a:pt x="165" y="195"/>
                        </a:lnTo>
                        <a:lnTo>
                          <a:pt x="142" y="196"/>
                        </a:lnTo>
                        <a:lnTo>
                          <a:pt x="119" y="197"/>
                        </a:lnTo>
                        <a:lnTo>
                          <a:pt x="95" y="197"/>
                        </a:lnTo>
                        <a:lnTo>
                          <a:pt x="72" y="196"/>
                        </a:lnTo>
                        <a:lnTo>
                          <a:pt x="49" y="195"/>
                        </a:lnTo>
                        <a:lnTo>
                          <a:pt x="25" y="195"/>
                        </a:lnTo>
                        <a:lnTo>
                          <a:pt x="2" y="193"/>
                        </a:lnTo>
                        <a:lnTo>
                          <a:pt x="2" y="183"/>
                        </a:lnTo>
                        <a:lnTo>
                          <a:pt x="1" y="164"/>
                        </a:lnTo>
                        <a:lnTo>
                          <a:pt x="0" y="144"/>
                        </a:lnTo>
                        <a:lnTo>
                          <a:pt x="0" y="124"/>
                        </a:lnTo>
                        <a:lnTo>
                          <a:pt x="0" y="104"/>
                        </a:lnTo>
                        <a:lnTo>
                          <a:pt x="0" y="84"/>
                        </a:lnTo>
                        <a:lnTo>
                          <a:pt x="0" y="64"/>
                        </a:lnTo>
                        <a:lnTo>
                          <a:pt x="0" y="44"/>
                        </a:lnTo>
                        <a:lnTo>
                          <a:pt x="1" y="24"/>
                        </a:lnTo>
                        <a:lnTo>
                          <a:pt x="1" y="4"/>
                        </a:lnTo>
                        <a:lnTo>
                          <a:pt x="1" y="2"/>
                        </a:lnTo>
                        <a:lnTo>
                          <a:pt x="5" y="2"/>
                        </a:lnTo>
                        <a:lnTo>
                          <a:pt x="25" y="1"/>
                        </a:lnTo>
                        <a:lnTo>
                          <a:pt x="46" y="0"/>
                        </a:lnTo>
                        <a:lnTo>
                          <a:pt x="66" y="0"/>
                        </a:lnTo>
                        <a:lnTo>
                          <a:pt x="87" y="0"/>
                        </a:lnTo>
                        <a:lnTo>
                          <a:pt x="107" y="0"/>
                        </a:lnTo>
                        <a:lnTo>
                          <a:pt x="128" y="0"/>
                        </a:lnTo>
                        <a:lnTo>
                          <a:pt x="149" y="1"/>
                        </a:lnTo>
                        <a:lnTo>
                          <a:pt x="169" y="2"/>
                        </a:lnTo>
                        <a:lnTo>
                          <a:pt x="190" y="3"/>
                        </a:lnTo>
                        <a:lnTo>
                          <a:pt x="210" y="5"/>
                        </a:lnTo>
                        <a:lnTo>
                          <a:pt x="210" y="10"/>
                        </a:lnTo>
                        <a:lnTo>
                          <a:pt x="211" y="32"/>
                        </a:lnTo>
                        <a:lnTo>
                          <a:pt x="211" y="56"/>
                        </a:lnTo>
                        <a:lnTo>
                          <a:pt x="212" y="79"/>
                        </a:lnTo>
                        <a:lnTo>
                          <a:pt x="212" y="102"/>
                        </a:lnTo>
                        <a:lnTo>
                          <a:pt x="211" y="125"/>
                        </a:lnTo>
                        <a:lnTo>
                          <a:pt x="211" y="148"/>
                        </a:lnTo>
                        <a:lnTo>
                          <a:pt x="210" y="193"/>
                        </a:lnTo>
                        <a:lnTo>
                          <a:pt x="189" y="194"/>
                        </a:lnTo>
                      </a:path>
                    </a:pathLst>
                  </a:custGeom>
                  <a:solidFill>
                    <a:srgbClr val="000000"/>
                  </a:solidFill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5" name="Freeform 119"/>
                  <p:cNvSpPr>
                    <a:spLocks/>
                  </p:cNvSpPr>
                  <p:nvPr/>
                </p:nvSpPr>
                <p:spPr bwMode="auto">
                  <a:xfrm>
                    <a:off x="3483" y="2424"/>
                    <a:ext cx="181" cy="165"/>
                  </a:xfrm>
                  <a:custGeom>
                    <a:avLst/>
                    <a:gdLst/>
                    <a:ahLst/>
                    <a:cxnLst>
                      <a:cxn ang="0">
                        <a:pos x="0" y="162"/>
                      </a:cxn>
                      <a:cxn ang="0">
                        <a:pos x="0" y="0"/>
                      </a:cxn>
                      <a:cxn ang="0">
                        <a:pos x="180" y="1"/>
                      </a:cxn>
                      <a:cxn ang="0">
                        <a:pos x="180" y="164"/>
                      </a:cxn>
                      <a:cxn ang="0">
                        <a:pos x="0" y="162"/>
                      </a:cxn>
                    </a:cxnLst>
                    <a:rect l="0" t="0" r="r" b="b"/>
                    <a:pathLst>
                      <a:path w="181" h="165">
                        <a:moveTo>
                          <a:pt x="0" y="162"/>
                        </a:moveTo>
                        <a:lnTo>
                          <a:pt x="0" y="0"/>
                        </a:lnTo>
                        <a:lnTo>
                          <a:pt x="180" y="1"/>
                        </a:lnTo>
                        <a:lnTo>
                          <a:pt x="180" y="164"/>
                        </a:lnTo>
                        <a:lnTo>
                          <a:pt x="0" y="162"/>
                        </a:lnTo>
                      </a:path>
                    </a:pathLst>
                  </a:custGeom>
                  <a:solidFill>
                    <a:srgbClr val="00EAFF"/>
                  </a:solidFill>
                  <a:ln w="12699" cap="rnd" cmpd="sng">
                    <a:solidFill>
                      <a:srgbClr val="00EA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6" name="Rectangle 120"/>
                  <p:cNvSpPr>
                    <a:spLocks noChangeArrowheads="1"/>
                  </p:cNvSpPr>
                  <p:nvPr/>
                </p:nvSpPr>
                <p:spPr bwMode="auto">
                  <a:xfrm>
                    <a:off x="3470" y="2467"/>
                    <a:ext cx="205" cy="11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aphicFrame>
              <p:nvGraphicFramePr>
                <p:cNvPr id="144" name="Object 121"/>
                <p:cNvGraphicFramePr>
                  <a:graphicFrameLocks/>
                </p:cNvGraphicFramePr>
                <p:nvPr/>
              </p:nvGraphicFramePr>
              <p:xfrm>
                <a:off x="3766" y="2613"/>
                <a:ext cx="199" cy="155"/>
              </p:xfrm>
              <a:graphic>
                <a:graphicData uri="http://schemas.openxmlformats.org/presentationml/2006/ole">
                  <p:oleObj spid="_x0000_s17411" name="Image.Server" r:id="rId4" imgW="315720" imgH="245880" progId="">
                    <p:embed/>
                  </p:oleObj>
                </a:graphicData>
              </a:graphic>
            </p:graphicFrame>
          </p:grpSp>
          <p:grpSp>
            <p:nvGrpSpPr>
              <p:cNvPr id="257" name="Group 122"/>
              <p:cNvGrpSpPr>
                <a:grpSpLocks/>
              </p:cNvGrpSpPr>
              <p:nvPr/>
            </p:nvGrpSpPr>
            <p:grpSpPr bwMode="auto">
              <a:xfrm>
                <a:off x="3860" y="2785"/>
                <a:ext cx="52" cy="60"/>
                <a:chOff x="3860" y="2785"/>
                <a:chExt cx="52" cy="60"/>
              </a:xfrm>
            </p:grpSpPr>
            <p:sp>
              <p:nvSpPr>
                <p:cNvPr id="141" name="Rectangle 123"/>
                <p:cNvSpPr>
                  <a:spLocks noChangeArrowheads="1"/>
                </p:cNvSpPr>
                <p:nvPr/>
              </p:nvSpPr>
              <p:spPr bwMode="auto">
                <a:xfrm>
                  <a:off x="3860" y="2785"/>
                  <a:ext cx="52" cy="60"/>
                </a:xfrm>
                <a:prstGeom prst="rect">
                  <a:avLst/>
                </a:prstGeom>
                <a:solidFill>
                  <a:schemeClr val="tx1"/>
                </a:solidFill>
                <a:ln w="12699">
                  <a:solidFill>
                    <a:schemeClr val="bg2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2" name="Oval 124"/>
                <p:cNvSpPr>
                  <a:spLocks noChangeArrowheads="1"/>
                </p:cNvSpPr>
                <p:nvPr/>
              </p:nvSpPr>
              <p:spPr bwMode="auto">
                <a:xfrm>
                  <a:off x="3876" y="2811"/>
                  <a:ext cx="20" cy="20"/>
                </a:xfrm>
                <a:prstGeom prst="ellipse">
                  <a:avLst/>
                </a:prstGeom>
                <a:solidFill>
                  <a:schemeClr val="hlink"/>
                </a:solidFill>
                <a:ln w="12699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58" name="Group 125"/>
            <p:cNvGrpSpPr>
              <a:grpSpLocks/>
            </p:cNvGrpSpPr>
            <p:nvPr/>
          </p:nvGrpSpPr>
          <p:grpSpPr bwMode="auto">
            <a:xfrm>
              <a:off x="1872" y="3076"/>
              <a:ext cx="688" cy="672"/>
              <a:chOff x="3357" y="2374"/>
              <a:chExt cx="608" cy="484"/>
            </a:xfrm>
          </p:grpSpPr>
          <p:grpSp>
            <p:nvGrpSpPr>
              <p:cNvPr id="259" name="Group 126"/>
              <p:cNvGrpSpPr>
                <a:grpSpLocks/>
              </p:cNvGrpSpPr>
              <p:nvPr/>
            </p:nvGrpSpPr>
            <p:grpSpPr bwMode="auto">
              <a:xfrm>
                <a:off x="3357" y="2374"/>
                <a:ext cx="608" cy="484"/>
                <a:chOff x="3357" y="2374"/>
                <a:chExt cx="608" cy="484"/>
              </a:xfrm>
            </p:grpSpPr>
            <p:grpSp>
              <p:nvGrpSpPr>
                <p:cNvPr id="260" name="Group 127"/>
                <p:cNvGrpSpPr>
                  <a:grpSpLocks/>
                </p:cNvGrpSpPr>
                <p:nvPr/>
              </p:nvGrpSpPr>
              <p:grpSpPr bwMode="auto">
                <a:xfrm>
                  <a:off x="3357" y="2374"/>
                  <a:ext cx="436" cy="484"/>
                  <a:chOff x="3357" y="2374"/>
                  <a:chExt cx="436" cy="484"/>
                </a:xfrm>
              </p:grpSpPr>
              <p:sp>
                <p:nvSpPr>
                  <p:cNvPr id="87" name="Freeform 128"/>
                  <p:cNvSpPr>
                    <a:spLocks/>
                  </p:cNvSpPr>
                  <p:nvPr/>
                </p:nvSpPr>
                <p:spPr bwMode="auto">
                  <a:xfrm>
                    <a:off x="3409" y="2653"/>
                    <a:ext cx="344" cy="38"/>
                  </a:xfrm>
                  <a:custGeom>
                    <a:avLst/>
                    <a:gdLst/>
                    <a:ahLst/>
                    <a:cxnLst>
                      <a:cxn ang="0">
                        <a:pos x="0" y="37"/>
                      </a:cxn>
                      <a:cxn ang="0">
                        <a:pos x="21" y="0"/>
                      </a:cxn>
                      <a:cxn ang="0">
                        <a:pos x="310" y="0"/>
                      </a:cxn>
                      <a:cxn ang="0">
                        <a:pos x="343" y="37"/>
                      </a:cxn>
                      <a:cxn ang="0">
                        <a:pos x="0" y="37"/>
                      </a:cxn>
                    </a:cxnLst>
                    <a:rect l="0" t="0" r="r" b="b"/>
                    <a:pathLst>
                      <a:path w="344" h="38">
                        <a:moveTo>
                          <a:pt x="0" y="37"/>
                        </a:moveTo>
                        <a:lnTo>
                          <a:pt x="21" y="0"/>
                        </a:lnTo>
                        <a:lnTo>
                          <a:pt x="310" y="0"/>
                        </a:lnTo>
                        <a:lnTo>
                          <a:pt x="343" y="37"/>
                        </a:lnTo>
                        <a:lnTo>
                          <a:pt x="0" y="37"/>
                        </a:lnTo>
                      </a:path>
                    </a:pathLst>
                  </a:custGeom>
                  <a:solidFill>
                    <a:srgbClr val="FFFFFF"/>
                  </a:solidFill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" name="Freeform 129"/>
                  <p:cNvSpPr>
                    <a:spLocks/>
                  </p:cNvSpPr>
                  <p:nvPr/>
                </p:nvSpPr>
                <p:spPr bwMode="auto">
                  <a:xfrm>
                    <a:off x="3409" y="2653"/>
                    <a:ext cx="153" cy="38"/>
                  </a:xfrm>
                  <a:custGeom>
                    <a:avLst/>
                    <a:gdLst/>
                    <a:ahLst/>
                    <a:cxnLst>
                      <a:cxn ang="0">
                        <a:pos x="0" y="37"/>
                      </a:cxn>
                      <a:cxn ang="0">
                        <a:pos x="21" y="0"/>
                      </a:cxn>
                      <a:cxn ang="0">
                        <a:pos x="152" y="0"/>
                      </a:cxn>
                      <a:cxn ang="0">
                        <a:pos x="148" y="37"/>
                      </a:cxn>
                      <a:cxn ang="0">
                        <a:pos x="0" y="37"/>
                      </a:cxn>
                    </a:cxnLst>
                    <a:rect l="0" t="0" r="r" b="b"/>
                    <a:pathLst>
                      <a:path w="153" h="38">
                        <a:moveTo>
                          <a:pt x="0" y="37"/>
                        </a:moveTo>
                        <a:lnTo>
                          <a:pt x="21" y="0"/>
                        </a:lnTo>
                        <a:lnTo>
                          <a:pt x="152" y="0"/>
                        </a:lnTo>
                        <a:lnTo>
                          <a:pt x="148" y="37"/>
                        </a:lnTo>
                        <a:lnTo>
                          <a:pt x="0" y="37"/>
                        </a:lnTo>
                      </a:path>
                    </a:pathLst>
                  </a:custGeom>
                  <a:solidFill>
                    <a:srgbClr val="B5B5B5"/>
                  </a:solidFill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" name="Freeform 130"/>
                  <p:cNvSpPr>
                    <a:spLocks/>
                  </p:cNvSpPr>
                  <p:nvPr/>
                </p:nvSpPr>
                <p:spPr bwMode="auto">
                  <a:xfrm>
                    <a:off x="3409" y="2690"/>
                    <a:ext cx="344" cy="9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43" y="0"/>
                      </a:cxn>
                      <a:cxn ang="0">
                        <a:pos x="343" y="92"/>
                      </a:cxn>
                      <a:cxn ang="0">
                        <a:pos x="0" y="9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344" h="93">
                        <a:moveTo>
                          <a:pt x="0" y="0"/>
                        </a:moveTo>
                        <a:lnTo>
                          <a:pt x="343" y="0"/>
                        </a:lnTo>
                        <a:lnTo>
                          <a:pt x="3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FF"/>
                  </a:solidFill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" name="Freeform 131"/>
                  <p:cNvSpPr>
                    <a:spLocks/>
                  </p:cNvSpPr>
                  <p:nvPr/>
                </p:nvSpPr>
                <p:spPr bwMode="auto">
                  <a:xfrm>
                    <a:off x="3430" y="2712"/>
                    <a:ext cx="56" cy="29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0" y="0"/>
                      </a:cxn>
                      <a:cxn ang="0">
                        <a:pos x="55" y="0"/>
                      </a:cxn>
                      <a:cxn ang="0">
                        <a:pos x="55" y="28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56" h="29">
                        <a:moveTo>
                          <a:pt x="0" y="28"/>
                        </a:moveTo>
                        <a:lnTo>
                          <a:pt x="0" y="0"/>
                        </a:lnTo>
                        <a:lnTo>
                          <a:pt x="55" y="0"/>
                        </a:lnTo>
                        <a:lnTo>
                          <a:pt x="55" y="28"/>
                        </a:lnTo>
                        <a:lnTo>
                          <a:pt x="0" y="28"/>
                        </a:lnTo>
                      </a:path>
                    </a:pathLst>
                  </a:custGeom>
                  <a:solidFill>
                    <a:srgbClr val="B5B5B5"/>
                  </a:solidFill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1" name="Freeform 132"/>
                  <p:cNvSpPr>
                    <a:spLocks/>
                  </p:cNvSpPr>
                  <p:nvPr/>
                </p:nvSpPr>
                <p:spPr bwMode="auto">
                  <a:xfrm>
                    <a:off x="3411" y="2693"/>
                    <a:ext cx="139" cy="86"/>
                  </a:xfrm>
                  <a:custGeom>
                    <a:avLst/>
                    <a:gdLst/>
                    <a:ahLst/>
                    <a:cxnLst>
                      <a:cxn ang="0">
                        <a:pos x="138" y="85"/>
                      </a:cxn>
                      <a:cxn ang="0">
                        <a:pos x="138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39" h="86">
                        <a:moveTo>
                          <a:pt x="138" y="85"/>
                        </a:moveTo>
                        <a:lnTo>
                          <a:pt x="138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" name="Freeform 133"/>
                  <p:cNvSpPr>
                    <a:spLocks/>
                  </p:cNvSpPr>
                  <p:nvPr/>
                </p:nvSpPr>
                <p:spPr bwMode="auto">
                  <a:xfrm>
                    <a:off x="3721" y="2714"/>
                    <a:ext cx="30" cy="21"/>
                  </a:xfrm>
                  <a:custGeom>
                    <a:avLst/>
                    <a:gdLst/>
                    <a:ahLst/>
                    <a:cxnLst>
                      <a:cxn ang="0">
                        <a:pos x="29" y="20"/>
                      </a:cxn>
                      <a:cxn ang="0">
                        <a:pos x="8" y="20"/>
                      </a:cxn>
                      <a:cxn ang="0">
                        <a:pos x="7" y="20"/>
                      </a:cxn>
                      <a:cxn ang="0">
                        <a:pos x="5" y="20"/>
                      </a:cxn>
                      <a:cxn ang="0">
                        <a:pos x="4" y="19"/>
                      </a:cxn>
                      <a:cxn ang="0">
                        <a:pos x="3" y="18"/>
                      </a:cxn>
                      <a:cxn ang="0">
                        <a:pos x="2" y="17"/>
                      </a:cxn>
                      <a:cxn ang="0">
                        <a:pos x="1" y="16"/>
                      </a:cxn>
                      <a:cxn ang="0">
                        <a:pos x="1" y="14"/>
                      </a:cxn>
                      <a:cxn ang="0">
                        <a:pos x="0" y="13"/>
                      </a:cxn>
                      <a:cxn ang="0">
                        <a:pos x="0" y="12"/>
                      </a:cxn>
                      <a:cxn ang="0">
                        <a:pos x="0" y="10"/>
                      </a:cxn>
                      <a:cxn ang="0">
                        <a:pos x="0" y="8"/>
                      </a:cxn>
                      <a:cxn ang="0">
                        <a:pos x="0" y="7"/>
                      </a:cxn>
                      <a:cxn ang="0">
                        <a:pos x="0" y="5"/>
                      </a:cxn>
                      <a:cxn ang="0">
                        <a:pos x="1" y="4"/>
                      </a:cxn>
                      <a:cxn ang="0">
                        <a:pos x="2" y="3"/>
                      </a:cxn>
                      <a:cxn ang="0">
                        <a:pos x="3" y="2"/>
                      </a:cxn>
                      <a:cxn ang="0">
                        <a:pos x="4" y="1"/>
                      </a:cxn>
                      <a:cxn ang="0">
                        <a:pos x="5" y="0"/>
                      </a:cxn>
                      <a:cxn ang="0">
                        <a:pos x="6" y="0"/>
                      </a:cxn>
                      <a:cxn ang="0">
                        <a:pos x="7" y="0"/>
                      </a:cxn>
                      <a:cxn ang="0">
                        <a:pos x="8" y="0"/>
                      </a:cxn>
                      <a:cxn ang="0">
                        <a:pos x="10" y="0"/>
                      </a:cxn>
                      <a:cxn ang="0">
                        <a:pos x="29" y="0"/>
                      </a:cxn>
                    </a:cxnLst>
                    <a:rect l="0" t="0" r="r" b="b"/>
                    <a:pathLst>
                      <a:path w="30" h="21">
                        <a:moveTo>
                          <a:pt x="29" y="20"/>
                        </a:moveTo>
                        <a:lnTo>
                          <a:pt x="8" y="20"/>
                        </a:lnTo>
                        <a:lnTo>
                          <a:pt x="7" y="20"/>
                        </a:lnTo>
                        <a:lnTo>
                          <a:pt x="5" y="20"/>
                        </a:lnTo>
                        <a:lnTo>
                          <a:pt x="4" y="19"/>
                        </a:lnTo>
                        <a:lnTo>
                          <a:pt x="3" y="18"/>
                        </a:lnTo>
                        <a:lnTo>
                          <a:pt x="2" y="17"/>
                        </a:lnTo>
                        <a:lnTo>
                          <a:pt x="1" y="16"/>
                        </a:lnTo>
                        <a:lnTo>
                          <a:pt x="1" y="14"/>
                        </a:lnTo>
                        <a:lnTo>
                          <a:pt x="0" y="13"/>
                        </a:lnTo>
                        <a:lnTo>
                          <a:pt x="0" y="12"/>
                        </a:lnTo>
                        <a:lnTo>
                          <a:pt x="0" y="10"/>
                        </a:lnTo>
                        <a:lnTo>
                          <a:pt x="0" y="8"/>
                        </a:lnTo>
                        <a:lnTo>
                          <a:pt x="0" y="7"/>
                        </a:lnTo>
                        <a:lnTo>
                          <a:pt x="0" y="5"/>
                        </a:lnTo>
                        <a:lnTo>
                          <a:pt x="1" y="4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4" y="1"/>
                        </a:lnTo>
                        <a:lnTo>
                          <a:pt x="5" y="0"/>
                        </a:lnTo>
                        <a:lnTo>
                          <a:pt x="6" y="0"/>
                        </a:lnTo>
                        <a:lnTo>
                          <a:pt x="7" y="0"/>
                        </a:lnTo>
                        <a:lnTo>
                          <a:pt x="8" y="0"/>
                        </a:lnTo>
                        <a:lnTo>
                          <a:pt x="10" y="0"/>
                        </a:lnTo>
                        <a:lnTo>
                          <a:pt x="29" y="0"/>
                        </a:lnTo>
                      </a:path>
                    </a:pathLst>
                  </a:custGeom>
                  <a:noFill/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3" name="Freeform 134"/>
                  <p:cNvSpPr>
                    <a:spLocks/>
                  </p:cNvSpPr>
                  <p:nvPr/>
                </p:nvSpPr>
                <p:spPr bwMode="auto">
                  <a:xfrm>
                    <a:off x="3685" y="2693"/>
                    <a:ext cx="17" cy="86"/>
                  </a:xfrm>
                  <a:custGeom>
                    <a:avLst/>
                    <a:gdLst/>
                    <a:ahLst/>
                    <a:cxnLst>
                      <a:cxn ang="0">
                        <a:pos x="16" y="0"/>
                      </a:cxn>
                      <a:cxn ang="0">
                        <a:pos x="0" y="85"/>
                      </a:cxn>
                      <a:cxn ang="0">
                        <a:pos x="16" y="85"/>
                      </a:cxn>
                      <a:cxn ang="0">
                        <a:pos x="16" y="0"/>
                      </a:cxn>
                    </a:cxnLst>
                    <a:rect l="0" t="0" r="r" b="b"/>
                    <a:pathLst>
                      <a:path w="17" h="86">
                        <a:moveTo>
                          <a:pt x="16" y="0"/>
                        </a:moveTo>
                        <a:lnTo>
                          <a:pt x="0" y="85"/>
                        </a:lnTo>
                        <a:lnTo>
                          <a:pt x="16" y="85"/>
                        </a:lnTo>
                        <a:lnTo>
                          <a:pt x="16" y="0"/>
                        </a:lnTo>
                      </a:path>
                    </a:pathLst>
                  </a:custGeom>
                  <a:solidFill>
                    <a:srgbClr val="B5B5B5"/>
                  </a:solidFill>
                  <a:ln w="12699" cap="rnd" cmpd="sng">
                    <a:solidFill>
                      <a:srgbClr val="B5B5B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" name="Freeform 135"/>
                  <p:cNvSpPr>
                    <a:spLocks/>
                  </p:cNvSpPr>
                  <p:nvPr/>
                </p:nvSpPr>
                <p:spPr bwMode="auto">
                  <a:xfrm>
                    <a:off x="3694" y="2693"/>
                    <a:ext cx="57" cy="86"/>
                  </a:xfrm>
                  <a:custGeom>
                    <a:avLst/>
                    <a:gdLst/>
                    <a:ahLst/>
                    <a:cxnLst>
                      <a:cxn ang="0">
                        <a:pos x="0" y="85"/>
                      </a:cxn>
                      <a:cxn ang="0">
                        <a:pos x="0" y="0"/>
                      </a:cxn>
                      <a:cxn ang="0">
                        <a:pos x="56" y="0"/>
                      </a:cxn>
                    </a:cxnLst>
                    <a:rect l="0" t="0" r="r" b="b"/>
                    <a:pathLst>
                      <a:path w="57" h="86">
                        <a:moveTo>
                          <a:pt x="0" y="85"/>
                        </a:moveTo>
                        <a:lnTo>
                          <a:pt x="0" y="0"/>
                        </a:lnTo>
                        <a:lnTo>
                          <a:pt x="56" y="0"/>
                        </a:lnTo>
                      </a:path>
                    </a:pathLst>
                  </a:custGeom>
                  <a:noFill/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5" name="Line 13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575" y="2744"/>
                    <a:ext cx="119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6" name="Freeform 137"/>
                  <p:cNvSpPr>
                    <a:spLocks/>
                  </p:cNvSpPr>
                  <p:nvPr/>
                </p:nvSpPr>
                <p:spPr bwMode="auto">
                  <a:xfrm>
                    <a:off x="3573" y="2702"/>
                    <a:ext cx="122" cy="77"/>
                  </a:xfrm>
                  <a:custGeom>
                    <a:avLst/>
                    <a:gdLst/>
                    <a:ahLst/>
                    <a:cxnLst>
                      <a:cxn ang="0">
                        <a:pos x="0" y="76"/>
                      </a:cxn>
                      <a:cxn ang="0">
                        <a:pos x="0" y="0"/>
                      </a:cxn>
                      <a:cxn ang="0">
                        <a:pos x="121" y="0"/>
                      </a:cxn>
                    </a:cxnLst>
                    <a:rect l="0" t="0" r="r" b="b"/>
                    <a:pathLst>
                      <a:path w="122" h="77">
                        <a:moveTo>
                          <a:pt x="0" y="76"/>
                        </a:moveTo>
                        <a:lnTo>
                          <a:pt x="0" y="0"/>
                        </a:lnTo>
                        <a:lnTo>
                          <a:pt x="121" y="0"/>
                        </a:lnTo>
                      </a:path>
                    </a:pathLst>
                  </a:custGeom>
                  <a:noFill/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7" name="Line 138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02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8" name="Line 139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07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9" name="Line 140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12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0" name="Line 141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18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1" name="Line 142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24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2" name="Line 143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29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3" name="Line 144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35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4" name="Line 145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40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5" name="Line 146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46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6" name="Line 147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52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7" name="Line 148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57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8" name="Line 149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63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" name="Freeform 150"/>
                  <p:cNvSpPr>
                    <a:spLocks/>
                  </p:cNvSpPr>
                  <p:nvPr/>
                </p:nvSpPr>
                <p:spPr bwMode="auto">
                  <a:xfrm>
                    <a:off x="3594" y="2712"/>
                    <a:ext cx="77" cy="23"/>
                  </a:xfrm>
                  <a:custGeom>
                    <a:avLst/>
                    <a:gdLst/>
                    <a:ahLst/>
                    <a:cxnLst>
                      <a:cxn ang="0">
                        <a:pos x="0" y="22"/>
                      </a:cxn>
                      <a:cxn ang="0">
                        <a:pos x="0" y="0"/>
                      </a:cxn>
                      <a:cxn ang="0">
                        <a:pos x="76" y="0"/>
                      </a:cxn>
                      <a:cxn ang="0">
                        <a:pos x="76" y="22"/>
                      </a:cxn>
                      <a:cxn ang="0">
                        <a:pos x="0" y="22"/>
                      </a:cxn>
                    </a:cxnLst>
                    <a:rect l="0" t="0" r="r" b="b"/>
                    <a:pathLst>
                      <a:path w="77" h="23">
                        <a:moveTo>
                          <a:pt x="0" y="22"/>
                        </a:moveTo>
                        <a:lnTo>
                          <a:pt x="0" y="0"/>
                        </a:lnTo>
                        <a:lnTo>
                          <a:pt x="76" y="0"/>
                        </a:lnTo>
                        <a:lnTo>
                          <a:pt x="76" y="22"/>
                        </a:lnTo>
                        <a:lnTo>
                          <a:pt x="0" y="22"/>
                        </a:lnTo>
                      </a:path>
                    </a:pathLst>
                  </a:custGeom>
                  <a:noFill/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0" name="Freeform 151"/>
                  <p:cNvSpPr>
                    <a:spLocks/>
                  </p:cNvSpPr>
                  <p:nvPr/>
                </p:nvSpPr>
                <p:spPr bwMode="auto">
                  <a:xfrm>
                    <a:off x="3597" y="2718"/>
                    <a:ext cx="72" cy="17"/>
                  </a:xfrm>
                  <a:custGeom>
                    <a:avLst/>
                    <a:gdLst/>
                    <a:ahLst/>
                    <a:cxnLst>
                      <a:cxn ang="0">
                        <a:pos x="0" y="16"/>
                      </a:cxn>
                      <a:cxn ang="0">
                        <a:pos x="0" y="0"/>
                      </a:cxn>
                      <a:cxn ang="0">
                        <a:pos x="71" y="0"/>
                      </a:cxn>
                      <a:cxn ang="0">
                        <a:pos x="71" y="16"/>
                      </a:cxn>
                      <a:cxn ang="0">
                        <a:pos x="0" y="16"/>
                      </a:cxn>
                    </a:cxnLst>
                    <a:rect l="0" t="0" r="r" b="b"/>
                    <a:pathLst>
                      <a:path w="72" h="17">
                        <a:moveTo>
                          <a:pt x="0" y="16"/>
                        </a:moveTo>
                        <a:lnTo>
                          <a:pt x="0" y="0"/>
                        </a:lnTo>
                        <a:lnTo>
                          <a:pt x="71" y="0"/>
                        </a:lnTo>
                        <a:lnTo>
                          <a:pt x="71" y="16"/>
                        </a:lnTo>
                        <a:lnTo>
                          <a:pt x="0" y="16"/>
                        </a:lnTo>
                      </a:path>
                    </a:pathLst>
                  </a:custGeom>
                  <a:solidFill>
                    <a:srgbClr val="000000"/>
                  </a:solidFill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1" name="Freeform 152"/>
                  <p:cNvSpPr>
                    <a:spLocks/>
                  </p:cNvSpPr>
                  <p:nvPr/>
                </p:nvSpPr>
                <p:spPr bwMode="auto">
                  <a:xfrm>
                    <a:off x="3611" y="2715"/>
                    <a:ext cx="41" cy="17"/>
                  </a:xfrm>
                  <a:custGeom>
                    <a:avLst/>
                    <a:gdLst/>
                    <a:ahLst/>
                    <a:cxnLst>
                      <a:cxn ang="0">
                        <a:pos x="0" y="16"/>
                      </a:cxn>
                      <a:cxn ang="0">
                        <a:pos x="0" y="0"/>
                      </a:cxn>
                      <a:cxn ang="0">
                        <a:pos x="40" y="0"/>
                      </a:cxn>
                      <a:cxn ang="0">
                        <a:pos x="40" y="16"/>
                      </a:cxn>
                      <a:cxn ang="0">
                        <a:pos x="0" y="16"/>
                      </a:cxn>
                    </a:cxnLst>
                    <a:rect l="0" t="0" r="r" b="b"/>
                    <a:pathLst>
                      <a:path w="41" h="17">
                        <a:moveTo>
                          <a:pt x="0" y="16"/>
                        </a:moveTo>
                        <a:lnTo>
                          <a:pt x="0" y="0"/>
                        </a:lnTo>
                        <a:lnTo>
                          <a:pt x="40" y="0"/>
                        </a:lnTo>
                        <a:lnTo>
                          <a:pt x="40" y="16"/>
                        </a:lnTo>
                        <a:lnTo>
                          <a:pt x="0" y="16"/>
                        </a:lnTo>
                      </a:path>
                    </a:pathLst>
                  </a:custGeom>
                  <a:solidFill>
                    <a:srgbClr val="000000"/>
                  </a:solidFill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" name="Freeform 153"/>
                  <p:cNvSpPr>
                    <a:spLocks/>
                  </p:cNvSpPr>
                  <p:nvPr/>
                </p:nvSpPr>
                <p:spPr bwMode="auto">
                  <a:xfrm>
                    <a:off x="3611" y="2724"/>
                    <a:ext cx="41" cy="17"/>
                  </a:xfrm>
                  <a:custGeom>
                    <a:avLst/>
                    <a:gdLst/>
                    <a:ahLst/>
                    <a:cxnLst>
                      <a:cxn ang="0">
                        <a:pos x="40" y="0"/>
                      </a:cxn>
                      <a:cxn ang="0">
                        <a:pos x="40" y="16"/>
                      </a:cxn>
                      <a:cxn ang="0">
                        <a:pos x="0" y="16"/>
                      </a:cxn>
                    </a:cxnLst>
                    <a:rect l="0" t="0" r="r" b="b"/>
                    <a:pathLst>
                      <a:path w="41" h="17">
                        <a:moveTo>
                          <a:pt x="40" y="0"/>
                        </a:moveTo>
                        <a:lnTo>
                          <a:pt x="40" y="16"/>
                        </a:lnTo>
                        <a:lnTo>
                          <a:pt x="0" y="16"/>
                        </a:lnTo>
                      </a:path>
                    </a:pathLst>
                  </a:custGeom>
                  <a:noFill/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" name="Freeform 154"/>
                  <p:cNvSpPr>
                    <a:spLocks/>
                  </p:cNvSpPr>
                  <p:nvPr/>
                </p:nvSpPr>
                <p:spPr bwMode="auto">
                  <a:xfrm>
                    <a:off x="3604" y="2729"/>
                    <a:ext cx="17" cy="17"/>
                  </a:xfrm>
                  <a:custGeom>
                    <a:avLst/>
                    <a:gdLst/>
                    <a:ahLst/>
                    <a:cxnLst>
                      <a:cxn ang="0">
                        <a:pos x="0" y="16"/>
                      </a:cxn>
                      <a:cxn ang="0">
                        <a:pos x="0" y="0"/>
                      </a:cxn>
                      <a:cxn ang="0">
                        <a:pos x="16" y="0"/>
                      </a:cxn>
                      <a:cxn ang="0">
                        <a:pos x="16" y="16"/>
                      </a:cxn>
                      <a:cxn ang="0">
                        <a:pos x="0" y="16"/>
                      </a:cxn>
                    </a:cxnLst>
                    <a:rect l="0" t="0" r="r" b="b"/>
                    <a:pathLst>
                      <a:path w="17" h="17">
                        <a:moveTo>
                          <a:pt x="0" y="16"/>
                        </a:moveTo>
                        <a:lnTo>
                          <a:pt x="0" y="0"/>
                        </a:lnTo>
                        <a:lnTo>
                          <a:pt x="16" y="0"/>
                        </a:lnTo>
                        <a:lnTo>
                          <a:pt x="16" y="16"/>
                        </a:lnTo>
                        <a:lnTo>
                          <a:pt x="0" y="16"/>
                        </a:lnTo>
                      </a:path>
                    </a:pathLst>
                  </a:custGeom>
                  <a:solidFill>
                    <a:srgbClr val="000000"/>
                  </a:solidFill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4" name="Freeform 155"/>
                  <p:cNvSpPr>
                    <a:spLocks/>
                  </p:cNvSpPr>
                  <p:nvPr/>
                </p:nvSpPr>
                <p:spPr bwMode="auto">
                  <a:xfrm>
                    <a:off x="3654" y="2729"/>
                    <a:ext cx="17" cy="17"/>
                  </a:xfrm>
                  <a:custGeom>
                    <a:avLst/>
                    <a:gdLst/>
                    <a:ahLst/>
                    <a:cxnLst>
                      <a:cxn ang="0">
                        <a:pos x="0" y="16"/>
                      </a:cxn>
                      <a:cxn ang="0">
                        <a:pos x="0" y="0"/>
                      </a:cxn>
                      <a:cxn ang="0">
                        <a:pos x="16" y="0"/>
                      </a:cxn>
                      <a:cxn ang="0">
                        <a:pos x="16" y="16"/>
                      </a:cxn>
                      <a:cxn ang="0">
                        <a:pos x="0" y="16"/>
                      </a:cxn>
                    </a:cxnLst>
                    <a:rect l="0" t="0" r="r" b="b"/>
                    <a:pathLst>
                      <a:path w="17" h="17">
                        <a:moveTo>
                          <a:pt x="0" y="16"/>
                        </a:moveTo>
                        <a:lnTo>
                          <a:pt x="0" y="0"/>
                        </a:lnTo>
                        <a:lnTo>
                          <a:pt x="16" y="0"/>
                        </a:lnTo>
                        <a:lnTo>
                          <a:pt x="16" y="16"/>
                        </a:lnTo>
                        <a:lnTo>
                          <a:pt x="0" y="16"/>
                        </a:lnTo>
                      </a:path>
                    </a:pathLst>
                  </a:custGeom>
                  <a:solidFill>
                    <a:srgbClr val="B5B5B5"/>
                  </a:solidFill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5" name="Freeform 156"/>
                  <p:cNvSpPr>
                    <a:spLocks/>
                  </p:cNvSpPr>
                  <p:nvPr/>
                </p:nvSpPr>
                <p:spPr bwMode="auto">
                  <a:xfrm>
                    <a:off x="3723" y="2715"/>
                    <a:ext cx="17" cy="19"/>
                  </a:xfrm>
                  <a:custGeom>
                    <a:avLst/>
                    <a:gdLst/>
                    <a:ahLst/>
                    <a:cxnLst>
                      <a:cxn ang="0">
                        <a:pos x="16" y="0"/>
                      </a:cxn>
                      <a:cxn ang="0">
                        <a:pos x="16" y="18"/>
                      </a:cxn>
                      <a:cxn ang="0">
                        <a:pos x="7" y="18"/>
                      </a:cxn>
                      <a:cxn ang="0">
                        <a:pos x="6" y="18"/>
                      </a:cxn>
                      <a:cxn ang="0">
                        <a:pos x="5" y="17"/>
                      </a:cxn>
                      <a:cxn ang="0">
                        <a:pos x="4" y="16"/>
                      </a:cxn>
                      <a:cxn ang="0">
                        <a:pos x="3" y="16"/>
                      </a:cxn>
                      <a:cxn ang="0">
                        <a:pos x="2" y="15"/>
                      </a:cxn>
                      <a:cxn ang="0">
                        <a:pos x="1" y="14"/>
                      </a:cxn>
                      <a:cxn ang="0">
                        <a:pos x="0" y="12"/>
                      </a:cxn>
                      <a:cxn ang="0">
                        <a:pos x="0" y="11"/>
                      </a:cxn>
                      <a:cxn ang="0">
                        <a:pos x="0" y="10"/>
                      </a:cxn>
                      <a:cxn ang="0">
                        <a:pos x="0" y="8"/>
                      </a:cxn>
                      <a:cxn ang="0">
                        <a:pos x="0" y="6"/>
                      </a:cxn>
                      <a:cxn ang="0">
                        <a:pos x="0" y="5"/>
                      </a:cxn>
                      <a:cxn ang="0">
                        <a:pos x="0" y="4"/>
                      </a:cxn>
                      <a:cxn ang="0">
                        <a:pos x="1" y="3"/>
                      </a:cxn>
                      <a:cxn ang="0">
                        <a:pos x="2" y="2"/>
                      </a:cxn>
                      <a:cxn ang="0">
                        <a:pos x="3" y="1"/>
                      </a:cxn>
                      <a:cxn ang="0">
                        <a:pos x="4" y="0"/>
                      </a:cxn>
                      <a:cxn ang="0">
                        <a:pos x="5" y="0"/>
                      </a:cxn>
                      <a:cxn ang="0">
                        <a:pos x="7" y="0"/>
                      </a:cxn>
                      <a:cxn ang="0">
                        <a:pos x="16" y="0"/>
                      </a:cxn>
                    </a:cxnLst>
                    <a:rect l="0" t="0" r="r" b="b"/>
                    <a:pathLst>
                      <a:path w="17" h="19">
                        <a:moveTo>
                          <a:pt x="16" y="0"/>
                        </a:moveTo>
                        <a:lnTo>
                          <a:pt x="16" y="18"/>
                        </a:lnTo>
                        <a:lnTo>
                          <a:pt x="7" y="18"/>
                        </a:lnTo>
                        <a:lnTo>
                          <a:pt x="6" y="18"/>
                        </a:lnTo>
                        <a:lnTo>
                          <a:pt x="5" y="17"/>
                        </a:lnTo>
                        <a:lnTo>
                          <a:pt x="4" y="16"/>
                        </a:lnTo>
                        <a:lnTo>
                          <a:pt x="3" y="16"/>
                        </a:lnTo>
                        <a:lnTo>
                          <a:pt x="2" y="15"/>
                        </a:lnTo>
                        <a:lnTo>
                          <a:pt x="1" y="14"/>
                        </a:lnTo>
                        <a:lnTo>
                          <a:pt x="0" y="12"/>
                        </a:lnTo>
                        <a:lnTo>
                          <a:pt x="0" y="11"/>
                        </a:lnTo>
                        <a:lnTo>
                          <a:pt x="0" y="10"/>
                        </a:lnTo>
                        <a:lnTo>
                          <a:pt x="0" y="8"/>
                        </a:lnTo>
                        <a:lnTo>
                          <a:pt x="0" y="6"/>
                        </a:lnTo>
                        <a:lnTo>
                          <a:pt x="0" y="5"/>
                        </a:lnTo>
                        <a:lnTo>
                          <a:pt x="0" y="4"/>
                        </a:lnTo>
                        <a:lnTo>
                          <a:pt x="1" y="3"/>
                        </a:lnTo>
                        <a:lnTo>
                          <a:pt x="2" y="2"/>
                        </a:lnTo>
                        <a:lnTo>
                          <a:pt x="3" y="1"/>
                        </a:lnTo>
                        <a:lnTo>
                          <a:pt x="4" y="0"/>
                        </a:lnTo>
                        <a:lnTo>
                          <a:pt x="5" y="0"/>
                        </a:lnTo>
                        <a:lnTo>
                          <a:pt x="7" y="0"/>
                        </a:lnTo>
                        <a:lnTo>
                          <a:pt x="16" y="0"/>
                        </a:lnTo>
                      </a:path>
                    </a:pathLst>
                  </a:custGeom>
                  <a:solidFill>
                    <a:srgbClr val="7A7A7A"/>
                  </a:solidFill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6" name="Freeform 157"/>
                  <p:cNvSpPr>
                    <a:spLocks/>
                  </p:cNvSpPr>
                  <p:nvPr/>
                </p:nvSpPr>
                <p:spPr bwMode="auto">
                  <a:xfrm>
                    <a:off x="3409" y="2765"/>
                    <a:ext cx="78" cy="17"/>
                  </a:xfrm>
                  <a:custGeom>
                    <a:avLst/>
                    <a:gdLst/>
                    <a:ahLst/>
                    <a:cxnLst>
                      <a:cxn ang="0">
                        <a:pos x="0" y="16"/>
                      </a:cxn>
                      <a:cxn ang="0">
                        <a:pos x="0" y="0"/>
                      </a:cxn>
                      <a:cxn ang="0">
                        <a:pos x="71" y="0"/>
                      </a:cxn>
                      <a:cxn ang="0">
                        <a:pos x="77" y="16"/>
                      </a:cxn>
                      <a:cxn ang="0">
                        <a:pos x="0" y="16"/>
                      </a:cxn>
                    </a:cxnLst>
                    <a:rect l="0" t="0" r="r" b="b"/>
                    <a:pathLst>
                      <a:path w="78" h="17">
                        <a:moveTo>
                          <a:pt x="0" y="16"/>
                        </a:moveTo>
                        <a:lnTo>
                          <a:pt x="0" y="0"/>
                        </a:lnTo>
                        <a:lnTo>
                          <a:pt x="71" y="0"/>
                        </a:lnTo>
                        <a:lnTo>
                          <a:pt x="77" y="16"/>
                        </a:lnTo>
                        <a:lnTo>
                          <a:pt x="0" y="16"/>
                        </a:lnTo>
                      </a:path>
                    </a:pathLst>
                  </a:custGeom>
                  <a:solidFill>
                    <a:srgbClr val="7A7A7A"/>
                  </a:solidFill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" name="Line 158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68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8" name="Line 159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74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9" name="Freeform 160"/>
                  <p:cNvSpPr>
                    <a:spLocks/>
                  </p:cNvSpPr>
                  <p:nvPr/>
                </p:nvSpPr>
                <p:spPr bwMode="auto">
                  <a:xfrm>
                    <a:off x="3357" y="2768"/>
                    <a:ext cx="436" cy="86"/>
                  </a:xfrm>
                  <a:custGeom>
                    <a:avLst/>
                    <a:gdLst/>
                    <a:ahLst/>
                    <a:cxnLst>
                      <a:cxn ang="0">
                        <a:pos x="16" y="0"/>
                      </a:cxn>
                      <a:cxn ang="0">
                        <a:pos x="403" y="0"/>
                      </a:cxn>
                      <a:cxn ang="0">
                        <a:pos x="435" y="68"/>
                      </a:cxn>
                      <a:cxn ang="0">
                        <a:pos x="433" y="79"/>
                      </a:cxn>
                      <a:cxn ang="0">
                        <a:pos x="430" y="85"/>
                      </a:cxn>
                      <a:cxn ang="0">
                        <a:pos x="5" y="85"/>
                      </a:cxn>
                      <a:cxn ang="0">
                        <a:pos x="0" y="73"/>
                      </a:cxn>
                      <a:cxn ang="0">
                        <a:pos x="0" y="66"/>
                      </a:cxn>
                      <a:cxn ang="0">
                        <a:pos x="16" y="0"/>
                      </a:cxn>
                    </a:cxnLst>
                    <a:rect l="0" t="0" r="r" b="b"/>
                    <a:pathLst>
                      <a:path w="436" h="86">
                        <a:moveTo>
                          <a:pt x="16" y="0"/>
                        </a:moveTo>
                        <a:lnTo>
                          <a:pt x="403" y="0"/>
                        </a:lnTo>
                        <a:lnTo>
                          <a:pt x="435" y="68"/>
                        </a:lnTo>
                        <a:lnTo>
                          <a:pt x="433" y="79"/>
                        </a:lnTo>
                        <a:lnTo>
                          <a:pt x="430" y="85"/>
                        </a:lnTo>
                        <a:lnTo>
                          <a:pt x="5" y="85"/>
                        </a:lnTo>
                        <a:lnTo>
                          <a:pt x="0" y="73"/>
                        </a:lnTo>
                        <a:lnTo>
                          <a:pt x="0" y="66"/>
                        </a:lnTo>
                        <a:lnTo>
                          <a:pt x="16" y="0"/>
                        </a:lnTo>
                      </a:path>
                    </a:pathLst>
                  </a:custGeom>
                  <a:solidFill>
                    <a:srgbClr val="FFFFFF"/>
                  </a:solidFill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0" name="Freeform 161"/>
                  <p:cNvSpPr>
                    <a:spLocks/>
                  </p:cNvSpPr>
                  <p:nvPr/>
                </p:nvSpPr>
                <p:spPr bwMode="auto">
                  <a:xfrm>
                    <a:off x="3378" y="2798"/>
                    <a:ext cx="235" cy="28"/>
                  </a:xfrm>
                  <a:custGeom>
                    <a:avLst/>
                    <a:gdLst/>
                    <a:ahLst/>
                    <a:cxnLst>
                      <a:cxn ang="0">
                        <a:pos x="0" y="27"/>
                      </a:cxn>
                      <a:cxn ang="0">
                        <a:pos x="5" y="0"/>
                      </a:cxn>
                      <a:cxn ang="0">
                        <a:pos x="230" y="0"/>
                      </a:cxn>
                      <a:cxn ang="0">
                        <a:pos x="234" y="27"/>
                      </a:cxn>
                      <a:cxn ang="0">
                        <a:pos x="0" y="27"/>
                      </a:cxn>
                    </a:cxnLst>
                    <a:rect l="0" t="0" r="r" b="b"/>
                    <a:pathLst>
                      <a:path w="235" h="28">
                        <a:moveTo>
                          <a:pt x="0" y="27"/>
                        </a:moveTo>
                        <a:lnTo>
                          <a:pt x="5" y="0"/>
                        </a:lnTo>
                        <a:lnTo>
                          <a:pt x="230" y="0"/>
                        </a:lnTo>
                        <a:lnTo>
                          <a:pt x="234" y="27"/>
                        </a:lnTo>
                        <a:lnTo>
                          <a:pt x="0" y="27"/>
                        </a:lnTo>
                      </a:path>
                    </a:pathLst>
                  </a:custGeom>
                  <a:solidFill>
                    <a:srgbClr val="B5B5B5"/>
                  </a:solidFill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1" name="Freeform 162"/>
                  <p:cNvSpPr>
                    <a:spLocks/>
                  </p:cNvSpPr>
                  <p:nvPr/>
                </p:nvSpPr>
                <p:spPr bwMode="auto">
                  <a:xfrm>
                    <a:off x="3385" y="2781"/>
                    <a:ext cx="295" cy="17"/>
                  </a:xfrm>
                  <a:custGeom>
                    <a:avLst/>
                    <a:gdLst/>
                    <a:ahLst/>
                    <a:cxnLst>
                      <a:cxn ang="0">
                        <a:pos x="0" y="16"/>
                      </a:cxn>
                      <a:cxn ang="0">
                        <a:pos x="294" y="15"/>
                      </a:cxn>
                      <a:cxn ang="0">
                        <a:pos x="291" y="0"/>
                      </a:cxn>
                      <a:cxn ang="0">
                        <a:pos x="2" y="0"/>
                      </a:cxn>
                      <a:cxn ang="0">
                        <a:pos x="0" y="16"/>
                      </a:cxn>
                    </a:cxnLst>
                    <a:rect l="0" t="0" r="r" b="b"/>
                    <a:pathLst>
                      <a:path w="295" h="17">
                        <a:moveTo>
                          <a:pt x="0" y="16"/>
                        </a:moveTo>
                        <a:lnTo>
                          <a:pt x="294" y="15"/>
                        </a:lnTo>
                        <a:lnTo>
                          <a:pt x="291" y="0"/>
                        </a:lnTo>
                        <a:lnTo>
                          <a:pt x="2" y="0"/>
                        </a:lnTo>
                        <a:lnTo>
                          <a:pt x="0" y="16"/>
                        </a:lnTo>
                      </a:path>
                    </a:pathLst>
                  </a:custGeom>
                  <a:solidFill>
                    <a:srgbClr val="B5B5B5"/>
                  </a:solidFill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2" name="Freeform 163"/>
                  <p:cNvSpPr>
                    <a:spLocks/>
                  </p:cNvSpPr>
                  <p:nvPr/>
                </p:nvSpPr>
                <p:spPr bwMode="auto">
                  <a:xfrm>
                    <a:off x="3695" y="2798"/>
                    <a:ext cx="73" cy="30"/>
                  </a:xfrm>
                  <a:custGeom>
                    <a:avLst/>
                    <a:gdLst/>
                    <a:ahLst/>
                    <a:cxnLst>
                      <a:cxn ang="0">
                        <a:pos x="8" y="29"/>
                      </a:cxn>
                      <a:cxn ang="0">
                        <a:pos x="0" y="0"/>
                      </a:cxn>
                      <a:cxn ang="0">
                        <a:pos x="59" y="0"/>
                      </a:cxn>
                      <a:cxn ang="0">
                        <a:pos x="72" y="29"/>
                      </a:cxn>
                      <a:cxn ang="0">
                        <a:pos x="8" y="29"/>
                      </a:cxn>
                    </a:cxnLst>
                    <a:rect l="0" t="0" r="r" b="b"/>
                    <a:pathLst>
                      <a:path w="73" h="30">
                        <a:moveTo>
                          <a:pt x="8" y="29"/>
                        </a:moveTo>
                        <a:lnTo>
                          <a:pt x="0" y="0"/>
                        </a:lnTo>
                        <a:lnTo>
                          <a:pt x="59" y="0"/>
                        </a:lnTo>
                        <a:lnTo>
                          <a:pt x="72" y="29"/>
                        </a:lnTo>
                        <a:lnTo>
                          <a:pt x="8" y="29"/>
                        </a:lnTo>
                      </a:path>
                    </a:pathLst>
                  </a:custGeom>
                  <a:solidFill>
                    <a:srgbClr val="B5B5B5"/>
                  </a:solidFill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3" name="Freeform 164"/>
                  <p:cNvSpPr>
                    <a:spLocks/>
                  </p:cNvSpPr>
                  <p:nvPr/>
                </p:nvSpPr>
                <p:spPr bwMode="auto">
                  <a:xfrm>
                    <a:off x="3689" y="2781"/>
                    <a:ext cx="64" cy="1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59" y="1"/>
                      </a:cxn>
                      <a:cxn ang="0">
                        <a:pos x="63" y="16"/>
                      </a:cxn>
                      <a:cxn ang="0">
                        <a:pos x="2" y="1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64" h="17">
                        <a:moveTo>
                          <a:pt x="0" y="0"/>
                        </a:moveTo>
                        <a:lnTo>
                          <a:pt x="59" y="1"/>
                        </a:lnTo>
                        <a:lnTo>
                          <a:pt x="63" y="16"/>
                        </a:lnTo>
                        <a:lnTo>
                          <a:pt x="2" y="16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FF"/>
                  </a:solidFill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4" name="Freeform 165"/>
                  <p:cNvSpPr>
                    <a:spLocks/>
                  </p:cNvSpPr>
                  <p:nvPr/>
                </p:nvSpPr>
                <p:spPr bwMode="auto">
                  <a:xfrm>
                    <a:off x="3625" y="2798"/>
                    <a:ext cx="61" cy="1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57" y="0"/>
                      </a:cxn>
                      <a:cxn ang="0">
                        <a:pos x="60" y="16"/>
                      </a:cxn>
                      <a:cxn ang="0">
                        <a:pos x="0" y="1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61" h="17">
                        <a:moveTo>
                          <a:pt x="0" y="0"/>
                        </a:moveTo>
                        <a:lnTo>
                          <a:pt x="57" y="0"/>
                        </a:lnTo>
                        <a:lnTo>
                          <a:pt x="60" y="16"/>
                        </a:lnTo>
                        <a:lnTo>
                          <a:pt x="0" y="16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B5B5B5"/>
                  </a:solidFill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5" name="Freeform 166"/>
                  <p:cNvSpPr>
                    <a:spLocks/>
                  </p:cNvSpPr>
                  <p:nvPr/>
                </p:nvSpPr>
                <p:spPr bwMode="auto">
                  <a:xfrm>
                    <a:off x="3626" y="2817"/>
                    <a:ext cx="64" cy="1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16"/>
                      </a:cxn>
                      <a:cxn ang="0">
                        <a:pos x="63" y="16"/>
                      </a:cxn>
                      <a:cxn ang="0">
                        <a:pos x="6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64" h="17">
                        <a:moveTo>
                          <a:pt x="0" y="0"/>
                        </a:moveTo>
                        <a:lnTo>
                          <a:pt x="1" y="16"/>
                        </a:lnTo>
                        <a:lnTo>
                          <a:pt x="63" y="16"/>
                        </a:lnTo>
                        <a:lnTo>
                          <a:pt x="60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B5B5B5"/>
                  </a:solidFill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6" name="Freeform 167"/>
                  <p:cNvSpPr>
                    <a:spLocks/>
                  </p:cNvSpPr>
                  <p:nvPr/>
                </p:nvSpPr>
                <p:spPr bwMode="auto">
                  <a:xfrm>
                    <a:off x="3361" y="2841"/>
                    <a:ext cx="428" cy="1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427" y="0"/>
                      </a:cxn>
                      <a:cxn ang="0">
                        <a:pos x="425" y="13"/>
                      </a:cxn>
                      <a:cxn ang="0">
                        <a:pos x="423" y="16"/>
                      </a:cxn>
                      <a:cxn ang="0">
                        <a:pos x="4" y="16"/>
                      </a:cxn>
                      <a:cxn ang="0">
                        <a:pos x="2" y="13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28" h="17">
                        <a:moveTo>
                          <a:pt x="0" y="0"/>
                        </a:moveTo>
                        <a:lnTo>
                          <a:pt x="427" y="0"/>
                        </a:lnTo>
                        <a:lnTo>
                          <a:pt x="425" y="13"/>
                        </a:lnTo>
                        <a:lnTo>
                          <a:pt x="423" y="16"/>
                        </a:lnTo>
                        <a:lnTo>
                          <a:pt x="4" y="16"/>
                        </a:lnTo>
                        <a:lnTo>
                          <a:pt x="2" y="13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7A7A7A"/>
                  </a:solidFill>
                  <a:ln w="12699" cap="rnd" cmpd="sng">
                    <a:solidFill>
                      <a:srgbClr val="7A7A7A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7" name="Line 168"/>
                  <p:cNvSpPr>
                    <a:spLocks noChangeShapeType="1"/>
                  </p:cNvSpPr>
                  <p:nvPr/>
                </p:nvSpPr>
                <p:spPr bwMode="auto">
                  <a:xfrm>
                    <a:off x="3363" y="2849"/>
                    <a:ext cx="427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" name="Freeform 169"/>
                  <p:cNvSpPr>
                    <a:spLocks/>
                  </p:cNvSpPr>
                  <p:nvPr/>
                </p:nvSpPr>
                <p:spPr bwMode="auto">
                  <a:xfrm>
                    <a:off x="3480" y="2657"/>
                    <a:ext cx="184" cy="31"/>
                  </a:xfrm>
                  <a:custGeom>
                    <a:avLst/>
                    <a:gdLst/>
                    <a:ahLst/>
                    <a:cxnLst>
                      <a:cxn ang="0">
                        <a:pos x="9" y="0"/>
                      </a:cxn>
                      <a:cxn ang="0">
                        <a:pos x="165" y="0"/>
                      </a:cxn>
                      <a:cxn ang="0">
                        <a:pos x="183" y="25"/>
                      </a:cxn>
                      <a:cxn ang="0">
                        <a:pos x="183" y="30"/>
                      </a:cxn>
                      <a:cxn ang="0">
                        <a:pos x="0" y="30"/>
                      </a:cxn>
                      <a:cxn ang="0">
                        <a:pos x="0" y="27"/>
                      </a:cxn>
                      <a:cxn ang="0">
                        <a:pos x="9" y="0"/>
                      </a:cxn>
                    </a:cxnLst>
                    <a:rect l="0" t="0" r="r" b="b"/>
                    <a:pathLst>
                      <a:path w="184" h="31">
                        <a:moveTo>
                          <a:pt x="9" y="0"/>
                        </a:moveTo>
                        <a:lnTo>
                          <a:pt x="165" y="0"/>
                        </a:lnTo>
                        <a:lnTo>
                          <a:pt x="183" y="25"/>
                        </a:lnTo>
                        <a:lnTo>
                          <a:pt x="183" y="30"/>
                        </a:lnTo>
                        <a:lnTo>
                          <a:pt x="0" y="30"/>
                        </a:lnTo>
                        <a:lnTo>
                          <a:pt x="0" y="27"/>
                        </a:lnTo>
                        <a:lnTo>
                          <a:pt x="9" y="0"/>
                        </a:lnTo>
                      </a:path>
                    </a:pathLst>
                  </a:custGeom>
                  <a:solidFill>
                    <a:srgbClr val="FFFFFF"/>
                  </a:solidFill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9" name="Freeform 170"/>
                  <p:cNvSpPr>
                    <a:spLocks/>
                  </p:cNvSpPr>
                  <p:nvPr/>
                </p:nvSpPr>
                <p:spPr bwMode="auto">
                  <a:xfrm>
                    <a:off x="3480" y="2657"/>
                    <a:ext cx="86" cy="28"/>
                  </a:xfrm>
                  <a:custGeom>
                    <a:avLst/>
                    <a:gdLst/>
                    <a:ahLst/>
                    <a:cxnLst>
                      <a:cxn ang="0">
                        <a:pos x="0" y="27"/>
                      </a:cxn>
                      <a:cxn ang="0">
                        <a:pos x="78" y="27"/>
                      </a:cxn>
                      <a:cxn ang="0">
                        <a:pos x="85" y="15"/>
                      </a:cxn>
                      <a:cxn ang="0">
                        <a:pos x="85" y="0"/>
                      </a:cxn>
                      <a:cxn ang="0">
                        <a:pos x="10" y="0"/>
                      </a:cxn>
                      <a:cxn ang="0">
                        <a:pos x="0" y="27"/>
                      </a:cxn>
                    </a:cxnLst>
                    <a:rect l="0" t="0" r="r" b="b"/>
                    <a:pathLst>
                      <a:path w="86" h="28">
                        <a:moveTo>
                          <a:pt x="0" y="27"/>
                        </a:moveTo>
                        <a:lnTo>
                          <a:pt x="78" y="27"/>
                        </a:lnTo>
                        <a:lnTo>
                          <a:pt x="85" y="15"/>
                        </a:lnTo>
                        <a:lnTo>
                          <a:pt x="85" y="0"/>
                        </a:lnTo>
                        <a:lnTo>
                          <a:pt x="10" y="0"/>
                        </a:lnTo>
                        <a:lnTo>
                          <a:pt x="0" y="27"/>
                        </a:lnTo>
                      </a:path>
                    </a:pathLst>
                  </a:custGeom>
                  <a:solidFill>
                    <a:srgbClr val="7A7A7A"/>
                  </a:solidFill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" name="Freeform 171"/>
                  <p:cNvSpPr>
                    <a:spLocks/>
                  </p:cNvSpPr>
                  <p:nvPr/>
                </p:nvSpPr>
                <p:spPr bwMode="auto">
                  <a:xfrm>
                    <a:off x="3514" y="2644"/>
                    <a:ext cx="119" cy="35"/>
                  </a:xfrm>
                  <a:custGeom>
                    <a:avLst/>
                    <a:gdLst/>
                    <a:ahLst/>
                    <a:cxnLst>
                      <a:cxn ang="0">
                        <a:pos x="5" y="0"/>
                      </a:cxn>
                      <a:cxn ang="0">
                        <a:pos x="111" y="2"/>
                      </a:cxn>
                      <a:cxn ang="0">
                        <a:pos x="111" y="5"/>
                      </a:cxn>
                      <a:cxn ang="0">
                        <a:pos x="118" y="22"/>
                      </a:cxn>
                      <a:cxn ang="0">
                        <a:pos x="112" y="24"/>
                      </a:cxn>
                      <a:cxn ang="0">
                        <a:pos x="107" y="26"/>
                      </a:cxn>
                      <a:cxn ang="0">
                        <a:pos x="101" y="28"/>
                      </a:cxn>
                      <a:cxn ang="0">
                        <a:pos x="95" y="30"/>
                      </a:cxn>
                      <a:cxn ang="0">
                        <a:pos x="89" y="31"/>
                      </a:cxn>
                      <a:cxn ang="0">
                        <a:pos x="83" y="32"/>
                      </a:cxn>
                      <a:cxn ang="0">
                        <a:pos x="77" y="32"/>
                      </a:cxn>
                      <a:cxn ang="0">
                        <a:pos x="71" y="33"/>
                      </a:cxn>
                      <a:cxn ang="0">
                        <a:pos x="65" y="34"/>
                      </a:cxn>
                      <a:cxn ang="0">
                        <a:pos x="59" y="34"/>
                      </a:cxn>
                      <a:cxn ang="0">
                        <a:pos x="53" y="34"/>
                      </a:cxn>
                      <a:cxn ang="0">
                        <a:pos x="47" y="33"/>
                      </a:cxn>
                      <a:cxn ang="0">
                        <a:pos x="41" y="32"/>
                      </a:cxn>
                      <a:cxn ang="0">
                        <a:pos x="35" y="31"/>
                      </a:cxn>
                      <a:cxn ang="0">
                        <a:pos x="29" y="30"/>
                      </a:cxn>
                      <a:cxn ang="0">
                        <a:pos x="23" y="29"/>
                      </a:cxn>
                      <a:cxn ang="0">
                        <a:pos x="17" y="27"/>
                      </a:cxn>
                      <a:cxn ang="0">
                        <a:pos x="11" y="25"/>
                      </a:cxn>
                      <a:cxn ang="0">
                        <a:pos x="5" y="23"/>
                      </a:cxn>
                      <a:cxn ang="0">
                        <a:pos x="0" y="21"/>
                      </a:cxn>
                      <a:cxn ang="0">
                        <a:pos x="5" y="0"/>
                      </a:cxn>
                    </a:cxnLst>
                    <a:rect l="0" t="0" r="r" b="b"/>
                    <a:pathLst>
                      <a:path w="119" h="35">
                        <a:moveTo>
                          <a:pt x="5" y="0"/>
                        </a:moveTo>
                        <a:lnTo>
                          <a:pt x="111" y="2"/>
                        </a:lnTo>
                        <a:lnTo>
                          <a:pt x="111" y="5"/>
                        </a:lnTo>
                        <a:lnTo>
                          <a:pt x="118" y="22"/>
                        </a:lnTo>
                        <a:lnTo>
                          <a:pt x="112" y="24"/>
                        </a:lnTo>
                        <a:lnTo>
                          <a:pt x="107" y="26"/>
                        </a:lnTo>
                        <a:lnTo>
                          <a:pt x="101" y="28"/>
                        </a:lnTo>
                        <a:lnTo>
                          <a:pt x="95" y="30"/>
                        </a:lnTo>
                        <a:lnTo>
                          <a:pt x="89" y="31"/>
                        </a:lnTo>
                        <a:lnTo>
                          <a:pt x="83" y="32"/>
                        </a:lnTo>
                        <a:lnTo>
                          <a:pt x="77" y="32"/>
                        </a:lnTo>
                        <a:lnTo>
                          <a:pt x="71" y="33"/>
                        </a:lnTo>
                        <a:lnTo>
                          <a:pt x="65" y="34"/>
                        </a:lnTo>
                        <a:lnTo>
                          <a:pt x="59" y="34"/>
                        </a:lnTo>
                        <a:lnTo>
                          <a:pt x="53" y="34"/>
                        </a:lnTo>
                        <a:lnTo>
                          <a:pt x="47" y="33"/>
                        </a:lnTo>
                        <a:lnTo>
                          <a:pt x="41" y="32"/>
                        </a:lnTo>
                        <a:lnTo>
                          <a:pt x="35" y="31"/>
                        </a:lnTo>
                        <a:lnTo>
                          <a:pt x="29" y="30"/>
                        </a:lnTo>
                        <a:lnTo>
                          <a:pt x="23" y="29"/>
                        </a:lnTo>
                        <a:lnTo>
                          <a:pt x="17" y="27"/>
                        </a:lnTo>
                        <a:lnTo>
                          <a:pt x="11" y="25"/>
                        </a:lnTo>
                        <a:lnTo>
                          <a:pt x="5" y="23"/>
                        </a:lnTo>
                        <a:lnTo>
                          <a:pt x="0" y="21"/>
                        </a:lnTo>
                        <a:lnTo>
                          <a:pt x="5" y="0"/>
                        </a:lnTo>
                      </a:path>
                    </a:pathLst>
                  </a:custGeom>
                  <a:solidFill>
                    <a:srgbClr val="B5B5B5"/>
                  </a:solidFill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1" name="Freeform 172"/>
                  <p:cNvSpPr>
                    <a:spLocks/>
                  </p:cNvSpPr>
                  <p:nvPr/>
                </p:nvSpPr>
                <p:spPr bwMode="auto">
                  <a:xfrm>
                    <a:off x="3502" y="2633"/>
                    <a:ext cx="147" cy="2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46" y="1"/>
                      </a:cxn>
                      <a:cxn ang="0">
                        <a:pos x="123" y="18"/>
                      </a:cxn>
                      <a:cxn ang="0">
                        <a:pos x="117" y="19"/>
                      </a:cxn>
                      <a:cxn ang="0">
                        <a:pos x="109" y="21"/>
                      </a:cxn>
                      <a:cxn ang="0">
                        <a:pos x="99" y="24"/>
                      </a:cxn>
                      <a:cxn ang="0">
                        <a:pos x="92" y="25"/>
                      </a:cxn>
                      <a:cxn ang="0">
                        <a:pos x="83" y="27"/>
                      </a:cxn>
                      <a:cxn ang="0">
                        <a:pos x="74" y="27"/>
                      </a:cxn>
                      <a:cxn ang="0">
                        <a:pos x="66" y="27"/>
                      </a:cxn>
                      <a:cxn ang="0">
                        <a:pos x="57" y="25"/>
                      </a:cxn>
                      <a:cxn ang="0">
                        <a:pos x="49" y="23"/>
                      </a:cxn>
                      <a:cxn ang="0">
                        <a:pos x="40" y="22"/>
                      </a:cxn>
                      <a:cxn ang="0">
                        <a:pos x="32" y="21"/>
                      </a:cxn>
                      <a:cxn ang="0">
                        <a:pos x="23" y="18"/>
                      </a:cxn>
                      <a:cxn ang="0">
                        <a:pos x="15" y="1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47" h="28">
                        <a:moveTo>
                          <a:pt x="0" y="0"/>
                        </a:moveTo>
                        <a:lnTo>
                          <a:pt x="146" y="1"/>
                        </a:lnTo>
                        <a:lnTo>
                          <a:pt x="123" y="18"/>
                        </a:lnTo>
                        <a:lnTo>
                          <a:pt x="117" y="19"/>
                        </a:lnTo>
                        <a:lnTo>
                          <a:pt x="109" y="21"/>
                        </a:lnTo>
                        <a:lnTo>
                          <a:pt x="99" y="24"/>
                        </a:lnTo>
                        <a:lnTo>
                          <a:pt x="92" y="25"/>
                        </a:lnTo>
                        <a:lnTo>
                          <a:pt x="83" y="27"/>
                        </a:lnTo>
                        <a:lnTo>
                          <a:pt x="74" y="27"/>
                        </a:lnTo>
                        <a:lnTo>
                          <a:pt x="66" y="27"/>
                        </a:lnTo>
                        <a:lnTo>
                          <a:pt x="57" y="25"/>
                        </a:lnTo>
                        <a:lnTo>
                          <a:pt x="49" y="23"/>
                        </a:lnTo>
                        <a:lnTo>
                          <a:pt x="40" y="22"/>
                        </a:lnTo>
                        <a:lnTo>
                          <a:pt x="32" y="21"/>
                        </a:lnTo>
                        <a:lnTo>
                          <a:pt x="23" y="18"/>
                        </a:lnTo>
                        <a:lnTo>
                          <a:pt x="15" y="16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7A7A7A"/>
                  </a:solidFill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2" name="Freeform 173"/>
                  <p:cNvSpPr>
                    <a:spLocks/>
                  </p:cNvSpPr>
                  <p:nvPr/>
                </p:nvSpPr>
                <p:spPr bwMode="auto">
                  <a:xfrm>
                    <a:off x="3616" y="2643"/>
                    <a:ext cx="17" cy="17"/>
                  </a:xfrm>
                  <a:custGeom>
                    <a:avLst/>
                    <a:gdLst/>
                    <a:ahLst/>
                    <a:cxnLst>
                      <a:cxn ang="0">
                        <a:pos x="5" y="16"/>
                      </a:cxn>
                      <a:cxn ang="0">
                        <a:pos x="16" y="0"/>
                      </a:cxn>
                      <a:cxn ang="0">
                        <a:pos x="6" y="2"/>
                      </a:cxn>
                      <a:cxn ang="0">
                        <a:pos x="0" y="2"/>
                      </a:cxn>
                      <a:cxn ang="0">
                        <a:pos x="5" y="9"/>
                      </a:cxn>
                    </a:cxnLst>
                    <a:rect l="0" t="0" r="r" b="b"/>
                    <a:pathLst>
                      <a:path w="17" h="17">
                        <a:moveTo>
                          <a:pt x="5" y="16"/>
                        </a:moveTo>
                        <a:lnTo>
                          <a:pt x="16" y="0"/>
                        </a:lnTo>
                        <a:lnTo>
                          <a:pt x="6" y="2"/>
                        </a:lnTo>
                        <a:lnTo>
                          <a:pt x="0" y="2"/>
                        </a:lnTo>
                        <a:lnTo>
                          <a:pt x="5" y="9"/>
                        </a:lnTo>
                      </a:path>
                    </a:pathLst>
                  </a:custGeom>
                  <a:noFill/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3" name="Freeform 174"/>
                  <p:cNvSpPr>
                    <a:spLocks/>
                  </p:cNvSpPr>
                  <p:nvPr/>
                </p:nvSpPr>
                <p:spPr bwMode="auto">
                  <a:xfrm>
                    <a:off x="3435" y="2374"/>
                    <a:ext cx="275" cy="270"/>
                  </a:xfrm>
                  <a:custGeom>
                    <a:avLst/>
                    <a:gdLst/>
                    <a:ahLst/>
                    <a:cxnLst>
                      <a:cxn ang="0">
                        <a:pos x="1" y="212"/>
                      </a:cxn>
                      <a:cxn ang="0">
                        <a:pos x="0" y="165"/>
                      </a:cxn>
                      <a:cxn ang="0">
                        <a:pos x="0" y="117"/>
                      </a:cxn>
                      <a:cxn ang="0">
                        <a:pos x="0" y="70"/>
                      </a:cxn>
                      <a:cxn ang="0">
                        <a:pos x="2" y="22"/>
                      </a:cxn>
                      <a:cxn ang="0">
                        <a:pos x="2" y="19"/>
                      </a:cxn>
                      <a:cxn ang="0">
                        <a:pos x="4" y="10"/>
                      </a:cxn>
                      <a:cxn ang="0">
                        <a:pos x="8" y="5"/>
                      </a:cxn>
                      <a:cxn ang="0">
                        <a:pos x="15" y="2"/>
                      </a:cxn>
                      <a:cxn ang="0">
                        <a:pos x="61" y="1"/>
                      </a:cxn>
                      <a:cxn ang="0">
                        <a:pos x="105" y="0"/>
                      </a:cxn>
                      <a:cxn ang="0">
                        <a:pos x="148" y="0"/>
                      </a:cxn>
                      <a:cxn ang="0">
                        <a:pos x="192" y="1"/>
                      </a:cxn>
                      <a:cxn ang="0">
                        <a:pos x="235" y="2"/>
                      </a:cxn>
                      <a:cxn ang="0">
                        <a:pos x="262" y="4"/>
                      </a:cxn>
                      <a:cxn ang="0">
                        <a:pos x="266" y="7"/>
                      </a:cxn>
                      <a:cxn ang="0">
                        <a:pos x="269" y="10"/>
                      </a:cxn>
                      <a:cxn ang="0">
                        <a:pos x="271" y="13"/>
                      </a:cxn>
                      <a:cxn ang="0">
                        <a:pos x="272" y="17"/>
                      </a:cxn>
                      <a:cxn ang="0">
                        <a:pos x="273" y="68"/>
                      </a:cxn>
                      <a:cxn ang="0">
                        <a:pos x="274" y="164"/>
                      </a:cxn>
                      <a:cxn ang="0">
                        <a:pos x="274" y="250"/>
                      </a:cxn>
                      <a:cxn ang="0">
                        <a:pos x="271" y="259"/>
                      </a:cxn>
                      <a:cxn ang="0">
                        <a:pos x="268" y="262"/>
                      </a:cxn>
                      <a:cxn ang="0">
                        <a:pos x="266" y="265"/>
                      </a:cxn>
                      <a:cxn ang="0">
                        <a:pos x="263" y="266"/>
                      </a:cxn>
                      <a:cxn ang="0">
                        <a:pos x="258" y="267"/>
                      </a:cxn>
                      <a:cxn ang="0">
                        <a:pos x="220" y="268"/>
                      </a:cxn>
                      <a:cxn ang="0">
                        <a:pos x="161" y="269"/>
                      </a:cxn>
                      <a:cxn ang="0">
                        <a:pos x="103" y="268"/>
                      </a:cxn>
                      <a:cxn ang="0">
                        <a:pos x="45" y="266"/>
                      </a:cxn>
                      <a:cxn ang="0">
                        <a:pos x="14" y="266"/>
                      </a:cxn>
                      <a:cxn ang="0">
                        <a:pos x="5" y="264"/>
                      </a:cxn>
                      <a:cxn ang="0">
                        <a:pos x="2" y="259"/>
                      </a:cxn>
                      <a:cxn ang="0">
                        <a:pos x="2" y="250"/>
                      </a:cxn>
                    </a:cxnLst>
                    <a:rect l="0" t="0" r="r" b="b"/>
                    <a:pathLst>
                      <a:path w="275" h="270">
                        <a:moveTo>
                          <a:pt x="1" y="236"/>
                        </a:moveTo>
                        <a:lnTo>
                          <a:pt x="1" y="212"/>
                        </a:lnTo>
                        <a:lnTo>
                          <a:pt x="0" y="188"/>
                        </a:lnTo>
                        <a:lnTo>
                          <a:pt x="0" y="165"/>
                        </a:lnTo>
                        <a:lnTo>
                          <a:pt x="0" y="141"/>
                        </a:lnTo>
                        <a:lnTo>
                          <a:pt x="0" y="117"/>
                        </a:lnTo>
                        <a:lnTo>
                          <a:pt x="0" y="93"/>
                        </a:lnTo>
                        <a:lnTo>
                          <a:pt x="0" y="70"/>
                        </a:lnTo>
                        <a:lnTo>
                          <a:pt x="1" y="46"/>
                        </a:lnTo>
                        <a:lnTo>
                          <a:pt x="2" y="22"/>
                        </a:lnTo>
                        <a:lnTo>
                          <a:pt x="2" y="21"/>
                        </a:lnTo>
                        <a:lnTo>
                          <a:pt x="2" y="19"/>
                        </a:lnTo>
                        <a:lnTo>
                          <a:pt x="3" y="11"/>
                        </a:lnTo>
                        <a:lnTo>
                          <a:pt x="4" y="10"/>
                        </a:lnTo>
                        <a:lnTo>
                          <a:pt x="5" y="8"/>
                        </a:lnTo>
                        <a:lnTo>
                          <a:pt x="8" y="5"/>
                        </a:lnTo>
                        <a:lnTo>
                          <a:pt x="10" y="4"/>
                        </a:lnTo>
                        <a:lnTo>
                          <a:pt x="15" y="2"/>
                        </a:lnTo>
                        <a:lnTo>
                          <a:pt x="40" y="1"/>
                        </a:lnTo>
                        <a:lnTo>
                          <a:pt x="61" y="1"/>
                        </a:lnTo>
                        <a:lnTo>
                          <a:pt x="83" y="0"/>
                        </a:lnTo>
                        <a:lnTo>
                          <a:pt x="105" y="0"/>
                        </a:lnTo>
                        <a:lnTo>
                          <a:pt x="127" y="0"/>
                        </a:lnTo>
                        <a:lnTo>
                          <a:pt x="148" y="0"/>
                        </a:lnTo>
                        <a:lnTo>
                          <a:pt x="170" y="0"/>
                        </a:lnTo>
                        <a:lnTo>
                          <a:pt x="192" y="1"/>
                        </a:lnTo>
                        <a:lnTo>
                          <a:pt x="213" y="1"/>
                        </a:lnTo>
                        <a:lnTo>
                          <a:pt x="235" y="2"/>
                        </a:lnTo>
                        <a:lnTo>
                          <a:pt x="256" y="4"/>
                        </a:lnTo>
                        <a:lnTo>
                          <a:pt x="262" y="4"/>
                        </a:lnTo>
                        <a:lnTo>
                          <a:pt x="265" y="5"/>
                        </a:lnTo>
                        <a:lnTo>
                          <a:pt x="266" y="7"/>
                        </a:lnTo>
                        <a:lnTo>
                          <a:pt x="268" y="8"/>
                        </a:lnTo>
                        <a:lnTo>
                          <a:pt x="269" y="10"/>
                        </a:lnTo>
                        <a:lnTo>
                          <a:pt x="270" y="11"/>
                        </a:lnTo>
                        <a:lnTo>
                          <a:pt x="271" y="13"/>
                        </a:lnTo>
                        <a:lnTo>
                          <a:pt x="271" y="14"/>
                        </a:lnTo>
                        <a:lnTo>
                          <a:pt x="272" y="17"/>
                        </a:lnTo>
                        <a:lnTo>
                          <a:pt x="272" y="20"/>
                        </a:lnTo>
                        <a:lnTo>
                          <a:pt x="273" y="68"/>
                        </a:lnTo>
                        <a:lnTo>
                          <a:pt x="274" y="117"/>
                        </a:lnTo>
                        <a:lnTo>
                          <a:pt x="274" y="164"/>
                        </a:lnTo>
                        <a:lnTo>
                          <a:pt x="274" y="212"/>
                        </a:lnTo>
                        <a:lnTo>
                          <a:pt x="274" y="250"/>
                        </a:lnTo>
                        <a:lnTo>
                          <a:pt x="272" y="257"/>
                        </a:lnTo>
                        <a:lnTo>
                          <a:pt x="271" y="259"/>
                        </a:lnTo>
                        <a:lnTo>
                          <a:pt x="269" y="262"/>
                        </a:lnTo>
                        <a:lnTo>
                          <a:pt x="268" y="262"/>
                        </a:lnTo>
                        <a:lnTo>
                          <a:pt x="267" y="264"/>
                        </a:lnTo>
                        <a:lnTo>
                          <a:pt x="266" y="265"/>
                        </a:lnTo>
                        <a:lnTo>
                          <a:pt x="264" y="266"/>
                        </a:lnTo>
                        <a:lnTo>
                          <a:pt x="263" y="266"/>
                        </a:lnTo>
                        <a:lnTo>
                          <a:pt x="261" y="267"/>
                        </a:lnTo>
                        <a:lnTo>
                          <a:pt x="258" y="267"/>
                        </a:lnTo>
                        <a:lnTo>
                          <a:pt x="249" y="267"/>
                        </a:lnTo>
                        <a:lnTo>
                          <a:pt x="220" y="268"/>
                        </a:lnTo>
                        <a:lnTo>
                          <a:pt x="191" y="269"/>
                        </a:lnTo>
                        <a:lnTo>
                          <a:pt x="161" y="269"/>
                        </a:lnTo>
                        <a:lnTo>
                          <a:pt x="132" y="269"/>
                        </a:lnTo>
                        <a:lnTo>
                          <a:pt x="103" y="268"/>
                        </a:lnTo>
                        <a:lnTo>
                          <a:pt x="74" y="267"/>
                        </a:lnTo>
                        <a:lnTo>
                          <a:pt x="45" y="266"/>
                        </a:lnTo>
                        <a:lnTo>
                          <a:pt x="15" y="265"/>
                        </a:lnTo>
                        <a:lnTo>
                          <a:pt x="14" y="266"/>
                        </a:lnTo>
                        <a:lnTo>
                          <a:pt x="7" y="265"/>
                        </a:lnTo>
                        <a:lnTo>
                          <a:pt x="5" y="264"/>
                        </a:lnTo>
                        <a:lnTo>
                          <a:pt x="3" y="262"/>
                        </a:lnTo>
                        <a:lnTo>
                          <a:pt x="2" y="259"/>
                        </a:lnTo>
                        <a:lnTo>
                          <a:pt x="2" y="255"/>
                        </a:lnTo>
                        <a:lnTo>
                          <a:pt x="2" y="250"/>
                        </a:lnTo>
                        <a:lnTo>
                          <a:pt x="1" y="236"/>
                        </a:lnTo>
                      </a:path>
                    </a:pathLst>
                  </a:custGeom>
                  <a:solidFill>
                    <a:srgbClr val="FFFFFF"/>
                  </a:solidFill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" name="Freeform 175"/>
                  <p:cNvSpPr>
                    <a:spLocks/>
                  </p:cNvSpPr>
                  <p:nvPr/>
                </p:nvSpPr>
                <p:spPr bwMode="auto">
                  <a:xfrm>
                    <a:off x="3455" y="2405"/>
                    <a:ext cx="225" cy="209"/>
                  </a:xfrm>
                  <a:custGeom>
                    <a:avLst/>
                    <a:gdLst/>
                    <a:ahLst/>
                    <a:cxnLst>
                      <a:cxn ang="0">
                        <a:pos x="16" y="20"/>
                      </a:cxn>
                      <a:cxn ang="0">
                        <a:pos x="210" y="183"/>
                      </a:cxn>
                      <a:cxn ang="0">
                        <a:pos x="224" y="205"/>
                      </a:cxn>
                      <a:cxn ang="0">
                        <a:pos x="223" y="205"/>
                      </a:cxn>
                      <a:cxn ang="0">
                        <a:pos x="216" y="205"/>
                      </a:cxn>
                      <a:cxn ang="0">
                        <a:pos x="190" y="206"/>
                      </a:cxn>
                      <a:cxn ang="0">
                        <a:pos x="164" y="206"/>
                      </a:cxn>
                      <a:cxn ang="0">
                        <a:pos x="138" y="207"/>
                      </a:cxn>
                      <a:cxn ang="0">
                        <a:pos x="112" y="208"/>
                      </a:cxn>
                      <a:cxn ang="0">
                        <a:pos x="86" y="208"/>
                      </a:cxn>
                      <a:cxn ang="0">
                        <a:pos x="60" y="207"/>
                      </a:cxn>
                      <a:cxn ang="0">
                        <a:pos x="33" y="206"/>
                      </a:cxn>
                      <a:cxn ang="0">
                        <a:pos x="7" y="206"/>
                      </a:cxn>
                      <a:cxn ang="0">
                        <a:pos x="5" y="206"/>
                      </a:cxn>
                      <a:cxn ang="0">
                        <a:pos x="3" y="204"/>
                      </a:cxn>
                      <a:cxn ang="0">
                        <a:pos x="2" y="203"/>
                      </a:cxn>
                      <a:cxn ang="0">
                        <a:pos x="2" y="202"/>
                      </a:cxn>
                      <a:cxn ang="0">
                        <a:pos x="1" y="201"/>
                      </a:cxn>
                      <a:cxn ang="0">
                        <a:pos x="1" y="199"/>
                      </a:cxn>
                      <a:cxn ang="0">
                        <a:pos x="1" y="197"/>
                      </a:cxn>
                      <a:cxn ang="0">
                        <a:pos x="1" y="193"/>
                      </a:cxn>
                      <a:cxn ang="0">
                        <a:pos x="1" y="174"/>
                      </a:cxn>
                      <a:cxn ang="0">
                        <a:pos x="0" y="155"/>
                      </a:cxn>
                      <a:cxn ang="0">
                        <a:pos x="0" y="136"/>
                      </a:cxn>
                      <a:cxn ang="0">
                        <a:pos x="0" y="118"/>
                      </a:cxn>
                      <a:cxn ang="0">
                        <a:pos x="0" y="99"/>
                      </a:cxn>
                      <a:cxn ang="0">
                        <a:pos x="0" y="80"/>
                      </a:cxn>
                      <a:cxn ang="0">
                        <a:pos x="0" y="61"/>
                      </a:cxn>
                      <a:cxn ang="0">
                        <a:pos x="1" y="42"/>
                      </a:cxn>
                      <a:cxn ang="0">
                        <a:pos x="2" y="6"/>
                      </a:cxn>
                      <a:cxn ang="0">
                        <a:pos x="4" y="3"/>
                      </a:cxn>
                      <a:cxn ang="0">
                        <a:pos x="4" y="2"/>
                      </a:cxn>
                      <a:cxn ang="0">
                        <a:pos x="5" y="1"/>
                      </a:cxn>
                      <a:cxn ang="0">
                        <a:pos x="6" y="1"/>
                      </a:cxn>
                      <a:cxn ang="0">
                        <a:pos x="8" y="0"/>
                      </a:cxn>
                      <a:cxn ang="0">
                        <a:pos x="16" y="20"/>
                      </a:cxn>
                    </a:cxnLst>
                    <a:rect l="0" t="0" r="r" b="b"/>
                    <a:pathLst>
                      <a:path w="225" h="209">
                        <a:moveTo>
                          <a:pt x="16" y="20"/>
                        </a:moveTo>
                        <a:lnTo>
                          <a:pt x="210" y="183"/>
                        </a:lnTo>
                        <a:lnTo>
                          <a:pt x="224" y="205"/>
                        </a:lnTo>
                        <a:lnTo>
                          <a:pt x="223" y="205"/>
                        </a:lnTo>
                        <a:lnTo>
                          <a:pt x="216" y="205"/>
                        </a:lnTo>
                        <a:lnTo>
                          <a:pt x="190" y="206"/>
                        </a:lnTo>
                        <a:lnTo>
                          <a:pt x="164" y="206"/>
                        </a:lnTo>
                        <a:lnTo>
                          <a:pt x="138" y="207"/>
                        </a:lnTo>
                        <a:lnTo>
                          <a:pt x="112" y="208"/>
                        </a:lnTo>
                        <a:lnTo>
                          <a:pt x="86" y="208"/>
                        </a:lnTo>
                        <a:lnTo>
                          <a:pt x="60" y="207"/>
                        </a:lnTo>
                        <a:lnTo>
                          <a:pt x="33" y="206"/>
                        </a:lnTo>
                        <a:lnTo>
                          <a:pt x="7" y="206"/>
                        </a:lnTo>
                        <a:lnTo>
                          <a:pt x="5" y="206"/>
                        </a:lnTo>
                        <a:lnTo>
                          <a:pt x="3" y="204"/>
                        </a:lnTo>
                        <a:lnTo>
                          <a:pt x="2" y="203"/>
                        </a:lnTo>
                        <a:lnTo>
                          <a:pt x="2" y="202"/>
                        </a:lnTo>
                        <a:lnTo>
                          <a:pt x="1" y="201"/>
                        </a:lnTo>
                        <a:lnTo>
                          <a:pt x="1" y="199"/>
                        </a:lnTo>
                        <a:lnTo>
                          <a:pt x="1" y="197"/>
                        </a:lnTo>
                        <a:lnTo>
                          <a:pt x="1" y="193"/>
                        </a:lnTo>
                        <a:lnTo>
                          <a:pt x="1" y="174"/>
                        </a:lnTo>
                        <a:lnTo>
                          <a:pt x="0" y="155"/>
                        </a:lnTo>
                        <a:lnTo>
                          <a:pt x="0" y="136"/>
                        </a:lnTo>
                        <a:lnTo>
                          <a:pt x="0" y="118"/>
                        </a:lnTo>
                        <a:lnTo>
                          <a:pt x="0" y="99"/>
                        </a:lnTo>
                        <a:lnTo>
                          <a:pt x="0" y="80"/>
                        </a:lnTo>
                        <a:lnTo>
                          <a:pt x="0" y="61"/>
                        </a:lnTo>
                        <a:lnTo>
                          <a:pt x="1" y="42"/>
                        </a:lnTo>
                        <a:lnTo>
                          <a:pt x="2" y="6"/>
                        </a:lnTo>
                        <a:lnTo>
                          <a:pt x="4" y="3"/>
                        </a:lnTo>
                        <a:lnTo>
                          <a:pt x="4" y="2"/>
                        </a:lnTo>
                        <a:lnTo>
                          <a:pt x="5" y="1"/>
                        </a:lnTo>
                        <a:lnTo>
                          <a:pt x="6" y="1"/>
                        </a:lnTo>
                        <a:lnTo>
                          <a:pt x="8" y="0"/>
                        </a:lnTo>
                        <a:lnTo>
                          <a:pt x="16" y="20"/>
                        </a:lnTo>
                      </a:path>
                    </a:pathLst>
                  </a:custGeom>
                  <a:solidFill>
                    <a:srgbClr val="B5B5B5"/>
                  </a:solidFill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5" name="Freeform 176"/>
                  <p:cNvSpPr>
                    <a:spLocks/>
                  </p:cNvSpPr>
                  <p:nvPr/>
                </p:nvSpPr>
                <p:spPr bwMode="auto">
                  <a:xfrm>
                    <a:off x="3461" y="2402"/>
                    <a:ext cx="225" cy="210"/>
                  </a:xfrm>
                  <a:custGeom>
                    <a:avLst/>
                    <a:gdLst/>
                    <a:ahLst/>
                    <a:cxnLst>
                      <a:cxn ang="0">
                        <a:pos x="209" y="197"/>
                      </a:cxn>
                      <a:cxn ang="0">
                        <a:pos x="219" y="209"/>
                      </a:cxn>
                      <a:cxn ang="0">
                        <a:pos x="220" y="207"/>
                      </a:cxn>
                      <a:cxn ang="0">
                        <a:pos x="221" y="207"/>
                      </a:cxn>
                      <a:cxn ang="0">
                        <a:pos x="221" y="206"/>
                      </a:cxn>
                      <a:cxn ang="0">
                        <a:pos x="222" y="201"/>
                      </a:cxn>
                      <a:cxn ang="0">
                        <a:pos x="223" y="173"/>
                      </a:cxn>
                      <a:cxn ang="0">
                        <a:pos x="223" y="144"/>
                      </a:cxn>
                      <a:cxn ang="0">
                        <a:pos x="224" y="116"/>
                      </a:cxn>
                      <a:cxn ang="0">
                        <a:pos x="224" y="89"/>
                      </a:cxn>
                      <a:cxn ang="0">
                        <a:pos x="224" y="60"/>
                      </a:cxn>
                      <a:cxn ang="0">
                        <a:pos x="223" y="32"/>
                      </a:cxn>
                      <a:cxn ang="0">
                        <a:pos x="223" y="13"/>
                      </a:cxn>
                      <a:cxn ang="0">
                        <a:pos x="223" y="11"/>
                      </a:cxn>
                      <a:cxn ang="0">
                        <a:pos x="223" y="8"/>
                      </a:cxn>
                      <a:cxn ang="0">
                        <a:pos x="222" y="7"/>
                      </a:cxn>
                      <a:cxn ang="0">
                        <a:pos x="221" y="6"/>
                      </a:cxn>
                      <a:cxn ang="0">
                        <a:pos x="221" y="5"/>
                      </a:cxn>
                      <a:cxn ang="0">
                        <a:pos x="220" y="4"/>
                      </a:cxn>
                      <a:cxn ang="0">
                        <a:pos x="217" y="3"/>
                      </a:cxn>
                      <a:cxn ang="0">
                        <a:pos x="216" y="3"/>
                      </a:cxn>
                      <a:cxn ang="0">
                        <a:pos x="215" y="3"/>
                      </a:cxn>
                      <a:cxn ang="0">
                        <a:pos x="214" y="3"/>
                      </a:cxn>
                      <a:cxn ang="0">
                        <a:pos x="193" y="2"/>
                      </a:cxn>
                      <a:cxn ang="0">
                        <a:pos x="172" y="1"/>
                      </a:cxn>
                      <a:cxn ang="0">
                        <a:pos x="151" y="0"/>
                      </a:cxn>
                      <a:cxn ang="0">
                        <a:pos x="129" y="0"/>
                      </a:cxn>
                      <a:cxn ang="0">
                        <a:pos x="109" y="0"/>
                      </a:cxn>
                      <a:cxn ang="0">
                        <a:pos x="87" y="0"/>
                      </a:cxn>
                      <a:cxn ang="0">
                        <a:pos x="66" y="0"/>
                      </a:cxn>
                      <a:cxn ang="0">
                        <a:pos x="45" y="1"/>
                      </a:cxn>
                      <a:cxn ang="0">
                        <a:pos x="24" y="1"/>
                      </a:cxn>
                      <a:cxn ang="0">
                        <a:pos x="3" y="2"/>
                      </a:cxn>
                      <a:cxn ang="0">
                        <a:pos x="0" y="3"/>
                      </a:cxn>
                      <a:cxn ang="0">
                        <a:pos x="9" y="17"/>
                      </a:cxn>
                      <a:cxn ang="0">
                        <a:pos x="209" y="197"/>
                      </a:cxn>
                    </a:cxnLst>
                    <a:rect l="0" t="0" r="r" b="b"/>
                    <a:pathLst>
                      <a:path w="225" h="210">
                        <a:moveTo>
                          <a:pt x="209" y="197"/>
                        </a:moveTo>
                        <a:lnTo>
                          <a:pt x="219" y="209"/>
                        </a:lnTo>
                        <a:lnTo>
                          <a:pt x="220" y="207"/>
                        </a:lnTo>
                        <a:lnTo>
                          <a:pt x="221" y="207"/>
                        </a:lnTo>
                        <a:lnTo>
                          <a:pt x="221" y="206"/>
                        </a:lnTo>
                        <a:lnTo>
                          <a:pt x="222" y="201"/>
                        </a:lnTo>
                        <a:lnTo>
                          <a:pt x="223" y="173"/>
                        </a:lnTo>
                        <a:lnTo>
                          <a:pt x="223" y="144"/>
                        </a:lnTo>
                        <a:lnTo>
                          <a:pt x="224" y="116"/>
                        </a:lnTo>
                        <a:lnTo>
                          <a:pt x="224" y="89"/>
                        </a:lnTo>
                        <a:lnTo>
                          <a:pt x="224" y="60"/>
                        </a:lnTo>
                        <a:lnTo>
                          <a:pt x="223" y="32"/>
                        </a:lnTo>
                        <a:lnTo>
                          <a:pt x="223" y="13"/>
                        </a:lnTo>
                        <a:lnTo>
                          <a:pt x="223" y="11"/>
                        </a:lnTo>
                        <a:lnTo>
                          <a:pt x="223" y="8"/>
                        </a:lnTo>
                        <a:lnTo>
                          <a:pt x="222" y="7"/>
                        </a:lnTo>
                        <a:lnTo>
                          <a:pt x="221" y="6"/>
                        </a:lnTo>
                        <a:lnTo>
                          <a:pt x="221" y="5"/>
                        </a:lnTo>
                        <a:lnTo>
                          <a:pt x="220" y="4"/>
                        </a:lnTo>
                        <a:lnTo>
                          <a:pt x="217" y="3"/>
                        </a:lnTo>
                        <a:lnTo>
                          <a:pt x="216" y="3"/>
                        </a:lnTo>
                        <a:lnTo>
                          <a:pt x="215" y="3"/>
                        </a:lnTo>
                        <a:lnTo>
                          <a:pt x="214" y="3"/>
                        </a:lnTo>
                        <a:lnTo>
                          <a:pt x="193" y="2"/>
                        </a:lnTo>
                        <a:lnTo>
                          <a:pt x="172" y="1"/>
                        </a:lnTo>
                        <a:lnTo>
                          <a:pt x="151" y="0"/>
                        </a:lnTo>
                        <a:lnTo>
                          <a:pt x="129" y="0"/>
                        </a:lnTo>
                        <a:lnTo>
                          <a:pt x="109" y="0"/>
                        </a:lnTo>
                        <a:lnTo>
                          <a:pt x="87" y="0"/>
                        </a:lnTo>
                        <a:lnTo>
                          <a:pt x="66" y="0"/>
                        </a:lnTo>
                        <a:lnTo>
                          <a:pt x="45" y="1"/>
                        </a:lnTo>
                        <a:lnTo>
                          <a:pt x="24" y="1"/>
                        </a:lnTo>
                        <a:lnTo>
                          <a:pt x="3" y="2"/>
                        </a:lnTo>
                        <a:lnTo>
                          <a:pt x="0" y="3"/>
                        </a:lnTo>
                        <a:lnTo>
                          <a:pt x="9" y="17"/>
                        </a:lnTo>
                        <a:lnTo>
                          <a:pt x="209" y="197"/>
                        </a:lnTo>
                      </a:path>
                    </a:pathLst>
                  </a:custGeom>
                  <a:solidFill>
                    <a:srgbClr val="7A7A7A"/>
                  </a:solidFill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6" name="Freeform 177"/>
                  <p:cNvSpPr>
                    <a:spLocks/>
                  </p:cNvSpPr>
                  <p:nvPr/>
                </p:nvSpPr>
                <p:spPr bwMode="auto">
                  <a:xfrm>
                    <a:off x="3463" y="2410"/>
                    <a:ext cx="213" cy="198"/>
                  </a:xfrm>
                  <a:custGeom>
                    <a:avLst/>
                    <a:gdLst/>
                    <a:ahLst/>
                    <a:cxnLst>
                      <a:cxn ang="0">
                        <a:pos x="189" y="194"/>
                      </a:cxn>
                      <a:cxn ang="0">
                        <a:pos x="165" y="195"/>
                      </a:cxn>
                      <a:cxn ang="0">
                        <a:pos x="142" y="196"/>
                      </a:cxn>
                      <a:cxn ang="0">
                        <a:pos x="119" y="197"/>
                      </a:cxn>
                      <a:cxn ang="0">
                        <a:pos x="95" y="197"/>
                      </a:cxn>
                      <a:cxn ang="0">
                        <a:pos x="72" y="196"/>
                      </a:cxn>
                      <a:cxn ang="0">
                        <a:pos x="49" y="195"/>
                      </a:cxn>
                      <a:cxn ang="0">
                        <a:pos x="25" y="195"/>
                      </a:cxn>
                      <a:cxn ang="0">
                        <a:pos x="2" y="193"/>
                      </a:cxn>
                      <a:cxn ang="0">
                        <a:pos x="2" y="183"/>
                      </a:cxn>
                      <a:cxn ang="0">
                        <a:pos x="1" y="164"/>
                      </a:cxn>
                      <a:cxn ang="0">
                        <a:pos x="0" y="144"/>
                      </a:cxn>
                      <a:cxn ang="0">
                        <a:pos x="0" y="124"/>
                      </a:cxn>
                      <a:cxn ang="0">
                        <a:pos x="0" y="104"/>
                      </a:cxn>
                      <a:cxn ang="0">
                        <a:pos x="0" y="84"/>
                      </a:cxn>
                      <a:cxn ang="0">
                        <a:pos x="0" y="64"/>
                      </a:cxn>
                      <a:cxn ang="0">
                        <a:pos x="0" y="44"/>
                      </a:cxn>
                      <a:cxn ang="0">
                        <a:pos x="1" y="24"/>
                      </a:cxn>
                      <a:cxn ang="0">
                        <a:pos x="1" y="4"/>
                      </a:cxn>
                      <a:cxn ang="0">
                        <a:pos x="1" y="2"/>
                      </a:cxn>
                      <a:cxn ang="0">
                        <a:pos x="5" y="2"/>
                      </a:cxn>
                      <a:cxn ang="0">
                        <a:pos x="25" y="1"/>
                      </a:cxn>
                      <a:cxn ang="0">
                        <a:pos x="46" y="0"/>
                      </a:cxn>
                      <a:cxn ang="0">
                        <a:pos x="66" y="0"/>
                      </a:cxn>
                      <a:cxn ang="0">
                        <a:pos x="87" y="0"/>
                      </a:cxn>
                      <a:cxn ang="0">
                        <a:pos x="107" y="0"/>
                      </a:cxn>
                      <a:cxn ang="0">
                        <a:pos x="128" y="0"/>
                      </a:cxn>
                      <a:cxn ang="0">
                        <a:pos x="149" y="1"/>
                      </a:cxn>
                      <a:cxn ang="0">
                        <a:pos x="169" y="2"/>
                      </a:cxn>
                      <a:cxn ang="0">
                        <a:pos x="190" y="3"/>
                      </a:cxn>
                      <a:cxn ang="0">
                        <a:pos x="210" y="5"/>
                      </a:cxn>
                      <a:cxn ang="0">
                        <a:pos x="210" y="10"/>
                      </a:cxn>
                      <a:cxn ang="0">
                        <a:pos x="211" y="32"/>
                      </a:cxn>
                      <a:cxn ang="0">
                        <a:pos x="211" y="56"/>
                      </a:cxn>
                      <a:cxn ang="0">
                        <a:pos x="212" y="79"/>
                      </a:cxn>
                      <a:cxn ang="0">
                        <a:pos x="212" y="102"/>
                      </a:cxn>
                      <a:cxn ang="0">
                        <a:pos x="211" y="125"/>
                      </a:cxn>
                      <a:cxn ang="0">
                        <a:pos x="211" y="148"/>
                      </a:cxn>
                      <a:cxn ang="0">
                        <a:pos x="210" y="193"/>
                      </a:cxn>
                      <a:cxn ang="0">
                        <a:pos x="189" y="194"/>
                      </a:cxn>
                    </a:cxnLst>
                    <a:rect l="0" t="0" r="r" b="b"/>
                    <a:pathLst>
                      <a:path w="213" h="198">
                        <a:moveTo>
                          <a:pt x="189" y="194"/>
                        </a:moveTo>
                        <a:lnTo>
                          <a:pt x="165" y="195"/>
                        </a:lnTo>
                        <a:lnTo>
                          <a:pt x="142" y="196"/>
                        </a:lnTo>
                        <a:lnTo>
                          <a:pt x="119" y="197"/>
                        </a:lnTo>
                        <a:lnTo>
                          <a:pt x="95" y="197"/>
                        </a:lnTo>
                        <a:lnTo>
                          <a:pt x="72" y="196"/>
                        </a:lnTo>
                        <a:lnTo>
                          <a:pt x="49" y="195"/>
                        </a:lnTo>
                        <a:lnTo>
                          <a:pt x="25" y="195"/>
                        </a:lnTo>
                        <a:lnTo>
                          <a:pt x="2" y="193"/>
                        </a:lnTo>
                        <a:lnTo>
                          <a:pt x="2" y="183"/>
                        </a:lnTo>
                        <a:lnTo>
                          <a:pt x="1" y="164"/>
                        </a:lnTo>
                        <a:lnTo>
                          <a:pt x="0" y="144"/>
                        </a:lnTo>
                        <a:lnTo>
                          <a:pt x="0" y="124"/>
                        </a:lnTo>
                        <a:lnTo>
                          <a:pt x="0" y="104"/>
                        </a:lnTo>
                        <a:lnTo>
                          <a:pt x="0" y="84"/>
                        </a:lnTo>
                        <a:lnTo>
                          <a:pt x="0" y="64"/>
                        </a:lnTo>
                        <a:lnTo>
                          <a:pt x="0" y="44"/>
                        </a:lnTo>
                        <a:lnTo>
                          <a:pt x="1" y="24"/>
                        </a:lnTo>
                        <a:lnTo>
                          <a:pt x="1" y="4"/>
                        </a:lnTo>
                        <a:lnTo>
                          <a:pt x="1" y="2"/>
                        </a:lnTo>
                        <a:lnTo>
                          <a:pt x="5" y="2"/>
                        </a:lnTo>
                        <a:lnTo>
                          <a:pt x="25" y="1"/>
                        </a:lnTo>
                        <a:lnTo>
                          <a:pt x="46" y="0"/>
                        </a:lnTo>
                        <a:lnTo>
                          <a:pt x="66" y="0"/>
                        </a:lnTo>
                        <a:lnTo>
                          <a:pt x="87" y="0"/>
                        </a:lnTo>
                        <a:lnTo>
                          <a:pt x="107" y="0"/>
                        </a:lnTo>
                        <a:lnTo>
                          <a:pt x="128" y="0"/>
                        </a:lnTo>
                        <a:lnTo>
                          <a:pt x="149" y="1"/>
                        </a:lnTo>
                        <a:lnTo>
                          <a:pt x="169" y="2"/>
                        </a:lnTo>
                        <a:lnTo>
                          <a:pt x="190" y="3"/>
                        </a:lnTo>
                        <a:lnTo>
                          <a:pt x="210" y="5"/>
                        </a:lnTo>
                        <a:lnTo>
                          <a:pt x="210" y="10"/>
                        </a:lnTo>
                        <a:lnTo>
                          <a:pt x="211" y="32"/>
                        </a:lnTo>
                        <a:lnTo>
                          <a:pt x="211" y="56"/>
                        </a:lnTo>
                        <a:lnTo>
                          <a:pt x="212" y="79"/>
                        </a:lnTo>
                        <a:lnTo>
                          <a:pt x="212" y="102"/>
                        </a:lnTo>
                        <a:lnTo>
                          <a:pt x="211" y="125"/>
                        </a:lnTo>
                        <a:lnTo>
                          <a:pt x="211" y="148"/>
                        </a:lnTo>
                        <a:lnTo>
                          <a:pt x="210" y="193"/>
                        </a:lnTo>
                        <a:lnTo>
                          <a:pt x="189" y="194"/>
                        </a:lnTo>
                      </a:path>
                    </a:pathLst>
                  </a:custGeom>
                  <a:solidFill>
                    <a:srgbClr val="000000"/>
                  </a:solidFill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" name="Freeform 178"/>
                  <p:cNvSpPr>
                    <a:spLocks/>
                  </p:cNvSpPr>
                  <p:nvPr/>
                </p:nvSpPr>
                <p:spPr bwMode="auto">
                  <a:xfrm>
                    <a:off x="3483" y="2424"/>
                    <a:ext cx="181" cy="165"/>
                  </a:xfrm>
                  <a:custGeom>
                    <a:avLst/>
                    <a:gdLst/>
                    <a:ahLst/>
                    <a:cxnLst>
                      <a:cxn ang="0">
                        <a:pos x="0" y="162"/>
                      </a:cxn>
                      <a:cxn ang="0">
                        <a:pos x="0" y="0"/>
                      </a:cxn>
                      <a:cxn ang="0">
                        <a:pos x="180" y="1"/>
                      </a:cxn>
                      <a:cxn ang="0">
                        <a:pos x="180" y="164"/>
                      </a:cxn>
                      <a:cxn ang="0">
                        <a:pos x="0" y="162"/>
                      </a:cxn>
                    </a:cxnLst>
                    <a:rect l="0" t="0" r="r" b="b"/>
                    <a:pathLst>
                      <a:path w="181" h="165">
                        <a:moveTo>
                          <a:pt x="0" y="162"/>
                        </a:moveTo>
                        <a:lnTo>
                          <a:pt x="0" y="0"/>
                        </a:lnTo>
                        <a:lnTo>
                          <a:pt x="180" y="1"/>
                        </a:lnTo>
                        <a:lnTo>
                          <a:pt x="180" y="164"/>
                        </a:lnTo>
                        <a:lnTo>
                          <a:pt x="0" y="162"/>
                        </a:lnTo>
                      </a:path>
                    </a:pathLst>
                  </a:custGeom>
                  <a:solidFill>
                    <a:srgbClr val="00EAFF"/>
                  </a:solidFill>
                  <a:ln w="12699" cap="rnd" cmpd="sng">
                    <a:solidFill>
                      <a:srgbClr val="00EA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8" name="Rectangle 179"/>
                  <p:cNvSpPr>
                    <a:spLocks noChangeArrowheads="1"/>
                  </p:cNvSpPr>
                  <p:nvPr/>
                </p:nvSpPr>
                <p:spPr bwMode="auto">
                  <a:xfrm>
                    <a:off x="3470" y="2467"/>
                    <a:ext cx="205" cy="11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aphicFrame>
              <p:nvGraphicFramePr>
                <p:cNvPr id="86" name="Object 180"/>
                <p:cNvGraphicFramePr>
                  <a:graphicFrameLocks/>
                </p:cNvGraphicFramePr>
                <p:nvPr/>
              </p:nvGraphicFramePr>
              <p:xfrm>
                <a:off x="3766" y="2613"/>
                <a:ext cx="199" cy="155"/>
              </p:xfrm>
              <a:graphic>
                <a:graphicData uri="http://schemas.openxmlformats.org/presentationml/2006/ole">
                  <p:oleObj spid="_x0000_s17412" name="Image.Server" r:id="rId5" imgW="315720" imgH="245880" progId="">
                    <p:embed/>
                  </p:oleObj>
                </a:graphicData>
              </a:graphic>
            </p:graphicFrame>
          </p:grpSp>
          <p:grpSp>
            <p:nvGrpSpPr>
              <p:cNvPr id="261" name="Group 181"/>
              <p:cNvGrpSpPr>
                <a:grpSpLocks/>
              </p:cNvGrpSpPr>
              <p:nvPr/>
            </p:nvGrpSpPr>
            <p:grpSpPr bwMode="auto">
              <a:xfrm>
                <a:off x="3860" y="2785"/>
                <a:ext cx="52" cy="60"/>
                <a:chOff x="3860" y="2785"/>
                <a:chExt cx="52" cy="60"/>
              </a:xfrm>
            </p:grpSpPr>
            <p:sp>
              <p:nvSpPr>
                <p:cNvPr id="83" name="Rectangle 182"/>
                <p:cNvSpPr>
                  <a:spLocks noChangeArrowheads="1"/>
                </p:cNvSpPr>
                <p:nvPr/>
              </p:nvSpPr>
              <p:spPr bwMode="auto">
                <a:xfrm>
                  <a:off x="3860" y="2785"/>
                  <a:ext cx="52" cy="60"/>
                </a:xfrm>
                <a:prstGeom prst="rect">
                  <a:avLst/>
                </a:prstGeom>
                <a:solidFill>
                  <a:schemeClr val="tx1"/>
                </a:solidFill>
                <a:ln w="12699">
                  <a:solidFill>
                    <a:schemeClr val="bg2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" name="Oval 183"/>
                <p:cNvSpPr>
                  <a:spLocks noChangeArrowheads="1"/>
                </p:cNvSpPr>
                <p:nvPr/>
              </p:nvSpPr>
              <p:spPr bwMode="auto">
                <a:xfrm>
                  <a:off x="3876" y="2811"/>
                  <a:ext cx="20" cy="20"/>
                </a:xfrm>
                <a:prstGeom prst="ellipse">
                  <a:avLst/>
                </a:prstGeom>
                <a:solidFill>
                  <a:schemeClr val="hlink"/>
                </a:solidFill>
                <a:ln w="12699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62" name="Group 184"/>
            <p:cNvGrpSpPr>
              <a:grpSpLocks/>
            </p:cNvGrpSpPr>
            <p:nvPr/>
          </p:nvGrpSpPr>
          <p:grpSpPr bwMode="auto">
            <a:xfrm>
              <a:off x="1872" y="1828"/>
              <a:ext cx="688" cy="672"/>
              <a:chOff x="3357" y="2374"/>
              <a:chExt cx="608" cy="484"/>
            </a:xfrm>
          </p:grpSpPr>
          <p:grpSp>
            <p:nvGrpSpPr>
              <p:cNvPr id="263" name="Group 185"/>
              <p:cNvGrpSpPr>
                <a:grpSpLocks/>
              </p:cNvGrpSpPr>
              <p:nvPr/>
            </p:nvGrpSpPr>
            <p:grpSpPr bwMode="auto">
              <a:xfrm>
                <a:off x="3357" y="2374"/>
                <a:ext cx="608" cy="484"/>
                <a:chOff x="3357" y="2374"/>
                <a:chExt cx="608" cy="484"/>
              </a:xfrm>
            </p:grpSpPr>
            <p:grpSp>
              <p:nvGrpSpPr>
                <p:cNvPr id="264" name="Group 186"/>
                <p:cNvGrpSpPr>
                  <a:grpSpLocks/>
                </p:cNvGrpSpPr>
                <p:nvPr/>
              </p:nvGrpSpPr>
              <p:grpSpPr bwMode="auto">
                <a:xfrm>
                  <a:off x="3357" y="2374"/>
                  <a:ext cx="436" cy="484"/>
                  <a:chOff x="3357" y="2374"/>
                  <a:chExt cx="436" cy="484"/>
                </a:xfrm>
              </p:grpSpPr>
              <p:sp>
                <p:nvSpPr>
                  <p:cNvPr id="29" name="Freeform 187"/>
                  <p:cNvSpPr>
                    <a:spLocks/>
                  </p:cNvSpPr>
                  <p:nvPr/>
                </p:nvSpPr>
                <p:spPr bwMode="auto">
                  <a:xfrm>
                    <a:off x="3409" y="2653"/>
                    <a:ext cx="344" cy="38"/>
                  </a:xfrm>
                  <a:custGeom>
                    <a:avLst/>
                    <a:gdLst/>
                    <a:ahLst/>
                    <a:cxnLst>
                      <a:cxn ang="0">
                        <a:pos x="0" y="37"/>
                      </a:cxn>
                      <a:cxn ang="0">
                        <a:pos x="21" y="0"/>
                      </a:cxn>
                      <a:cxn ang="0">
                        <a:pos x="310" y="0"/>
                      </a:cxn>
                      <a:cxn ang="0">
                        <a:pos x="343" y="37"/>
                      </a:cxn>
                      <a:cxn ang="0">
                        <a:pos x="0" y="37"/>
                      </a:cxn>
                    </a:cxnLst>
                    <a:rect l="0" t="0" r="r" b="b"/>
                    <a:pathLst>
                      <a:path w="344" h="38">
                        <a:moveTo>
                          <a:pt x="0" y="37"/>
                        </a:moveTo>
                        <a:lnTo>
                          <a:pt x="21" y="0"/>
                        </a:lnTo>
                        <a:lnTo>
                          <a:pt x="310" y="0"/>
                        </a:lnTo>
                        <a:lnTo>
                          <a:pt x="343" y="37"/>
                        </a:lnTo>
                        <a:lnTo>
                          <a:pt x="0" y="37"/>
                        </a:lnTo>
                      </a:path>
                    </a:pathLst>
                  </a:custGeom>
                  <a:solidFill>
                    <a:srgbClr val="FFFFFF"/>
                  </a:solidFill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" name="Freeform 188"/>
                  <p:cNvSpPr>
                    <a:spLocks/>
                  </p:cNvSpPr>
                  <p:nvPr/>
                </p:nvSpPr>
                <p:spPr bwMode="auto">
                  <a:xfrm>
                    <a:off x="3409" y="2653"/>
                    <a:ext cx="153" cy="38"/>
                  </a:xfrm>
                  <a:custGeom>
                    <a:avLst/>
                    <a:gdLst/>
                    <a:ahLst/>
                    <a:cxnLst>
                      <a:cxn ang="0">
                        <a:pos x="0" y="37"/>
                      </a:cxn>
                      <a:cxn ang="0">
                        <a:pos x="21" y="0"/>
                      </a:cxn>
                      <a:cxn ang="0">
                        <a:pos x="152" y="0"/>
                      </a:cxn>
                      <a:cxn ang="0">
                        <a:pos x="148" y="37"/>
                      </a:cxn>
                      <a:cxn ang="0">
                        <a:pos x="0" y="37"/>
                      </a:cxn>
                    </a:cxnLst>
                    <a:rect l="0" t="0" r="r" b="b"/>
                    <a:pathLst>
                      <a:path w="153" h="38">
                        <a:moveTo>
                          <a:pt x="0" y="37"/>
                        </a:moveTo>
                        <a:lnTo>
                          <a:pt x="21" y="0"/>
                        </a:lnTo>
                        <a:lnTo>
                          <a:pt x="152" y="0"/>
                        </a:lnTo>
                        <a:lnTo>
                          <a:pt x="148" y="37"/>
                        </a:lnTo>
                        <a:lnTo>
                          <a:pt x="0" y="37"/>
                        </a:lnTo>
                      </a:path>
                    </a:pathLst>
                  </a:custGeom>
                  <a:solidFill>
                    <a:srgbClr val="B5B5B5"/>
                  </a:solidFill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" name="Freeform 189"/>
                  <p:cNvSpPr>
                    <a:spLocks/>
                  </p:cNvSpPr>
                  <p:nvPr/>
                </p:nvSpPr>
                <p:spPr bwMode="auto">
                  <a:xfrm>
                    <a:off x="3409" y="2690"/>
                    <a:ext cx="344" cy="9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43" y="0"/>
                      </a:cxn>
                      <a:cxn ang="0">
                        <a:pos x="343" y="92"/>
                      </a:cxn>
                      <a:cxn ang="0">
                        <a:pos x="0" y="9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344" h="93">
                        <a:moveTo>
                          <a:pt x="0" y="0"/>
                        </a:moveTo>
                        <a:lnTo>
                          <a:pt x="343" y="0"/>
                        </a:lnTo>
                        <a:lnTo>
                          <a:pt x="3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FF"/>
                  </a:solidFill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" name="Freeform 190"/>
                  <p:cNvSpPr>
                    <a:spLocks/>
                  </p:cNvSpPr>
                  <p:nvPr/>
                </p:nvSpPr>
                <p:spPr bwMode="auto">
                  <a:xfrm>
                    <a:off x="3430" y="2712"/>
                    <a:ext cx="56" cy="29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0" y="0"/>
                      </a:cxn>
                      <a:cxn ang="0">
                        <a:pos x="55" y="0"/>
                      </a:cxn>
                      <a:cxn ang="0">
                        <a:pos x="55" y="28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56" h="29">
                        <a:moveTo>
                          <a:pt x="0" y="28"/>
                        </a:moveTo>
                        <a:lnTo>
                          <a:pt x="0" y="0"/>
                        </a:lnTo>
                        <a:lnTo>
                          <a:pt x="55" y="0"/>
                        </a:lnTo>
                        <a:lnTo>
                          <a:pt x="55" y="28"/>
                        </a:lnTo>
                        <a:lnTo>
                          <a:pt x="0" y="28"/>
                        </a:lnTo>
                      </a:path>
                    </a:pathLst>
                  </a:custGeom>
                  <a:solidFill>
                    <a:srgbClr val="B5B5B5"/>
                  </a:solidFill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" name="Freeform 191"/>
                  <p:cNvSpPr>
                    <a:spLocks/>
                  </p:cNvSpPr>
                  <p:nvPr/>
                </p:nvSpPr>
                <p:spPr bwMode="auto">
                  <a:xfrm>
                    <a:off x="3411" y="2693"/>
                    <a:ext cx="139" cy="86"/>
                  </a:xfrm>
                  <a:custGeom>
                    <a:avLst/>
                    <a:gdLst/>
                    <a:ahLst/>
                    <a:cxnLst>
                      <a:cxn ang="0">
                        <a:pos x="138" y="85"/>
                      </a:cxn>
                      <a:cxn ang="0">
                        <a:pos x="138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39" h="86">
                        <a:moveTo>
                          <a:pt x="138" y="85"/>
                        </a:moveTo>
                        <a:lnTo>
                          <a:pt x="138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" name="Freeform 192"/>
                  <p:cNvSpPr>
                    <a:spLocks/>
                  </p:cNvSpPr>
                  <p:nvPr/>
                </p:nvSpPr>
                <p:spPr bwMode="auto">
                  <a:xfrm>
                    <a:off x="3721" y="2714"/>
                    <a:ext cx="30" cy="21"/>
                  </a:xfrm>
                  <a:custGeom>
                    <a:avLst/>
                    <a:gdLst/>
                    <a:ahLst/>
                    <a:cxnLst>
                      <a:cxn ang="0">
                        <a:pos x="29" y="20"/>
                      </a:cxn>
                      <a:cxn ang="0">
                        <a:pos x="8" y="20"/>
                      </a:cxn>
                      <a:cxn ang="0">
                        <a:pos x="7" y="20"/>
                      </a:cxn>
                      <a:cxn ang="0">
                        <a:pos x="5" y="20"/>
                      </a:cxn>
                      <a:cxn ang="0">
                        <a:pos x="4" y="19"/>
                      </a:cxn>
                      <a:cxn ang="0">
                        <a:pos x="3" y="18"/>
                      </a:cxn>
                      <a:cxn ang="0">
                        <a:pos x="2" y="17"/>
                      </a:cxn>
                      <a:cxn ang="0">
                        <a:pos x="1" y="16"/>
                      </a:cxn>
                      <a:cxn ang="0">
                        <a:pos x="1" y="14"/>
                      </a:cxn>
                      <a:cxn ang="0">
                        <a:pos x="0" y="13"/>
                      </a:cxn>
                      <a:cxn ang="0">
                        <a:pos x="0" y="12"/>
                      </a:cxn>
                      <a:cxn ang="0">
                        <a:pos x="0" y="10"/>
                      </a:cxn>
                      <a:cxn ang="0">
                        <a:pos x="0" y="8"/>
                      </a:cxn>
                      <a:cxn ang="0">
                        <a:pos x="0" y="7"/>
                      </a:cxn>
                      <a:cxn ang="0">
                        <a:pos x="0" y="5"/>
                      </a:cxn>
                      <a:cxn ang="0">
                        <a:pos x="1" y="4"/>
                      </a:cxn>
                      <a:cxn ang="0">
                        <a:pos x="2" y="3"/>
                      </a:cxn>
                      <a:cxn ang="0">
                        <a:pos x="3" y="2"/>
                      </a:cxn>
                      <a:cxn ang="0">
                        <a:pos x="4" y="1"/>
                      </a:cxn>
                      <a:cxn ang="0">
                        <a:pos x="5" y="0"/>
                      </a:cxn>
                      <a:cxn ang="0">
                        <a:pos x="6" y="0"/>
                      </a:cxn>
                      <a:cxn ang="0">
                        <a:pos x="7" y="0"/>
                      </a:cxn>
                      <a:cxn ang="0">
                        <a:pos x="8" y="0"/>
                      </a:cxn>
                      <a:cxn ang="0">
                        <a:pos x="10" y="0"/>
                      </a:cxn>
                      <a:cxn ang="0">
                        <a:pos x="29" y="0"/>
                      </a:cxn>
                    </a:cxnLst>
                    <a:rect l="0" t="0" r="r" b="b"/>
                    <a:pathLst>
                      <a:path w="30" h="21">
                        <a:moveTo>
                          <a:pt x="29" y="20"/>
                        </a:moveTo>
                        <a:lnTo>
                          <a:pt x="8" y="20"/>
                        </a:lnTo>
                        <a:lnTo>
                          <a:pt x="7" y="20"/>
                        </a:lnTo>
                        <a:lnTo>
                          <a:pt x="5" y="20"/>
                        </a:lnTo>
                        <a:lnTo>
                          <a:pt x="4" y="19"/>
                        </a:lnTo>
                        <a:lnTo>
                          <a:pt x="3" y="18"/>
                        </a:lnTo>
                        <a:lnTo>
                          <a:pt x="2" y="17"/>
                        </a:lnTo>
                        <a:lnTo>
                          <a:pt x="1" y="16"/>
                        </a:lnTo>
                        <a:lnTo>
                          <a:pt x="1" y="14"/>
                        </a:lnTo>
                        <a:lnTo>
                          <a:pt x="0" y="13"/>
                        </a:lnTo>
                        <a:lnTo>
                          <a:pt x="0" y="12"/>
                        </a:lnTo>
                        <a:lnTo>
                          <a:pt x="0" y="10"/>
                        </a:lnTo>
                        <a:lnTo>
                          <a:pt x="0" y="8"/>
                        </a:lnTo>
                        <a:lnTo>
                          <a:pt x="0" y="7"/>
                        </a:lnTo>
                        <a:lnTo>
                          <a:pt x="0" y="5"/>
                        </a:lnTo>
                        <a:lnTo>
                          <a:pt x="1" y="4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4" y="1"/>
                        </a:lnTo>
                        <a:lnTo>
                          <a:pt x="5" y="0"/>
                        </a:lnTo>
                        <a:lnTo>
                          <a:pt x="6" y="0"/>
                        </a:lnTo>
                        <a:lnTo>
                          <a:pt x="7" y="0"/>
                        </a:lnTo>
                        <a:lnTo>
                          <a:pt x="8" y="0"/>
                        </a:lnTo>
                        <a:lnTo>
                          <a:pt x="10" y="0"/>
                        </a:lnTo>
                        <a:lnTo>
                          <a:pt x="29" y="0"/>
                        </a:lnTo>
                      </a:path>
                    </a:pathLst>
                  </a:custGeom>
                  <a:noFill/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" name="Freeform 193"/>
                  <p:cNvSpPr>
                    <a:spLocks/>
                  </p:cNvSpPr>
                  <p:nvPr/>
                </p:nvSpPr>
                <p:spPr bwMode="auto">
                  <a:xfrm>
                    <a:off x="3685" y="2693"/>
                    <a:ext cx="17" cy="86"/>
                  </a:xfrm>
                  <a:custGeom>
                    <a:avLst/>
                    <a:gdLst/>
                    <a:ahLst/>
                    <a:cxnLst>
                      <a:cxn ang="0">
                        <a:pos x="16" y="0"/>
                      </a:cxn>
                      <a:cxn ang="0">
                        <a:pos x="0" y="85"/>
                      </a:cxn>
                      <a:cxn ang="0">
                        <a:pos x="16" y="85"/>
                      </a:cxn>
                      <a:cxn ang="0">
                        <a:pos x="16" y="0"/>
                      </a:cxn>
                    </a:cxnLst>
                    <a:rect l="0" t="0" r="r" b="b"/>
                    <a:pathLst>
                      <a:path w="17" h="86">
                        <a:moveTo>
                          <a:pt x="16" y="0"/>
                        </a:moveTo>
                        <a:lnTo>
                          <a:pt x="0" y="85"/>
                        </a:lnTo>
                        <a:lnTo>
                          <a:pt x="16" y="85"/>
                        </a:lnTo>
                        <a:lnTo>
                          <a:pt x="16" y="0"/>
                        </a:lnTo>
                      </a:path>
                    </a:pathLst>
                  </a:custGeom>
                  <a:solidFill>
                    <a:srgbClr val="B5B5B5"/>
                  </a:solidFill>
                  <a:ln w="12699" cap="rnd" cmpd="sng">
                    <a:solidFill>
                      <a:srgbClr val="B5B5B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" name="Freeform 194"/>
                  <p:cNvSpPr>
                    <a:spLocks/>
                  </p:cNvSpPr>
                  <p:nvPr/>
                </p:nvSpPr>
                <p:spPr bwMode="auto">
                  <a:xfrm>
                    <a:off x="3694" y="2693"/>
                    <a:ext cx="57" cy="86"/>
                  </a:xfrm>
                  <a:custGeom>
                    <a:avLst/>
                    <a:gdLst/>
                    <a:ahLst/>
                    <a:cxnLst>
                      <a:cxn ang="0">
                        <a:pos x="0" y="85"/>
                      </a:cxn>
                      <a:cxn ang="0">
                        <a:pos x="0" y="0"/>
                      </a:cxn>
                      <a:cxn ang="0">
                        <a:pos x="56" y="0"/>
                      </a:cxn>
                    </a:cxnLst>
                    <a:rect l="0" t="0" r="r" b="b"/>
                    <a:pathLst>
                      <a:path w="57" h="86">
                        <a:moveTo>
                          <a:pt x="0" y="85"/>
                        </a:moveTo>
                        <a:lnTo>
                          <a:pt x="0" y="0"/>
                        </a:lnTo>
                        <a:lnTo>
                          <a:pt x="56" y="0"/>
                        </a:lnTo>
                      </a:path>
                    </a:pathLst>
                  </a:custGeom>
                  <a:noFill/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" name="Line 19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575" y="2744"/>
                    <a:ext cx="119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8" name="Freeform 196"/>
                  <p:cNvSpPr>
                    <a:spLocks/>
                  </p:cNvSpPr>
                  <p:nvPr/>
                </p:nvSpPr>
                <p:spPr bwMode="auto">
                  <a:xfrm>
                    <a:off x="3573" y="2702"/>
                    <a:ext cx="122" cy="77"/>
                  </a:xfrm>
                  <a:custGeom>
                    <a:avLst/>
                    <a:gdLst/>
                    <a:ahLst/>
                    <a:cxnLst>
                      <a:cxn ang="0">
                        <a:pos x="0" y="76"/>
                      </a:cxn>
                      <a:cxn ang="0">
                        <a:pos x="0" y="0"/>
                      </a:cxn>
                      <a:cxn ang="0">
                        <a:pos x="121" y="0"/>
                      </a:cxn>
                    </a:cxnLst>
                    <a:rect l="0" t="0" r="r" b="b"/>
                    <a:pathLst>
                      <a:path w="122" h="77">
                        <a:moveTo>
                          <a:pt x="0" y="76"/>
                        </a:moveTo>
                        <a:lnTo>
                          <a:pt x="0" y="0"/>
                        </a:lnTo>
                        <a:lnTo>
                          <a:pt x="121" y="0"/>
                        </a:lnTo>
                      </a:path>
                    </a:pathLst>
                  </a:custGeom>
                  <a:noFill/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" name="Line 197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02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0" name="Line 198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07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" name="Line 199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12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" name="Line 200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18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" name="Line 201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24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4" name="Line 202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29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5" name="Line 203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35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6" name="Line 204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40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7" name="Line 205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46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" name="Line 206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52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9" name="Line 207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57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0" name="Line 208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63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1" name="Freeform 209"/>
                  <p:cNvSpPr>
                    <a:spLocks/>
                  </p:cNvSpPr>
                  <p:nvPr/>
                </p:nvSpPr>
                <p:spPr bwMode="auto">
                  <a:xfrm>
                    <a:off x="3594" y="2712"/>
                    <a:ext cx="77" cy="23"/>
                  </a:xfrm>
                  <a:custGeom>
                    <a:avLst/>
                    <a:gdLst/>
                    <a:ahLst/>
                    <a:cxnLst>
                      <a:cxn ang="0">
                        <a:pos x="0" y="22"/>
                      </a:cxn>
                      <a:cxn ang="0">
                        <a:pos x="0" y="0"/>
                      </a:cxn>
                      <a:cxn ang="0">
                        <a:pos x="76" y="0"/>
                      </a:cxn>
                      <a:cxn ang="0">
                        <a:pos x="76" y="22"/>
                      </a:cxn>
                      <a:cxn ang="0">
                        <a:pos x="0" y="22"/>
                      </a:cxn>
                    </a:cxnLst>
                    <a:rect l="0" t="0" r="r" b="b"/>
                    <a:pathLst>
                      <a:path w="77" h="23">
                        <a:moveTo>
                          <a:pt x="0" y="22"/>
                        </a:moveTo>
                        <a:lnTo>
                          <a:pt x="0" y="0"/>
                        </a:lnTo>
                        <a:lnTo>
                          <a:pt x="76" y="0"/>
                        </a:lnTo>
                        <a:lnTo>
                          <a:pt x="76" y="22"/>
                        </a:lnTo>
                        <a:lnTo>
                          <a:pt x="0" y="22"/>
                        </a:lnTo>
                      </a:path>
                    </a:pathLst>
                  </a:custGeom>
                  <a:noFill/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" name="Freeform 210"/>
                  <p:cNvSpPr>
                    <a:spLocks/>
                  </p:cNvSpPr>
                  <p:nvPr/>
                </p:nvSpPr>
                <p:spPr bwMode="auto">
                  <a:xfrm>
                    <a:off x="3597" y="2718"/>
                    <a:ext cx="72" cy="17"/>
                  </a:xfrm>
                  <a:custGeom>
                    <a:avLst/>
                    <a:gdLst/>
                    <a:ahLst/>
                    <a:cxnLst>
                      <a:cxn ang="0">
                        <a:pos x="0" y="16"/>
                      </a:cxn>
                      <a:cxn ang="0">
                        <a:pos x="0" y="0"/>
                      </a:cxn>
                      <a:cxn ang="0">
                        <a:pos x="71" y="0"/>
                      </a:cxn>
                      <a:cxn ang="0">
                        <a:pos x="71" y="16"/>
                      </a:cxn>
                      <a:cxn ang="0">
                        <a:pos x="0" y="16"/>
                      </a:cxn>
                    </a:cxnLst>
                    <a:rect l="0" t="0" r="r" b="b"/>
                    <a:pathLst>
                      <a:path w="72" h="17">
                        <a:moveTo>
                          <a:pt x="0" y="16"/>
                        </a:moveTo>
                        <a:lnTo>
                          <a:pt x="0" y="0"/>
                        </a:lnTo>
                        <a:lnTo>
                          <a:pt x="71" y="0"/>
                        </a:lnTo>
                        <a:lnTo>
                          <a:pt x="71" y="16"/>
                        </a:lnTo>
                        <a:lnTo>
                          <a:pt x="0" y="16"/>
                        </a:lnTo>
                      </a:path>
                    </a:pathLst>
                  </a:custGeom>
                  <a:solidFill>
                    <a:srgbClr val="000000"/>
                  </a:solidFill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3" name="Freeform 211"/>
                  <p:cNvSpPr>
                    <a:spLocks/>
                  </p:cNvSpPr>
                  <p:nvPr/>
                </p:nvSpPr>
                <p:spPr bwMode="auto">
                  <a:xfrm>
                    <a:off x="3611" y="2715"/>
                    <a:ext cx="41" cy="17"/>
                  </a:xfrm>
                  <a:custGeom>
                    <a:avLst/>
                    <a:gdLst/>
                    <a:ahLst/>
                    <a:cxnLst>
                      <a:cxn ang="0">
                        <a:pos x="0" y="16"/>
                      </a:cxn>
                      <a:cxn ang="0">
                        <a:pos x="0" y="0"/>
                      </a:cxn>
                      <a:cxn ang="0">
                        <a:pos x="40" y="0"/>
                      </a:cxn>
                      <a:cxn ang="0">
                        <a:pos x="40" y="16"/>
                      </a:cxn>
                      <a:cxn ang="0">
                        <a:pos x="0" y="16"/>
                      </a:cxn>
                    </a:cxnLst>
                    <a:rect l="0" t="0" r="r" b="b"/>
                    <a:pathLst>
                      <a:path w="41" h="17">
                        <a:moveTo>
                          <a:pt x="0" y="16"/>
                        </a:moveTo>
                        <a:lnTo>
                          <a:pt x="0" y="0"/>
                        </a:lnTo>
                        <a:lnTo>
                          <a:pt x="40" y="0"/>
                        </a:lnTo>
                        <a:lnTo>
                          <a:pt x="40" y="16"/>
                        </a:lnTo>
                        <a:lnTo>
                          <a:pt x="0" y="16"/>
                        </a:lnTo>
                      </a:path>
                    </a:pathLst>
                  </a:custGeom>
                  <a:solidFill>
                    <a:srgbClr val="000000"/>
                  </a:solidFill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" name="Freeform 212"/>
                  <p:cNvSpPr>
                    <a:spLocks/>
                  </p:cNvSpPr>
                  <p:nvPr/>
                </p:nvSpPr>
                <p:spPr bwMode="auto">
                  <a:xfrm>
                    <a:off x="3611" y="2724"/>
                    <a:ext cx="41" cy="17"/>
                  </a:xfrm>
                  <a:custGeom>
                    <a:avLst/>
                    <a:gdLst/>
                    <a:ahLst/>
                    <a:cxnLst>
                      <a:cxn ang="0">
                        <a:pos x="40" y="0"/>
                      </a:cxn>
                      <a:cxn ang="0">
                        <a:pos x="40" y="16"/>
                      </a:cxn>
                      <a:cxn ang="0">
                        <a:pos x="0" y="16"/>
                      </a:cxn>
                    </a:cxnLst>
                    <a:rect l="0" t="0" r="r" b="b"/>
                    <a:pathLst>
                      <a:path w="41" h="17">
                        <a:moveTo>
                          <a:pt x="40" y="0"/>
                        </a:moveTo>
                        <a:lnTo>
                          <a:pt x="40" y="16"/>
                        </a:lnTo>
                        <a:lnTo>
                          <a:pt x="0" y="16"/>
                        </a:lnTo>
                      </a:path>
                    </a:pathLst>
                  </a:custGeom>
                  <a:noFill/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5" name="Freeform 213"/>
                  <p:cNvSpPr>
                    <a:spLocks/>
                  </p:cNvSpPr>
                  <p:nvPr/>
                </p:nvSpPr>
                <p:spPr bwMode="auto">
                  <a:xfrm>
                    <a:off x="3604" y="2729"/>
                    <a:ext cx="17" cy="17"/>
                  </a:xfrm>
                  <a:custGeom>
                    <a:avLst/>
                    <a:gdLst/>
                    <a:ahLst/>
                    <a:cxnLst>
                      <a:cxn ang="0">
                        <a:pos x="0" y="16"/>
                      </a:cxn>
                      <a:cxn ang="0">
                        <a:pos x="0" y="0"/>
                      </a:cxn>
                      <a:cxn ang="0">
                        <a:pos x="16" y="0"/>
                      </a:cxn>
                      <a:cxn ang="0">
                        <a:pos x="16" y="16"/>
                      </a:cxn>
                      <a:cxn ang="0">
                        <a:pos x="0" y="16"/>
                      </a:cxn>
                    </a:cxnLst>
                    <a:rect l="0" t="0" r="r" b="b"/>
                    <a:pathLst>
                      <a:path w="17" h="17">
                        <a:moveTo>
                          <a:pt x="0" y="16"/>
                        </a:moveTo>
                        <a:lnTo>
                          <a:pt x="0" y="0"/>
                        </a:lnTo>
                        <a:lnTo>
                          <a:pt x="16" y="0"/>
                        </a:lnTo>
                        <a:lnTo>
                          <a:pt x="16" y="16"/>
                        </a:lnTo>
                        <a:lnTo>
                          <a:pt x="0" y="16"/>
                        </a:lnTo>
                      </a:path>
                    </a:pathLst>
                  </a:custGeom>
                  <a:solidFill>
                    <a:srgbClr val="000000"/>
                  </a:solidFill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6" name="Freeform 214"/>
                  <p:cNvSpPr>
                    <a:spLocks/>
                  </p:cNvSpPr>
                  <p:nvPr/>
                </p:nvSpPr>
                <p:spPr bwMode="auto">
                  <a:xfrm>
                    <a:off x="3654" y="2729"/>
                    <a:ext cx="17" cy="17"/>
                  </a:xfrm>
                  <a:custGeom>
                    <a:avLst/>
                    <a:gdLst/>
                    <a:ahLst/>
                    <a:cxnLst>
                      <a:cxn ang="0">
                        <a:pos x="0" y="16"/>
                      </a:cxn>
                      <a:cxn ang="0">
                        <a:pos x="0" y="0"/>
                      </a:cxn>
                      <a:cxn ang="0">
                        <a:pos x="16" y="0"/>
                      </a:cxn>
                      <a:cxn ang="0">
                        <a:pos x="16" y="16"/>
                      </a:cxn>
                      <a:cxn ang="0">
                        <a:pos x="0" y="16"/>
                      </a:cxn>
                    </a:cxnLst>
                    <a:rect l="0" t="0" r="r" b="b"/>
                    <a:pathLst>
                      <a:path w="17" h="17">
                        <a:moveTo>
                          <a:pt x="0" y="16"/>
                        </a:moveTo>
                        <a:lnTo>
                          <a:pt x="0" y="0"/>
                        </a:lnTo>
                        <a:lnTo>
                          <a:pt x="16" y="0"/>
                        </a:lnTo>
                        <a:lnTo>
                          <a:pt x="16" y="16"/>
                        </a:lnTo>
                        <a:lnTo>
                          <a:pt x="0" y="16"/>
                        </a:lnTo>
                      </a:path>
                    </a:pathLst>
                  </a:custGeom>
                  <a:solidFill>
                    <a:srgbClr val="B5B5B5"/>
                  </a:solidFill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" name="Freeform 215"/>
                  <p:cNvSpPr>
                    <a:spLocks/>
                  </p:cNvSpPr>
                  <p:nvPr/>
                </p:nvSpPr>
                <p:spPr bwMode="auto">
                  <a:xfrm>
                    <a:off x="3723" y="2715"/>
                    <a:ext cx="17" cy="19"/>
                  </a:xfrm>
                  <a:custGeom>
                    <a:avLst/>
                    <a:gdLst/>
                    <a:ahLst/>
                    <a:cxnLst>
                      <a:cxn ang="0">
                        <a:pos x="16" y="0"/>
                      </a:cxn>
                      <a:cxn ang="0">
                        <a:pos x="16" y="18"/>
                      </a:cxn>
                      <a:cxn ang="0">
                        <a:pos x="7" y="18"/>
                      </a:cxn>
                      <a:cxn ang="0">
                        <a:pos x="6" y="18"/>
                      </a:cxn>
                      <a:cxn ang="0">
                        <a:pos x="5" y="17"/>
                      </a:cxn>
                      <a:cxn ang="0">
                        <a:pos x="4" y="16"/>
                      </a:cxn>
                      <a:cxn ang="0">
                        <a:pos x="3" y="16"/>
                      </a:cxn>
                      <a:cxn ang="0">
                        <a:pos x="2" y="15"/>
                      </a:cxn>
                      <a:cxn ang="0">
                        <a:pos x="1" y="14"/>
                      </a:cxn>
                      <a:cxn ang="0">
                        <a:pos x="0" y="12"/>
                      </a:cxn>
                      <a:cxn ang="0">
                        <a:pos x="0" y="11"/>
                      </a:cxn>
                      <a:cxn ang="0">
                        <a:pos x="0" y="10"/>
                      </a:cxn>
                      <a:cxn ang="0">
                        <a:pos x="0" y="8"/>
                      </a:cxn>
                      <a:cxn ang="0">
                        <a:pos x="0" y="6"/>
                      </a:cxn>
                      <a:cxn ang="0">
                        <a:pos x="0" y="5"/>
                      </a:cxn>
                      <a:cxn ang="0">
                        <a:pos x="0" y="4"/>
                      </a:cxn>
                      <a:cxn ang="0">
                        <a:pos x="1" y="3"/>
                      </a:cxn>
                      <a:cxn ang="0">
                        <a:pos x="2" y="2"/>
                      </a:cxn>
                      <a:cxn ang="0">
                        <a:pos x="3" y="1"/>
                      </a:cxn>
                      <a:cxn ang="0">
                        <a:pos x="4" y="0"/>
                      </a:cxn>
                      <a:cxn ang="0">
                        <a:pos x="5" y="0"/>
                      </a:cxn>
                      <a:cxn ang="0">
                        <a:pos x="7" y="0"/>
                      </a:cxn>
                      <a:cxn ang="0">
                        <a:pos x="16" y="0"/>
                      </a:cxn>
                    </a:cxnLst>
                    <a:rect l="0" t="0" r="r" b="b"/>
                    <a:pathLst>
                      <a:path w="17" h="19">
                        <a:moveTo>
                          <a:pt x="16" y="0"/>
                        </a:moveTo>
                        <a:lnTo>
                          <a:pt x="16" y="18"/>
                        </a:lnTo>
                        <a:lnTo>
                          <a:pt x="7" y="18"/>
                        </a:lnTo>
                        <a:lnTo>
                          <a:pt x="6" y="18"/>
                        </a:lnTo>
                        <a:lnTo>
                          <a:pt x="5" y="17"/>
                        </a:lnTo>
                        <a:lnTo>
                          <a:pt x="4" y="16"/>
                        </a:lnTo>
                        <a:lnTo>
                          <a:pt x="3" y="16"/>
                        </a:lnTo>
                        <a:lnTo>
                          <a:pt x="2" y="15"/>
                        </a:lnTo>
                        <a:lnTo>
                          <a:pt x="1" y="14"/>
                        </a:lnTo>
                        <a:lnTo>
                          <a:pt x="0" y="12"/>
                        </a:lnTo>
                        <a:lnTo>
                          <a:pt x="0" y="11"/>
                        </a:lnTo>
                        <a:lnTo>
                          <a:pt x="0" y="10"/>
                        </a:lnTo>
                        <a:lnTo>
                          <a:pt x="0" y="8"/>
                        </a:lnTo>
                        <a:lnTo>
                          <a:pt x="0" y="6"/>
                        </a:lnTo>
                        <a:lnTo>
                          <a:pt x="0" y="5"/>
                        </a:lnTo>
                        <a:lnTo>
                          <a:pt x="0" y="4"/>
                        </a:lnTo>
                        <a:lnTo>
                          <a:pt x="1" y="3"/>
                        </a:lnTo>
                        <a:lnTo>
                          <a:pt x="2" y="2"/>
                        </a:lnTo>
                        <a:lnTo>
                          <a:pt x="3" y="1"/>
                        </a:lnTo>
                        <a:lnTo>
                          <a:pt x="4" y="0"/>
                        </a:lnTo>
                        <a:lnTo>
                          <a:pt x="5" y="0"/>
                        </a:lnTo>
                        <a:lnTo>
                          <a:pt x="7" y="0"/>
                        </a:lnTo>
                        <a:lnTo>
                          <a:pt x="16" y="0"/>
                        </a:lnTo>
                      </a:path>
                    </a:pathLst>
                  </a:custGeom>
                  <a:solidFill>
                    <a:srgbClr val="7A7A7A"/>
                  </a:solidFill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8" name="Freeform 216"/>
                  <p:cNvSpPr>
                    <a:spLocks/>
                  </p:cNvSpPr>
                  <p:nvPr/>
                </p:nvSpPr>
                <p:spPr bwMode="auto">
                  <a:xfrm>
                    <a:off x="3409" y="2765"/>
                    <a:ext cx="78" cy="17"/>
                  </a:xfrm>
                  <a:custGeom>
                    <a:avLst/>
                    <a:gdLst/>
                    <a:ahLst/>
                    <a:cxnLst>
                      <a:cxn ang="0">
                        <a:pos x="0" y="16"/>
                      </a:cxn>
                      <a:cxn ang="0">
                        <a:pos x="0" y="0"/>
                      </a:cxn>
                      <a:cxn ang="0">
                        <a:pos x="71" y="0"/>
                      </a:cxn>
                      <a:cxn ang="0">
                        <a:pos x="77" y="16"/>
                      </a:cxn>
                      <a:cxn ang="0">
                        <a:pos x="0" y="16"/>
                      </a:cxn>
                    </a:cxnLst>
                    <a:rect l="0" t="0" r="r" b="b"/>
                    <a:pathLst>
                      <a:path w="78" h="17">
                        <a:moveTo>
                          <a:pt x="0" y="16"/>
                        </a:moveTo>
                        <a:lnTo>
                          <a:pt x="0" y="0"/>
                        </a:lnTo>
                        <a:lnTo>
                          <a:pt x="71" y="0"/>
                        </a:lnTo>
                        <a:lnTo>
                          <a:pt x="77" y="16"/>
                        </a:lnTo>
                        <a:lnTo>
                          <a:pt x="0" y="16"/>
                        </a:lnTo>
                      </a:path>
                    </a:pathLst>
                  </a:custGeom>
                  <a:solidFill>
                    <a:srgbClr val="7A7A7A"/>
                  </a:solidFill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9" name="Line 217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68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0" name="Line 218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74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" name="Freeform 219"/>
                  <p:cNvSpPr>
                    <a:spLocks/>
                  </p:cNvSpPr>
                  <p:nvPr/>
                </p:nvSpPr>
                <p:spPr bwMode="auto">
                  <a:xfrm>
                    <a:off x="3357" y="2768"/>
                    <a:ext cx="436" cy="86"/>
                  </a:xfrm>
                  <a:custGeom>
                    <a:avLst/>
                    <a:gdLst/>
                    <a:ahLst/>
                    <a:cxnLst>
                      <a:cxn ang="0">
                        <a:pos x="16" y="0"/>
                      </a:cxn>
                      <a:cxn ang="0">
                        <a:pos x="403" y="0"/>
                      </a:cxn>
                      <a:cxn ang="0">
                        <a:pos x="435" y="68"/>
                      </a:cxn>
                      <a:cxn ang="0">
                        <a:pos x="433" y="79"/>
                      </a:cxn>
                      <a:cxn ang="0">
                        <a:pos x="430" y="85"/>
                      </a:cxn>
                      <a:cxn ang="0">
                        <a:pos x="5" y="85"/>
                      </a:cxn>
                      <a:cxn ang="0">
                        <a:pos x="0" y="73"/>
                      </a:cxn>
                      <a:cxn ang="0">
                        <a:pos x="0" y="66"/>
                      </a:cxn>
                      <a:cxn ang="0">
                        <a:pos x="16" y="0"/>
                      </a:cxn>
                    </a:cxnLst>
                    <a:rect l="0" t="0" r="r" b="b"/>
                    <a:pathLst>
                      <a:path w="436" h="86">
                        <a:moveTo>
                          <a:pt x="16" y="0"/>
                        </a:moveTo>
                        <a:lnTo>
                          <a:pt x="403" y="0"/>
                        </a:lnTo>
                        <a:lnTo>
                          <a:pt x="435" y="68"/>
                        </a:lnTo>
                        <a:lnTo>
                          <a:pt x="433" y="79"/>
                        </a:lnTo>
                        <a:lnTo>
                          <a:pt x="430" y="85"/>
                        </a:lnTo>
                        <a:lnTo>
                          <a:pt x="5" y="85"/>
                        </a:lnTo>
                        <a:lnTo>
                          <a:pt x="0" y="73"/>
                        </a:lnTo>
                        <a:lnTo>
                          <a:pt x="0" y="66"/>
                        </a:lnTo>
                        <a:lnTo>
                          <a:pt x="16" y="0"/>
                        </a:lnTo>
                      </a:path>
                    </a:pathLst>
                  </a:custGeom>
                  <a:solidFill>
                    <a:srgbClr val="FFFFFF"/>
                  </a:solidFill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" name="Freeform 220"/>
                  <p:cNvSpPr>
                    <a:spLocks/>
                  </p:cNvSpPr>
                  <p:nvPr/>
                </p:nvSpPr>
                <p:spPr bwMode="auto">
                  <a:xfrm>
                    <a:off x="3378" y="2798"/>
                    <a:ext cx="235" cy="28"/>
                  </a:xfrm>
                  <a:custGeom>
                    <a:avLst/>
                    <a:gdLst/>
                    <a:ahLst/>
                    <a:cxnLst>
                      <a:cxn ang="0">
                        <a:pos x="0" y="27"/>
                      </a:cxn>
                      <a:cxn ang="0">
                        <a:pos x="5" y="0"/>
                      </a:cxn>
                      <a:cxn ang="0">
                        <a:pos x="230" y="0"/>
                      </a:cxn>
                      <a:cxn ang="0">
                        <a:pos x="234" y="27"/>
                      </a:cxn>
                      <a:cxn ang="0">
                        <a:pos x="0" y="27"/>
                      </a:cxn>
                    </a:cxnLst>
                    <a:rect l="0" t="0" r="r" b="b"/>
                    <a:pathLst>
                      <a:path w="235" h="28">
                        <a:moveTo>
                          <a:pt x="0" y="27"/>
                        </a:moveTo>
                        <a:lnTo>
                          <a:pt x="5" y="0"/>
                        </a:lnTo>
                        <a:lnTo>
                          <a:pt x="230" y="0"/>
                        </a:lnTo>
                        <a:lnTo>
                          <a:pt x="234" y="27"/>
                        </a:lnTo>
                        <a:lnTo>
                          <a:pt x="0" y="27"/>
                        </a:lnTo>
                      </a:path>
                    </a:pathLst>
                  </a:custGeom>
                  <a:solidFill>
                    <a:srgbClr val="B5B5B5"/>
                  </a:solidFill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3" name="Freeform 221"/>
                  <p:cNvSpPr>
                    <a:spLocks/>
                  </p:cNvSpPr>
                  <p:nvPr/>
                </p:nvSpPr>
                <p:spPr bwMode="auto">
                  <a:xfrm>
                    <a:off x="3385" y="2781"/>
                    <a:ext cx="295" cy="17"/>
                  </a:xfrm>
                  <a:custGeom>
                    <a:avLst/>
                    <a:gdLst/>
                    <a:ahLst/>
                    <a:cxnLst>
                      <a:cxn ang="0">
                        <a:pos x="0" y="16"/>
                      </a:cxn>
                      <a:cxn ang="0">
                        <a:pos x="294" y="15"/>
                      </a:cxn>
                      <a:cxn ang="0">
                        <a:pos x="291" y="0"/>
                      </a:cxn>
                      <a:cxn ang="0">
                        <a:pos x="2" y="0"/>
                      </a:cxn>
                      <a:cxn ang="0">
                        <a:pos x="0" y="16"/>
                      </a:cxn>
                    </a:cxnLst>
                    <a:rect l="0" t="0" r="r" b="b"/>
                    <a:pathLst>
                      <a:path w="295" h="17">
                        <a:moveTo>
                          <a:pt x="0" y="16"/>
                        </a:moveTo>
                        <a:lnTo>
                          <a:pt x="294" y="15"/>
                        </a:lnTo>
                        <a:lnTo>
                          <a:pt x="291" y="0"/>
                        </a:lnTo>
                        <a:lnTo>
                          <a:pt x="2" y="0"/>
                        </a:lnTo>
                        <a:lnTo>
                          <a:pt x="0" y="16"/>
                        </a:lnTo>
                      </a:path>
                    </a:pathLst>
                  </a:custGeom>
                  <a:solidFill>
                    <a:srgbClr val="B5B5B5"/>
                  </a:solidFill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" name="Freeform 222"/>
                  <p:cNvSpPr>
                    <a:spLocks/>
                  </p:cNvSpPr>
                  <p:nvPr/>
                </p:nvSpPr>
                <p:spPr bwMode="auto">
                  <a:xfrm>
                    <a:off x="3695" y="2798"/>
                    <a:ext cx="73" cy="30"/>
                  </a:xfrm>
                  <a:custGeom>
                    <a:avLst/>
                    <a:gdLst/>
                    <a:ahLst/>
                    <a:cxnLst>
                      <a:cxn ang="0">
                        <a:pos x="8" y="29"/>
                      </a:cxn>
                      <a:cxn ang="0">
                        <a:pos x="0" y="0"/>
                      </a:cxn>
                      <a:cxn ang="0">
                        <a:pos x="59" y="0"/>
                      </a:cxn>
                      <a:cxn ang="0">
                        <a:pos x="72" y="29"/>
                      </a:cxn>
                      <a:cxn ang="0">
                        <a:pos x="8" y="29"/>
                      </a:cxn>
                    </a:cxnLst>
                    <a:rect l="0" t="0" r="r" b="b"/>
                    <a:pathLst>
                      <a:path w="73" h="30">
                        <a:moveTo>
                          <a:pt x="8" y="29"/>
                        </a:moveTo>
                        <a:lnTo>
                          <a:pt x="0" y="0"/>
                        </a:lnTo>
                        <a:lnTo>
                          <a:pt x="59" y="0"/>
                        </a:lnTo>
                        <a:lnTo>
                          <a:pt x="72" y="29"/>
                        </a:lnTo>
                        <a:lnTo>
                          <a:pt x="8" y="29"/>
                        </a:lnTo>
                      </a:path>
                    </a:pathLst>
                  </a:custGeom>
                  <a:solidFill>
                    <a:srgbClr val="B5B5B5"/>
                  </a:solidFill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5" name="Freeform 223"/>
                  <p:cNvSpPr>
                    <a:spLocks/>
                  </p:cNvSpPr>
                  <p:nvPr/>
                </p:nvSpPr>
                <p:spPr bwMode="auto">
                  <a:xfrm>
                    <a:off x="3689" y="2781"/>
                    <a:ext cx="64" cy="1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59" y="1"/>
                      </a:cxn>
                      <a:cxn ang="0">
                        <a:pos x="63" y="16"/>
                      </a:cxn>
                      <a:cxn ang="0">
                        <a:pos x="2" y="1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64" h="17">
                        <a:moveTo>
                          <a:pt x="0" y="0"/>
                        </a:moveTo>
                        <a:lnTo>
                          <a:pt x="59" y="1"/>
                        </a:lnTo>
                        <a:lnTo>
                          <a:pt x="63" y="16"/>
                        </a:lnTo>
                        <a:lnTo>
                          <a:pt x="2" y="16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FF"/>
                  </a:solidFill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6" name="Freeform 224"/>
                  <p:cNvSpPr>
                    <a:spLocks/>
                  </p:cNvSpPr>
                  <p:nvPr/>
                </p:nvSpPr>
                <p:spPr bwMode="auto">
                  <a:xfrm>
                    <a:off x="3625" y="2798"/>
                    <a:ext cx="61" cy="1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57" y="0"/>
                      </a:cxn>
                      <a:cxn ang="0">
                        <a:pos x="60" y="16"/>
                      </a:cxn>
                      <a:cxn ang="0">
                        <a:pos x="0" y="1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61" h="17">
                        <a:moveTo>
                          <a:pt x="0" y="0"/>
                        </a:moveTo>
                        <a:lnTo>
                          <a:pt x="57" y="0"/>
                        </a:lnTo>
                        <a:lnTo>
                          <a:pt x="60" y="16"/>
                        </a:lnTo>
                        <a:lnTo>
                          <a:pt x="0" y="16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B5B5B5"/>
                  </a:solidFill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7" name="Freeform 225"/>
                  <p:cNvSpPr>
                    <a:spLocks/>
                  </p:cNvSpPr>
                  <p:nvPr/>
                </p:nvSpPr>
                <p:spPr bwMode="auto">
                  <a:xfrm>
                    <a:off x="3626" y="2817"/>
                    <a:ext cx="64" cy="1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16"/>
                      </a:cxn>
                      <a:cxn ang="0">
                        <a:pos x="63" y="16"/>
                      </a:cxn>
                      <a:cxn ang="0">
                        <a:pos x="6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64" h="17">
                        <a:moveTo>
                          <a:pt x="0" y="0"/>
                        </a:moveTo>
                        <a:lnTo>
                          <a:pt x="1" y="16"/>
                        </a:lnTo>
                        <a:lnTo>
                          <a:pt x="63" y="16"/>
                        </a:lnTo>
                        <a:lnTo>
                          <a:pt x="60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B5B5B5"/>
                  </a:solidFill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8" name="Freeform 226"/>
                  <p:cNvSpPr>
                    <a:spLocks/>
                  </p:cNvSpPr>
                  <p:nvPr/>
                </p:nvSpPr>
                <p:spPr bwMode="auto">
                  <a:xfrm>
                    <a:off x="3361" y="2841"/>
                    <a:ext cx="428" cy="1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427" y="0"/>
                      </a:cxn>
                      <a:cxn ang="0">
                        <a:pos x="425" y="13"/>
                      </a:cxn>
                      <a:cxn ang="0">
                        <a:pos x="423" y="16"/>
                      </a:cxn>
                      <a:cxn ang="0">
                        <a:pos x="4" y="16"/>
                      </a:cxn>
                      <a:cxn ang="0">
                        <a:pos x="2" y="13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28" h="17">
                        <a:moveTo>
                          <a:pt x="0" y="0"/>
                        </a:moveTo>
                        <a:lnTo>
                          <a:pt x="427" y="0"/>
                        </a:lnTo>
                        <a:lnTo>
                          <a:pt x="425" y="13"/>
                        </a:lnTo>
                        <a:lnTo>
                          <a:pt x="423" y="16"/>
                        </a:lnTo>
                        <a:lnTo>
                          <a:pt x="4" y="16"/>
                        </a:lnTo>
                        <a:lnTo>
                          <a:pt x="2" y="13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7A7A7A"/>
                  </a:solidFill>
                  <a:ln w="12699" cap="rnd" cmpd="sng">
                    <a:solidFill>
                      <a:srgbClr val="7A7A7A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9" name="Line 227"/>
                  <p:cNvSpPr>
                    <a:spLocks noChangeShapeType="1"/>
                  </p:cNvSpPr>
                  <p:nvPr/>
                </p:nvSpPr>
                <p:spPr bwMode="auto">
                  <a:xfrm>
                    <a:off x="3363" y="2849"/>
                    <a:ext cx="427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0" name="Freeform 228"/>
                  <p:cNvSpPr>
                    <a:spLocks/>
                  </p:cNvSpPr>
                  <p:nvPr/>
                </p:nvSpPr>
                <p:spPr bwMode="auto">
                  <a:xfrm>
                    <a:off x="3480" y="2657"/>
                    <a:ext cx="184" cy="31"/>
                  </a:xfrm>
                  <a:custGeom>
                    <a:avLst/>
                    <a:gdLst/>
                    <a:ahLst/>
                    <a:cxnLst>
                      <a:cxn ang="0">
                        <a:pos x="9" y="0"/>
                      </a:cxn>
                      <a:cxn ang="0">
                        <a:pos x="165" y="0"/>
                      </a:cxn>
                      <a:cxn ang="0">
                        <a:pos x="183" y="25"/>
                      </a:cxn>
                      <a:cxn ang="0">
                        <a:pos x="183" y="30"/>
                      </a:cxn>
                      <a:cxn ang="0">
                        <a:pos x="0" y="30"/>
                      </a:cxn>
                      <a:cxn ang="0">
                        <a:pos x="0" y="27"/>
                      </a:cxn>
                      <a:cxn ang="0">
                        <a:pos x="9" y="0"/>
                      </a:cxn>
                    </a:cxnLst>
                    <a:rect l="0" t="0" r="r" b="b"/>
                    <a:pathLst>
                      <a:path w="184" h="31">
                        <a:moveTo>
                          <a:pt x="9" y="0"/>
                        </a:moveTo>
                        <a:lnTo>
                          <a:pt x="165" y="0"/>
                        </a:lnTo>
                        <a:lnTo>
                          <a:pt x="183" y="25"/>
                        </a:lnTo>
                        <a:lnTo>
                          <a:pt x="183" y="30"/>
                        </a:lnTo>
                        <a:lnTo>
                          <a:pt x="0" y="30"/>
                        </a:lnTo>
                        <a:lnTo>
                          <a:pt x="0" y="27"/>
                        </a:lnTo>
                        <a:lnTo>
                          <a:pt x="9" y="0"/>
                        </a:lnTo>
                      </a:path>
                    </a:pathLst>
                  </a:custGeom>
                  <a:solidFill>
                    <a:srgbClr val="FFFFFF"/>
                  </a:solidFill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1" name="Freeform 229"/>
                  <p:cNvSpPr>
                    <a:spLocks/>
                  </p:cNvSpPr>
                  <p:nvPr/>
                </p:nvSpPr>
                <p:spPr bwMode="auto">
                  <a:xfrm>
                    <a:off x="3480" y="2657"/>
                    <a:ext cx="86" cy="28"/>
                  </a:xfrm>
                  <a:custGeom>
                    <a:avLst/>
                    <a:gdLst/>
                    <a:ahLst/>
                    <a:cxnLst>
                      <a:cxn ang="0">
                        <a:pos x="0" y="27"/>
                      </a:cxn>
                      <a:cxn ang="0">
                        <a:pos x="78" y="27"/>
                      </a:cxn>
                      <a:cxn ang="0">
                        <a:pos x="85" y="15"/>
                      </a:cxn>
                      <a:cxn ang="0">
                        <a:pos x="85" y="0"/>
                      </a:cxn>
                      <a:cxn ang="0">
                        <a:pos x="10" y="0"/>
                      </a:cxn>
                      <a:cxn ang="0">
                        <a:pos x="0" y="27"/>
                      </a:cxn>
                    </a:cxnLst>
                    <a:rect l="0" t="0" r="r" b="b"/>
                    <a:pathLst>
                      <a:path w="86" h="28">
                        <a:moveTo>
                          <a:pt x="0" y="27"/>
                        </a:moveTo>
                        <a:lnTo>
                          <a:pt x="78" y="27"/>
                        </a:lnTo>
                        <a:lnTo>
                          <a:pt x="85" y="15"/>
                        </a:lnTo>
                        <a:lnTo>
                          <a:pt x="85" y="0"/>
                        </a:lnTo>
                        <a:lnTo>
                          <a:pt x="10" y="0"/>
                        </a:lnTo>
                        <a:lnTo>
                          <a:pt x="0" y="27"/>
                        </a:lnTo>
                      </a:path>
                    </a:pathLst>
                  </a:custGeom>
                  <a:solidFill>
                    <a:srgbClr val="7A7A7A"/>
                  </a:solidFill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2" name="Freeform 230"/>
                  <p:cNvSpPr>
                    <a:spLocks/>
                  </p:cNvSpPr>
                  <p:nvPr/>
                </p:nvSpPr>
                <p:spPr bwMode="auto">
                  <a:xfrm>
                    <a:off x="3514" y="2644"/>
                    <a:ext cx="119" cy="35"/>
                  </a:xfrm>
                  <a:custGeom>
                    <a:avLst/>
                    <a:gdLst/>
                    <a:ahLst/>
                    <a:cxnLst>
                      <a:cxn ang="0">
                        <a:pos x="5" y="0"/>
                      </a:cxn>
                      <a:cxn ang="0">
                        <a:pos x="111" y="2"/>
                      </a:cxn>
                      <a:cxn ang="0">
                        <a:pos x="111" y="5"/>
                      </a:cxn>
                      <a:cxn ang="0">
                        <a:pos x="118" y="22"/>
                      </a:cxn>
                      <a:cxn ang="0">
                        <a:pos x="112" y="24"/>
                      </a:cxn>
                      <a:cxn ang="0">
                        <a:pos x="107" y="26"/>
                      </a:cxn>
                      <a:cxn ang="0">
                        <a:pos x="101" y="28"/>
                      </a:cxn>
                      <a:cxn ang="0">
                        <a:pos x="95" y="30"/>
                      </a:cxn>
                      <a:cxn ang="0">
                        <a:pos x="89" y="31"/>
                      </a:cxn>
                      <a:cxn ang="0">
                        <a:pos x="83" y="32"/>
                      </a:cxn>
                      <a:cxn ang="0">
                        <a:pos x="77" y="32"/>
                      </a:cxn>
                      <a:cxn ang="0">
                        <a:pos x="71" y="33"/>
                      </a:cxn>
                      <a:cxn ang="0">
                        <a:pos x="65" y="34"/>
                      </a:cxn>
                      <a:cxn ang="0">
                        <a:pos x="59" y="34"/>
                      </a:cxn>
                      <a:cxn ang="0">
                        <a:pos x="53" y="34"/>
                      </a:cxn>
                      <a:cxn ang="0">
                        <a:pos x="47" y="33"/>
                      </a:cxn>
                      <a:cxn ang="0">
                        <a:pos x="41" y="32"/>
                      </a:cxn>
                      <a:cxn ang="0">
                        <a:pos x="35" y="31"/>
                      </a:cxn>
                      <a:cxn ang="0">
                        <a:pos x="29" y="30"/>
                      </a:cxn>
                      <a:cxn ang="0">
                        <a:pos x="23" y="29"/>
                      </a:cxn>
                      <a:cxn ang="0">
                        <a:pos x="17" y="27"/>
                      </a:cxn>
                      <a:cxn ang="0">
                        <a:pos x="11" y="25"/>
                      </a:cxn>
                      <a:cxn ang="0">
                        <a:pos x="5" y="23"/>
                      </a:cxn>
                      <a:cxn ang="0">
                        <a:pos x="0" y="21"/>
                      </a:cxn>
                      <a:cxn ang="0">
                        <a:pos x="5" y="0"/>
                      </a:cxn>
                    </a:cxnLst>
                    <a:rect l="0" t="0" r="r" b="b"/>
                    <a:pathLst>
                      <a:path w="119" h="35">
                        <a:moveTo>
                          <a:pt x="5" y="0"/>
                        </a:moveTo>
                        <a:lnTo>
                          <a:pt x="111" y="2"/>
                        </a:lnTo>
                        <a:lnTo>
                          <a:pt x="111" y="5"/>
                        </a:lnTo>
                        <a:lnTo>
                          <a:pt x="118" y="22"/>
                        </a:lnTo>
                        <a:lnTo>
                          <a:pt x="112" y="24"/>
                        </a:lnTo>
                        <a:lnTo>
                          <a:pt x="107" y="26"/>
                        </a:lnTo>
                        <a:lnTo>
                          <a:pt x="101" y="28"/>
                        </a:lnTo>
                        <a:lnTo>
                          <a:pt x="95" y="30"/>
                        </a:lnTo>
                        <a:lnTo>
                          <a:pt x="89" y="31"/>
                        </a:lnTo>
                        <a:lnTo>
                          <a:pt x="83" y="32"/>
                        </a:lnTo>
                        <a:lnTo>
                          <a:pt x="77" y="32"/>
                        </a:lnTo>
                        <a:lnTo>
                          <a:pt x="71" y="33"/>
                        </a:lnTo>
                        <a:lnTo>
                          <a:pt x="65" y="34"/>
                        </a:lnTo>
                        <a:lnTo>
                          <a:pt x="59" y="34"/>
                        </a:lnTo>
                        <a:lnTo>
                          <a:pt x="53" y="34"/>
                        </a:lnTo>
                        <a:lnTo>
                          <a:pt x="47" y="33"/>
                        </a:lnTo>
                        <a:lnTo>
                          <a:pt x="41" y="32"/>
                        </a:lnTo>
                        <a:lnTo>
                          <a:pt x="35" y="31"/>
                        </a:lnTo>
                        <a:lnTo>
                          <a:pt x="29" y="30"/>
                        </a:lnTo>
                        <a:lnTo>
                          <a:pt x="23" y="29"/>
                        </a:lnTo>
                        <a:lnTo>
                          <a:pt x="17" y="27"/>
                        </a:lnTo>
                        <a:lnTo>
                          <a:pt x="11" y="25"/>
                        </a:lnTo>
                        <a:lnTo>
                          <a:pt x="5" y="23"/>
                        </a:lnTo>
                        <a:lnTo>
                          <a:pt x="0" y="21"/>
                        </a:lnTo>
                        <a:lnTo>
                          <a:pt x="5" y="0"/>
                        </a:lnTo>
                      </a:path>
                    </a:pathLst>
                  </a:custGeom>
                  <a:solidFill>
                    <a:srgbClr val="B5B5B5"/>
                  </a:solidFill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" name="Freeform 231"/>
                  <p:cNvSpPr>
                    <a:spLocks/>
                  </p:cNvSpPr>
                  <p:nvPr/>
                </p:nvSpPr>
                <p:spPr bwMode="auto">
                  <a:xfrm>
                    <a:off x="3502" y="2633"/>
                    <a:ext cx="147" cy="2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46" y="1"/>
                      </a:cxn>
                      <a:cxn ang="0">
                        <a:pos x="123" y="18"/>
                      </a:cxn>
                      <a:cxn ang="0">
                        <a:pos x="117" y="19"/>
                      </a:cxn>
                      <a:cxn ang="0">
                        <a:pos x="109" y="21"/>
                      </a:cxn>
                      <a:cxn ang="0">
                        <a:pos x="99" y="24"/>
                      </a:cxn>
                      <a:cxn ang="0">
                        <a:pos x="92" y="25"/>
                      </a:cxn>
                      <a:cxn ang="0">
                        <a:pos x="83" y="27"/>
                      </a:cxn>
                      <a:cxn ang="0">
                        <a:pos x="74" y="27"/>
                      </a:cxn>
                      <a:cxn ang="0">
                        <a:pos x="66" y="27"/>
                      </a:cxn>
                      <a:cxn ang="0">
                        <a:pos x="57" y="25"/>
                      </a:cxn>
                      <a:cxn ang="0">
                        <a:pos x="49" y="23"/>
                      </a:cxn>
                      <a:cxn ang="0">
                        <a:pos x="40" y="22"/>
                      </a:cxn>
                      <a:cxn ang="0">
                        <a:pos x="32" y="21"/>
                      </a:cxn>
                      <a:cxn ang="0">
                        <a:pos x="23" y="18"/>
                      </a:cxn>
                      <a:cxn ang="0">
                        <a:pos x="15" y="1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47" h="28">
                        <a:moveTo>
                          <a:pt x="0" y="0"/>
                        </a:moveTo>
                        <a:lnTo>
                          <a:pt x="146" y="1"/>
                        </a:lnTo>
                        <a:lnTo>
                          <a:pt x="123" y="18"/>
                        </a:lnTo>
                        <a:lnTo>
                          <a:pt x="117" y="19"/>
                        </a:lnTo>
                        <a:lnTo>
                          <a:pt x="109" y="21"/>
                        </a:lnTo>
                        <a:lnTo>
                          <a:pt x="99" y="24"/>
                        </a:lnTo>
                        <a:lnTo>
                          <a:pt x="92" y="25"/>
                        </a:lnTo>
                        <a:lnTo>
                          <a:pt x="83" y="27"/>
                        </a:lnTo>
                        <a:lnTo>
                          <a:pt x="74" y="27"/>
                        </a:lnTo>
                        <a:lnTo>
                          <a:pt x="66" y="27"/>
                        </a:lnTo>
                        <a:lnTo>
                          <a:pt x="57" y="25"/>
                        </a:lnTo>
                        <a:lnTo>
                          <a:pt x="49" y="23"/>
                        </a:lnTo>
                        <a:lnTo>
                          <a:pt x="40" y="22"/>
                        </a:lnTo>
                        <a:lnTo>
                          <a:pt x="32" y="21"/>
                        </a:lnTo>
                        <a:lnTo>
                          <a:pt x="23" y="18"/>
                        </a:lnTo>
                        <a:lnTo>
                          <a:pt x="15" y="16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7A7A7A"/>
                  </a:solidFill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" name="Freeform 232"/>
                  <p:cNvSpPr>
                    <a:spLocks/>
                  </p:cNvSpPr>
                  <p:nvPr/>
                </p:nvSpPr>
                <p:spPr bwMode="auto">
                  <a:xfrm>
                    <a:off x="3616" y="2643"/>
                    <a:ext cx="17" cy="17"/>
                  </a:xfrm>
                  <a:custGeom>
                    <a:avLst/>
                    <a:gdLst/>
                    <a:ahLst/>
                    <a:cxnLst>
                      <a:cxn ang="0">
                        <a:pos x="5" y="16"/>
                      </a:cxn>
                      <a:cxn ang="0">
                        <a:pos x="16" y="0"/>
                      </a:cxn>
                      <a:cxn ang="0">
                        <a:pos x="6" y="2"/>
                      </a:cxn>
                      <a:cxn ang="0">
                        <a:pos x="0" y="2"/>
                      </a:cxn>
                      <a:cxn ang="0">
                        <a:pos x="5" y="9"/>
                      </a:cxn>
                    </a:cxnLst>
                    <a:rect l="0" t="0" r="r" b="b"/>
                    <a:pathLst>
                      <a:path w="17" h="17">
                        <a:moveTo>
                          <a:pt x="5" y="16"/>
                        </a:moveTo>
                        <a:lnTo>
                          <a:pt x="16" y="0"/>
                        </a:lnTo>
                        <a:lnTo>
                          <a:pt x="6" y="2"/>
                        </a:lnTo>
                        <a:lnTo>
                          <a:pt x="0" y="2"/>
                        </a:lnTo>
                        <a:lnTo>
                          <a:pt x="5" y="9"/>
                        </a:lnTo>
                      </a:path>
                    </a:pathLst>
                  </a:custGeom>
                  <a:noFill/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5" name="Freeform 233"/>
                  <p:cNvSpPr>
                    <a:spLocks/>
                  </p:cNvSpPr>
                  <p:nvPr/>
                </p:nvSpPr>
                <p:spPr bwMode="auto">
                  <a:xfrm>
                    <a:off x="3435" y="2374"/>
                    <a:ext cx="275" cy="270"/>
                  </a:xfrm>
                  <a:custGeom>
                    <a:avLst/>
                    <a:gdLst/>
                    <a:ahLst/>
                    <a:cxnLst>
                      <a:cxn ang="0">
                        <a:pos x="1" y="212"/>
                      </a:cxn>
                      <a:cxn ang="0">
                        <a:pos x="0" y="165"/>
                      </a:cxn>
                      <a:cxn ang="0">
                        <a:pos x="0" y="117"/>
                      </a:cxn>
                      <a:cxn ang="0">
                        <a:pos x="0" y="70"/>
                      </a:cxn>
                      <a:cxn ang="0">
                        <a:pos x="2" y="22"/>
                      </a:cxn>
                      <a:cxn ang="0">
                        <a:pos x="2" y="19"/>
                      </a:cxn>
                      <a:cxn ang="0">
                        <a:pos x="4" y="10"/>
                      </a:cxn>
                      <a:cxn ang="0">
                        <a:pos x="8" y="5"/>
                      </a:cxn>
                      <a:cxn ang="0">
                        <a:pos x="15" y="2"/>
                      </a:cxn>
                      <a:cxn ang="0">
                        <a:pos x="61" y="1"/>
                      </a:cxn>
                      <a:cxn ang="0">
                        <a:pos x="105" y="0"/>
                      </a:cxn>
                      <a:cxn ang="0">
                        <a:pos x="148" y="0"/>
                      </a:cxn>
                      <a:cxn ang="0">
                        <a:pos x="192" y="1"/>
                      </a:cxn>
                      <a:cxn ang="0">
                        <a:pos x="235" y="2"/>
                      </a:cxn>
                      <a:cxn ang="0">
                        <a:pos x="262" y="4"/>
                      </a:cxn>
                      <a:cxn ang="0">
                        <a:pos x="266" y="7"/>
                      </a:cxn>
                      <a:cxn ang="0">
                        <a:pos x="269" y="10"/>
                      </a:cxn>
                      <a:cxn ang="0">
                        <a:pos x="271" y="13"/>
                      </a:cxn>
                      <a:cxn ang="0">
                        <a:pos x="272" y="17"/>
                      </a:cxn>
                      <a:cxn ang="0">
                        <a:pos x="273" y="68"/>
                      </a:cxn>
                      <a:cxn ang="0">
                        <a:pos x="274" y="164"/>
                      </a:cxn>
                      <a:cxn ang="0">
                        <a:pos x="274" y="250"/>
                      </a:cxn>
                      <a:cxn ang="0">
                        <a:pos x="271" y="259"/>
                      </a:cxn>
                      <a:cxn ang="0">
                        <a:pos x="268" y="262"/>
                      </a:cxn>
                      <a:cxn ang="0">
                        <a:pos x="266" y="265"/>
                      </a:cxn>
                      <a:cxn ang="0">
                        <a:pos x="263" y="266"/>
                      </a:cxn>
                      <a:cxn ang="0">
                        <a:pos x="258" y="267"/>
                      </a:cxn>
                      <a:cxn ang="0">
                        <a:pos x="220" y="268"/>
                      </a:cxn>
                      <a:cxn ang="0">
                        <a:pos x="161" y="269"/>
                      </a:cxn>
                      <a:cxn ang="0">
                        <a:pos x="103" y="268"/>
                      </a:cxn>
                      <a:cxn ang="0">
                        <a:pos x="45" y="266"/>
                      </a:cxn>
                      <a:cxn ang="0">
                        <a:pos x="14" y="266"/>
                      </a:cxn>
                      <a:cxn ang="0">
                        <a:pos x="5" y="264"/>
                      </a:cxn>
                      <a:cxn ang="0">
                        <a:pos x="2" y="259"/>
                      </a:cxn>
                      <a:cxn ang="0">
                        <a:pos x="2" y="250"/>
                      </a:cxn>
                    </a:cxnLst>
                    <a:rect l="0" t="0" r="r" b="b"/>
                    <a:pathLst>
                      <a:path w="275" h="270">
                        <a:moveTo>
                          <a:pt x="1" y="236"/>
                        </a:moveTo>
                        <a:lnTo>
                          <a:pt x="1" y="212"/>
                        </a:lnTo>
                        <a:lnTo>
                          <a:pt x="0" y="188"/>
                        </a:lnTo>
                        <a:lnTo>
                          <a:pt x="0" y="165"/>
                        </a:lnTo>
                        <a:lnTo>
                          <a:pt x="0" y="141"/>
                        </a:lnTo>
                        <a:lnTo>
                          <a:pt x="0" y="117"/>
                        </a:lnTo>
                        <a:lnTo>
                          <a:pt x="0" y="93"/>
                        </a:lnTo>
                        <a:lnTo>
                          <a:pt x="0" y="70"/>
                        </a:lnTo>
                        <a:lnTo>
                          <a:pt x="1" y="46"/>
                        </a:lnTo>
                        <a:lnTo>
                          <a:pt x="2" y="22"/>
                        </a:lnTo>
                        <a:lnTo>
                          <a:pt x="2" y="21"/>
                        </a:lnTo>
                        <a:lnTo>
                          <a:pt x="2" y="19"/>
                        </a:lnTo>
                        <a:lnTo>
                          <a:pt x="3" y="11"/>
                        </a:lnTo>
                        <a:lnTo>
                          <a:pt x="4" y="10"/>
                        </a:lnTo>
                        <a:lnTo>
                          <a:pt x="5" y="8"/>
                        </a:lnTo>
                        <a:lnTo>
                          <a:pt x="8" y="5"/>
                        </a:lnTo>
                        <a:lnTo>
                          <a:pt x="10" y="4"/>
                        </a:lnTo>
                        <a:lnTo>
                          <a:pt x="15" y="2"/>
                        </a:lnTo>
                        <a:lnTo>
                          <a:pt x="40" y="1"/>
                        </a:lnTo>
                        <a:lnTo>
                          <a:pt x="61" y="1"/>
                        </a:lnTo>
                        <a:lnTo>
                          <a:pt x="83" y="0"/>
                        </a:lnTo>
                        <a:lnTo>
                          <a:pt x="105" y="0"/>
                        </a:lnTo>
                        <a:lnTo>
                          <a:pt x="127" y="0"/>
                        </a:lnTo>
                        <a:lnTo>
                          <a:pt x="148" y="0"/>
                        </a:lnTo>
                        <a:lnTo>
                          <a:pt x="170" y="0"/>
                        </a:lnTo>
                        <a:lnTo>
                          <a:pt x="192" y="1"/>
                        </a:lnTo>
                        <a:lnTo>
                          <a:pt x="213" y="1"/>
                        </a:lnTo>
                        <a:lnTo>
                          <a:pt x="235" y="2"/>
                        </a:lnTo>
                        <a:lnTo>
                          <a:pt x="256" y="4"/>
                        </a:lnTo>
                        <a:lnTo>
                          <a:pt x="262" y="4"/>
                        </a:lnTo>
                        <a:lnTo>
                          <a:pt x="265" y="5"/>
                        </a:lnTo>
                        <a:lnTo>
                          <a:pt x="266" y="7"/>
                        </a:lnTo>
                        <a:lnTo>
                          <a:pt x="268" y="8"/>
                        </a:lnTo>
                        <a:lnTo>
                          <a:pt x="269" y="10"/>
                        </a:lnTo>
                        <a:lnTo>
                          <a:pt x="270" y="11"/>
                        </a:lnTo>
                        <a:lnTo>
                          <a:pt x="271" y="13"/>
                        </a:lnTo>
                        <a:lnTo>
                          <a:pt x="271" y="14"/>
                        </a:lnTo>
                        <a:lnTo>
                          <a:pt x="272" y="17"/>
                        </a:lnTo>
                        <a:lnTo>
                          <a:pt x="272" y="20"/>
                        </a:lnTo>
                        <a:lnTo>
                          <a:pt x="273" y="68"/>
                        </a:lnTo>
                        <a:lnTo>
                          <a:pt x="274" y="117"/>
                        </a:lnTo>
                        <a:lnTo>
                          <a:pt x="274" y="164"/>
                        </a:lnTo>
                        <a:lnTo>
                          <a:pt x="274" y="212"/>
                        </a:lnTo>
                        <a:lnTo>
                          <a:pt x="274" y="250"/>
                        </a:lnTo>
                        <a:lnTo>
                          <a:pt x="272" y="257"/>
                        </a:lnTo>
                        <a:lnTo>
                          <a:pt x="271" y="259"/>
                        </a:lnTo>
                        <a:lnTo>
                          <a:pt x="269" y="262"/>
                        </a:lnTo>
                        <a:lnTo>
                          <a:pt x="268" y="262"/>
                        </a:lnTo>
                        <a:lnTo>
                          <a:pt x="267" y="264"/>
                        </a:lnTo>
                        <a:lnTo>
                          <a:pt x="266" y="265"/>
                        </a:lnTo>
                        <a:lnTo>
                          <a:pt x="264" y="266"/>
                        </a:lnTo>
                        <a:lnTo>
                          <a:pt x="263" y="266"/>
                        </a:lnTo>
                        <a:lnTo>
                          <a:pt x="261" y="267"/>
                        </a:lnTo>
                        <a:lnTo>
                          <a:pt x="258" y="267"/>
                        </a:lnTo>
                        <a:lnTo>
                          <a:pt x="249" y="267"/>
                        </a:lnTo>
                        <a:lnTo>
                          <a:pt x="220" y="268"/>
                        </a:lnTo>
                        <a:lnTo>
                          <a:pt x="191" y="269"/>
                        </a:lnTo>
                        <a:lnTo>
                          <a:pt x="161" y="269"/>
                        </a:lnTo>
                        <a:lnTo>
                          <a:pt x="132" y="269"/>
                        </a:lnTo>
                        <a:lnTo>
                          <a:pt x="103" y="268"/>
                        </a:lnTo>
                        <a:lnTo>
                          <a:pt x="74" y="267"/>
                        </a:lnTo>
                        <a:lnTo>
                          <a:pt x="45" y="266"/>
                        </a:lnTo>
                        <a:lnTo>
                          <a:pt x="15" y="265"/>
                        </a:lnTo>
                        <a:lnTo>
                          <a:pt x="14" y="266"/>
                        </a:lnTo>
                        <a:lnTo>
                          <a:pt x="7" y="265"/>
                        </a:lnTo>
                        <a:lnTo>
                          <a:pt x="5" y="264"/>
                        </a:lnTo>
                        <a:lnTo>
                          <a:pt x="3" y="262"/>
                        </a:lnTo>
                        <a:lnTo>
                          <a:pt x="2" y="259"/>
                        </a:lnTo>
                        <a:lnTo>
                          <a:pt x="2" y="255"/>
                        </a:lnTo>
                        <a:lnTo>
                          <a:pt x="2" y="250"/>
                        </a:lnTo>
                        <a:lnTo>
                          <a:pt x="1" y="236"/>
                        </a:lnTo>
                      </a:path>
                    </a:pathLst>
                  </a:custGeom>
                  <a:solidFill>
                    <a:srgbClr val="FFFFFF"/>
                  </a:solidFill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6" name="Freeform 234"/>
                  <p:cNvSpPr>
                    <a:spLocks/>
                  </p:cNvSpPr>
                  <p:nvPr/>
                </p:nvSpPr>
                <p:spPr bwMode="auto">
                  <a:xfrm>
                    <a:off x="3455" y="2405"/>
                    <a:ext cx="225" cy="209"/>
                  </a:xfrm>
                  <a:custGeom>
                    <a:avLst/>
                    <a:gdLst/>
                    <a:ahLst/>
                    <a:cxnLst>
                      <a:cxn ang="0">
                        <a:pos x="16" y="20"/>
                      </a:cxn>
                      <a:cxn ang="0">
                        <a:pos x="210" y="183"/>
                      </a:cxn>
                      <a:cxn ang="0">
                        <a:pos x="224" y="205"/>
                      </a:cxn>
                      <a:cxn ang="0">
                        <a:pos x="223" y="205"/>
                      </a:cxn>
                      <a:cxn ang="0">
                        <a:pos x="216" y="205"/>
                      </a:cxn>
                      <a:cxn ang="0">
                        <a:pos x="190" y="206"/>
                      </a:cxn>
                      <a:cxn ang="0">
                        <a:pos x="164" y="206"/>
                      </a:cxn>
                      <a:cxn ang="0">
                        <a:pos x="138" y="207"/>
                      </a:cxn>
                      <a:cxn ang="0">
                        <a:pos x="112" y="208"/>
                      </a:cxn>
                      <a:cxn ang="0">
                        <a:pos x="86" y="208"/>
                      </a:cxn>
                      <a:cxn ang="0">
                        <a:pos x="60" y="207"/>
                      </a:cxn>
                      <a:cxn ang="0">
                        <a:pos x="33" y="206"/>
                      </a:cxn>
                      <a:cxn ang="0">
                        <a:pos x="7" y="206"/>
                      </a:cxn>
                      <a:cxn ang="0">
                        <a:pos x="5" y="206"/>
                      </a:cxn>
                      <a:cxn ang="0">
                        <a:pos x="3" y="204"/>
                      </a:cxn>
                      <a:cxn ang="0">
                        <a:pos x="2" y="203"/>
                      </a:cxn>
                      <a:cxn ang="0">
                        <a:pos x="2" y="202"/>
                      </a:cxn>
                      <a:cxn ang="0">
                        <a:pos x="1" y="201"/>
                      </a:cxn>
                      <a:cxn ang="0">
                        <a:pos x="1" y="199"/>
                      </a:cxn>
                      <a:cxn ang="0">
                        <a:pos x="1" y="197"/>
                      </a:cxn>
                      <a:cxn ang="0">
                        <a:pos x="1" y="193"/>
                      </a:cxn>
                      <a:cxn ang="0">
                        <a:pos x="1" y="174"/>
                      </a:cxn>
                      <a:cxn ang="0">
                        <a:pos x="0" y="155"/>
                      </a:cxn>
                      <a:cxn ang="0">
                        <a:pos x="0" y="136"/>
                      </a:cxn>
                      <a:cxn ang="0">
                        <a:pos x="0" y="118"/>
                      </a:cxn>
                      <a:cxn ang="0">
                        <a:pos x="0" y="99"/>
                      </a:cxn>
                      <a:cxn ang="0">
                        <a:pos x="0" y="80"/>
                      </a:cxn>
                      <a:cxn ang="0">
                        <a:pos x="0" y="61"/>
                      </a:cxn>
                      <a:cxn ang="0">
                        <a:pos x="1" y="42"/>
                      </a:cxn>
                      <a:cxn ang="0">
                        <a:pos x="2" y="6"/>
                      </a:cxn>
                      <a:cxn ang="0">
                        <a:pos x="4" y="3"/>
                      </a:cxn>
                      <a:cxn ang="0">
                        <a:pos x="4" y="2"/>
                      </a:cxn>
                      <a:cxn ang="0">
                        <a:pos x="5" y="1"/>
                      </a:cxn>
                      <a:cxn ang="0">
                        <a:pos x="6" y="1"/>
                      </a:cxn>
                      <a:cxn ang="0">
                        <a:pos x="8" y="0"/>
                      </a:cxn>
                      <a:cxn ang="0">
                        <a:pos x="16" y="20"/>
                      </a:cxn>
                    </a:cxnLst>
                    <a:rect l="0" t="0" r="r" b="b"/>
                    <a:pathLst>
                      <a:path w="225" h="209">
                        <a:moveTo>
                          <a:pt x="16" y="20"/>
                        </a:moveTo>
                        <a:lnTo>
                          <a:pt x="210" y="183"/>
                        </a:lnTo>
                        <a:lnTo>
                          <a:pt x="224" y="205"/>
                        </a:lnTo>
                        <a:lnTo>
                          <a:pt x="223" y="205"/>
                        </a:lnTo>
                        <a:lnTo>
                          <a:pt x="216" y="205"/>
                        </a:lnTo>
                        <a:lnTo>
                          <a:pt x="190" y="206"/>
                        </a:lnTo>
                        <a:lnTo>
                          <a:pt x="164" y="206"/>
                        </a:lnTo>
                        <a:lnTo>
                          <a:pt x="138" y="207"/>
                        </a:lnTo>
                        <a:lnTo>
                          <a:pt x="112" y="208"/>
                        </a:lnTo>
                        <a:lnTo>
                          <a:pt x="86" y="208"/>
                        </a:lnTo>
                        <a:lnTo>
                          <a:pt x="60" y="207"/>
                        </a:lnTo>
                        <a:lnTo>
                          <a:pt x="33" y="206"/>
                        </a:lnTo>
                        <a:lnTo>
                          <a:pt x="7" y="206"/>
                        </a:lnTo>
                        <a:lnTo>
                          <a:pt x="5" y="206"/>
                        </a:lnTo>
                        <a:lnTo>
                          <a:pt x="3" y="204"/>
                        </a:lnTo>
                        <a:lnTo>
                          <a:pt x="2" y="203"/>
                        </a:lnTo>
                        <a:lnTo>
                          <a:pt x="2" y="202"/>
                        </a:lnTo>
                        <a:lnTo>
                          <a:pt x="1" y="201"/>
                        </a:lnTo>
                        <a:lnTo>
                          <a:pt x="1" y="199"/>
                        </a:lnTo>
                        <a:lnTo>
                          <a:pt x="1" y="197"/>
                        </a:lnTo>
                        <a:lnTo>
                          <a:pt x="1" y="193"/>
                        </a:lnTo>
                        <a:lnTo>
                          <a:pt x="1" y="174"/>
                        </a:lnTo>
                        <a:lnTo>
                          <a:pt x="0" y="155"/>
                        </a:lnTo>
                        <a:lnTo>
                          <a:pt x="0" y="136"/>
                        </a:lnTo>
                        <a:lnTo>
                          <a:pt x="0" y="118"/>
                        </a:lnTo>
                        <a:lnTo>
                          <a:pt x="0" y="99"/>
                        </a:lnTo>
                        <a:lnTo>
                          <a:pt x="0" y="80"/>
                        </a:lnTo>
                        <a:lnTo>
                          <a:pt x="0" y="61"/>
                        </a:lnTo>
                        <a:lnTo>
                          <a:pt x="1" y="42"/>
                        </a:lnTo>
                        <a:lnTo>
                          <a:pt x="2" y="6"/>
                        </a:lnTo>
                        <a:lnTo>
                          <a:pt x="4" y="3"/>
                        </a:lnTo>
                        <a:lnTo>
                          <a:pt x="4" y="2"/>
                        </a:lnTo>
                        <a:lnTo>
                          <a:pt x="5" y="1"/>
                        </a:lnTo>
                        <a:lnTo>
                          <a:pt x="6" y="1"/>
                        </a:lnTo>
                        <a:lnTo>
                          <a:pt x="8" y="0"/>
                        </a:lnTo>
                        <a:lnTo>
                          <a:pt x="16" y="20"/>
                        </a:lnTo>
                      </a:path>
                    </a:pathLst>
                  </a:custGeom>
                  <a:solidFill>
                    <a:srgbClr val="B5B5B5"/>
                  </a:solidFill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7" name="Freeform 235"/>
                  <p:cNvSpPr>
                    <a:spLocks/>
                  </p:cNvSpPr>
                  <p:nvPr/>
                </p:nvSpPr>
                <p:spPr bwMode="auto">
                  <a:xfrm>
                    <a:off x="3461" y="2402"/>
                    <a:ext cx="225" cy="210"/>
                  </a:xfrm>
                  <a:custGeom>
                    <a:avLst/>
                    <a:gdLst/>
                    <a:ahLst/>
                    <a:cxnLst>
                      <a:cxn ang="0">
                        <a:pos x="209" y="197"/>
                      </a:cxn>
                      <a:cxn ang="0">
                        <a:pos x="219" y="209"/>
                      </a:cxn>
                      <a:cxn ang="0">
                        <a:pos x="220" y="207"/>
                      </a:cxn>
                      <a:cxn ang="0">
                        <a:pos x="221" y="207"/>
                      </a:cxn>
                      <a:cxn ang="0">
                        <a:pos x="221" y="206"/>
                      </a:cxn>
                      <a:cxn ang="0">
                        <a:pos x="222" y="201"/>
                      </a:cxn>
                      <a:cxn ang="0">
                        <a:pos x="223" y="173"/>
                      </a:cxn>
                      <a:cxn ang="0">
                        <a:pos x="223" y="144"/>
                      </a:cxn>
                      <a:cxn ang="0">
                        <a:pos x="224" y="116"/>
                      </a:cxn>
                      <a:cxn ang="0">
                        <a:pos x="224" y="89"/>
                      </a:cxn>
                      <a:cxn ang="0">
                        <a:pos x="224" y="60"/>
                      </a:cxn>
                      <a:cxn ang="0">
                        <a:pos x="223" y="32"/>
                      </a:cxn>
                      <a:cxn ang="0">
                        <a:pos x="223" y="13"/>
                      </a:cxn>
                      <a:cxn ang="0">
                        <a:pos x="223" y="11"/>
                      </a:cxn>
                      <a:cxn ang="0">
                        <a:pos x="223" y="8"/>
                      </a:cxn>
                      <a:cxn ang="0">
                        <a:pos x="222" y="7"/>
                      </a:cxn>
                      <a:cxn ang="0">
                        <a:pos x="221" y="6"/>
                      </a:cxn>
                      <a:cxn ang="0">
                        <a:pos x="221" y="5"/>
                      </a:cxn>
                      <a:cxn ang="0">
                        <a:pos x="220" y="4"/>
                      </a:cxn>
                      <a:cxn ang="0">
                        <a:pos x="217" y="3"/>
                      </a:cxn>
                      <a:cxn ang="0">
                        <a:pos x="216" y="3"/>
                      </a:cxn>
                      <a:cxn ang="0">
                        <a:pos x="215" y="3"/>
                      </a:cxn>
                      <a:cxn ang="0">
                        <a:pos x="214" y="3"/>
                      </a:cxn>
                      <a:cxn ang="0">
                        <a:pos x="193" y="2"/>
                      </a:cxn>
                      <a:cxn ang="0">
                        <a:pos x="172" y="1"/>
                      </a:cxn>
                      <a:cxn ang="0">
                        <a:pos x="151" y="0"/>
                      </a:cxn>
                      <a:cxn ang="0">
                        <a:pos x="129" y="0"/>
                      </a:cxn>
                      <a:cxn ang="0">
                        <a:pos x="109" y="0"/>
                      </a:cxn>
                      <a:cxn ang="0">
                        <a:pos x="87" y="0"/>
                      </a:cxn>
                      <a:cxn ang="0">
                        <a:pos x="66" y="0"/>
                      </a:cxn>
                      <a:cxn ang="0">
                        <a:pos x="45" y="1"/>
                      </a:cxn>
                      <a:cxn ang="0">
                        <a:pos x="24" y="1"/>
                      </a:cxn>
                      <a:cxn ang="0">
                        <a:pos x="3" y="2"/>
                      </a:cxn>
                      <a:cxn ang="0">
                        <a:pos x="0" y="3"/>
                      </a:cxn>
                      <a:cxn ang="0">
                        <a:pos x="9" y="17"/>
                      </a:cxn>
                      <a:cxn ang="0">
                        <a:pos x="209" y="197"/>
                      </a:cxn>
                    </a:cxnLst>
                    <a:rect l="0" t="0" r="r" b="b"/>
                    <a:pathLst>
                      <a:path w="225" h="210">
                        <a:moveTo>
                          <a:pt x="209" y="197"/>
                        </a:moveTo>
                        <a:lnTo>
                          <a:pt x="219" y="209"/>
                        </a:lnTo>
                        <a:lnTo>
                          <a:pt x="220" y="207"/>
                        </a:lnTo>
                        <a:lnTo>
                          <a:pt x="221" y="207"/>
                        </a:lnTo>
                        <a:lnTo>
                          <a:pt x="221" y="206"/>
                        </a:lnTo>
                        <a:lnTo>
                          <a:pt x="222" y="201"/>
                        </a:lnTo>
                        <a:lnTo>
                          <a:pt x="223" y="173"/>
                        </a:lnTo>
                        <a:lnTo>
                          <a:pt x="223" y="144"/>
                        </a:lnTo>
                        <a:lnTo>
                          <a:pt x="224" y="116"/>
                        </a:lnTo>
                        <a:lnTo>
                          <a:pt x="224" y="89"/>
                        </a:lnTo>
                        <a:lnTo>
                          <a:pt x="224" y="60"/>
                        </a:lnTo>
                        <a:lnTo>
                          <a:pt x="223" y="32"/>
                        </a:lnTo>
                        <a:lnTo>
                          <a:pt x="223" y="13"/>
                        </a:lnTo>
                        <a:lnTo>
                          <a:pt x="223" y="11"/>
                        </a:lnTo>
                        <a:lnTo>
                          <a:pt x="223" y="8"/>
                        </a:lnTo>
                        <a:lnTo>
                          <a:pt x="222" y="7"/>
                        </a:lnTo>
                        <a:lnTo>
                          <a:pt x="221" y="6"/>
                        </a:lnTo>
                        <a:lnTo>
                          <a:pt x="221" y="5"/>
                        </a:lnTo>
                        <a:lnTo>
                          <a:pt x="220" y="4"/>
                        </a:lnTo>
                        <a:lnTo>
                          <a:pt x="217" y="3"/>
                        </a:lnTo>
                        <a:lnTo>
                          <a:pt x="216" y="3"/>
                        </a:lnTo>
                        <a:lnTo>
                          <a:pt x="215" y="3"/>
                        </a:lnTo>
                        <a:lnTo>
                          <a:pt x="214" y="3"/>
                        </a:lnTo>
                        <a:lnTo>
                          <a:pt x="193" y="2"/>
                        </a:lnTo>
                        <a:lnTo>
                          <a:pt x="172" y="1"/>
                        </a:lnTo>
                        <a:lnTo>
                          <a:pt x="151" y="0"/>
                        </a:lnTo>
                        <a:lnTo>
                          <a:pt x="129" y="0"/>
                        </a:lnTo>
                        <a:lnTo>
                          <a:pt x="109" y="0"/>
                        </a:lnTo>
                        <a:lnTo>
                          <a:pt x="87" y="0"/>
                        </a:lnTo>
                        <a:lnTo>
                          <a:pt x="66" y="0"/>
                        </a:lnTo>
                        <a:lnTo>
                          <a:pt x="45" y="1"/>
                        </a:lnTo>
                        <a:lnTo>
                          <a:pt x="24" y="1"/>
                        </a:lnTo>
                        <a:lnTo>
                          <a:pt x="3" y="2"/>
                        </a:lnTo>
                        <a:lnTo>
                          <a:pt x="0" y="3"/>
                        </a:lnTo>
                        <a:lnTo>
                          <a:pt x="9" y="17"/>
                        </a:lnTo>
                        <a:lnTo>
                          <a:pt x="209" y="197"/>
                        </a:lnTo>
                      </a:path>
                    </a:pathLst>
                  </a:custGeom>
                  <a:solidFill>
                    <a:srgbClr val="7A7A7A"/>
                  </a:solidFill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8" name="Freeform 236"/>
                  <p:cNvSpPr>
                    <a:spLocks/>
                  </p:cNvSpPr>
                  <p:nvPr/>
                </p:nvSpPr>
                <p:spPr bwMode="auto">
                  <a:xfrm>
                    <a:off x="3463" y="2410"/>
                    <a:ext cx="213" cy="198"/>
                  </a:xfrm>
                  <a:custGeom>
                    <a:avLst/>
                    <a:gdLst/>
                    <a:ahLst/>
                    <a:cxnLst>
                      <a:cxn ang="0">
                        <a:pos x="189" y="194"/>
                      </a:cxn>
                      <a:cxn ang="0">
                        <a:pos x="165" y="195"/>
                      </a:cxn>
                      <a:cxn ang="0">
                        <a:pos x="142" y="196"/>
                      </a:cxn>
                      <a:cxn ang="0">
                        <a:pos x="119" y="197"/>
                      </a:cxn>
                      <a:cxn ang="0">
                        <a:pos x="95" y="197"/>
                      </a:cxn>
                      <a:cxn ang="0">
                        <a:pos x="72" y="196"/>
                      </a:cxn>
                      <a:cxn ang="0">
                        <a:pos x="49" y="195"/>
                      </a:cxn>
                      <a:cxn ang="0">
                        <a:pos x="25" y="195"/>
                      </a:cxn>
                      <a:cxn ang="0">
                        <a:pos x="2" y="193"/>
                      </a:cxn>
                      <a:cxn ang="0">
                        <a:pos x="2" y="183"/>
                      </a:cxn>
                      <a:cxn ang="0">
                        <a:pos x="1" y="164"/>
                      </a:cxn>
                      <a:cxn ang="0">
                        <a:pos x="0" y="144"/>
                      </a:cxn>
                      <a:cxn ang="0">
                        <a:pos x="0" y="124"/>
                      </a:cxn>
                      <a:cxn ang="0">
                        <a:pos x="0" y="104"/>
                      </a:cxn>
                      <a:cxn ang="0">
                        <a:pos x="0" y="84"/>
                      </a:cxn>
                      <a:cxn ang="0">
                        <a:pos x="0" y="64"/>
                      </a:cxn>
                      <a:cxn ang="0">
                        <a:pos x="0" y="44"/>
                      </a:cxn>
                      <a:cxn ang="0">
                        <a:pos x="1" y="24"/>
                      </a:cxn>
                      <a:cxn ang="0">
                        <a:pos x="1" y="4"/>
                      </a:cxn>
                      <a:cxn ang="0">
                        <a:pos x="1" y="2"/>
                      </a:cxn>
                      <a:cxn ang="0">
                        <a:pos x="5" y="2"/>
                      </a:cxn>
                      <a:cxn ang="0">
                        <a:pos x="25" y="1"/>
                      </a:cxn>
                      <a:cxn ang="0">
                        <a:pos x="46" y="0"/>
                      </a:cxn>
                      <a:cxn ang="0">
                        <a:pos x="66" y="0"/>
                      </a:cxn>
                      <a:cxn ang="0">
                        <a:pos x="87" y="0"/>
                      </a:cxn>
                      <a:cxn ang="0">
                        <a:pos x="107" y="0"/>
                      </a:cxn>
                      <a:cxn ang="0">
                        <a:pos x="128" y="0"/>
                      </a:cxn>
                      <a:cxn ang="0">
                        <a:pos x="149" y="1"/>
                      </a:cxn>
                      <a:cxn ang="0">
                        <a:pos x="169" y="2"/>
                      </a:cxn>
                      <a:cxn ang="0">
                        <a:pos x="190" y="3"/>
                      </a:cxn>
                      <a:cxn ang="0">
                        <a:pos x="210" y="5"/>
                      </a:cxn>
                      <a:cxn ang="0">
                        <a:pos x="210" y="10"/>
                      </a:cxn>
                      <a:cxn ang="0">
                        <a:pos x="211" y="32"/>
                      </a:cxn>
                      <a:cxn ang="0">
                        <a:pos x="211" y="56"/>
                      </a:cxn>
                      <a:cxn ang="0">
                        <a:pos x="212" y="79"/>
                      </a:cxn>
                      <a:cxn ang="0">
                        <a:pos x="212" y="102"/>
                      </a:cxn>
                      <a:cxn ang="0">
                        <a:pos x="211" y="125"/>
                      </a:cxn>
                      <a:cxn ang="0">
                        <a:pos x="211" y="148"/>
                      </a:cxn>
                      <a:cxn ang="0">
                        <a:pos x="210" y="193"/>
                      </a:cxn>
                      <a:cxn ang="0">
                        <a:pos x="189" y="194"/>
                      </a:cxn>
                    </a:cxnLst>
                    <a:rect l="0" t="0" r="r" b="b"/>
                    <a:pathLst>
                      <a:path w="213" h="198">
                        <a:moveTo>
                          <a:pt x="189" y="194"/>
                        </a:moveTo>
                        <a:lnTo>
                          <a:pt x="165" y="195"/>
                        </a:lnTo>
                        <a:lnTo>
                          <a:pt x="142" y="196"/>
                        </a:lnTo>
                        <a:lnTo>
                          <a:pt x="119" y="197"/>
                        </a:lnTo>
                        <a:lnTo>
                          <a:pt x="95" y="197"/>
                        </a:lnTo>
                        <a:lnTo>
                          <a:pt x="72" y="196"/>
                        </a:lnTo>
                        <a:lnTo>
                          <a:pt x="49" y="195"/>
                        </a:lnTo>
                        <a:lnTo>
                          <a:pt x="25" y="195"/>
                        </a:lnTo>
                        <a:lnTo>
                          <a:pt x="2" y="193"/>
                        </a:lnTo>
                        <a:lnTo>
                          <a:pt x="2" y="183"/>
                        </a:lnTo>
                        <a:lnTo>
                          <a:pt x="1" y="164"/>
                        </a:lnTo>
                        <a:lnTo>
                          <a:pt x="0" y="144"/>
                        </a:lnTo>
                        <a:lnTo>
                          <a:pt x="0" y="124"/>
                        </a:lnTo>
                        <a:lnTo>
                          <a:pt x="0" y="104"/>
                        </a:lnTo>
                        <a:lnTo>
                          <a:pt x="0" y="84"/>
                        </a:lnTo>
                        <a:lnTo>
                          <a:pt x="0" y="64"/>
                        </a:lnTo>
                        <a:lnTo>
                          <a:pt x="0" y="44"/>
                        </a:lnTo>
                        <a:lnTo>
                          <a:pt x="1" y="24"/>
                        </a:lnTo>
                        <a:lnTo>
                          <a:pt x="1" y="4"/>
                        </a:lnTo>
                        <a:lnTo>
                          <a:pt x="1" y="2"/>
                        </a:lnTo>
                        <a:lnTo>
                          <a:pt x="5" y="2"/>
                        </a:lnTo>
                        <a:lnTo>
                          <a:pt x="25" y="1"/>
                        </a:lnTo>
                        <a:lnTo>
                          <a:pt x="46" y="0"/>
                        </a:lnTo>
                        <a:lnTo>
                          <a:pt x="66" y="0"/>
                        </a:lnTo>
                        <a:lnTo>
                          <a:pt x="87" y="0"/>
                        </a:lnTo>
                        <a:lnTo>
                          <a:pt x="107" y="0"/>
                        </a:lnTo>
                        <a:lnTo>
                          <a:pt x="128" y="0"/>
                        </a:lnTo>
                        <a:lnTo>
                          <a:pt x="149" y="1"/>
                        </a:lnTo>
                        <a:lnTo>
                          <a:pt x="169" y="2"/>
                        </a:lnTo>
                        <a:lnTo>
                          <a:pt x="190" y="3"/>
                        </a:lnTo>
                        <a:lnTo>
                          <a:pt x="210" y="5"/>
                        </a:lnTo>
                        <a:lnTo>
                          <a:pt x="210" y="10"/>
                        </a:lnTo>
                        <a:lnTo>
                          <a:pt x="211" y="32"/>
                        </a:lnTo>
                        <a:lnTo>
                          <a:pt x="211" y="56"/>
                        </a:lnTo>
                        <a:lnTo>
                          <a:pt x="212" y="79"/>
                        </a:lnTo>
                        <a:lnTo>
                          <a:pt x="212" y="102"/>
                        </a:lnTo>
                        <a:lnTo>
                          <a:pt x="211" y="125"/>
                        </a:lnTo>
                        <a:lnTo>
                          <a:pt x="211" y="148"/>
                        </a:lnTo>
                        <a:lnTo>
                          <a:pt x="210" y="193"/>
                        </a:lnTo>
                        <a:lnTo>
                          <a:pt x="189" y="194"/>
                        </a:lnTo>
                      </a:path>
                    </a:pathLst>
                  </a:custGeom>
                  <a:solidFill>
                    <a:srgbClr val="000000"/>
                  </a:solidFill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9" name="Freeform 237"/>
                  <p:cNvSpPr>
                    <a:spLocks/>
                  </p:cNvSpPr>
                  <p:nvPr/>
                </p:nvSpPr>
                <p:spPr bwMode="auto">
                  <a:xfrm>
                    <a:off x="3483" y="2424"/>
                    <a:ext cx="181" cy="165"/>
                  </a:xfrm>
                  <a:custGeom>
                    <a:avLst/>
                    <a:gdLst/>
                    <a:ahLst/>
                    <a:cxnLst>
                      <a:cxn ang="0">
                        <a:pos x="0" y="162"/>
                      </a:cxn>
                      <a:cxn ang="0">
                        <a:pos x="0" y="0"/>
                      </a:cxn>
                      <a:cxn ang="0">
                        <a:pos x="180" y="1"/>
                      </a:cxn>
                      <a:cxn ang="0">
                        <a:pos x="180" y="164"/>
                      </a:cxn>
                      <a:cxn ang="0">
                        <a:pos x="0" y="162"/>
                      </a:cxn>
                    </a:cxnLst>
                    <a:rect l="0" t="0" r="r" b="b"/>
                    <a:pathLst>
                      <a:path w="181" h="165">
                        <a:moveTo>
                          <a:pt x="0" y="162"/>
                        </a:moveTo>
                        <a:lnTo>
                          <a:pt x="0" y="0"/>
                        </a:lnTo>
                        <a:lnTo>
                          <a:pt x="180" y="1"/>
                        </a:lnTo>
                        <a:lnTo>
                          <a:pt x="180" y="164"/>
                        </a:lnTo>
                        <a:lnTo>
                          <a:pt x="0" y="162"/>
                        </a:lnTo>
                      </a:path>
                    </a:pathLst>
                  </a:custGeom>
                  <a:solidFill>
                    <a:srgbClr val="00EAFF"/>
                  </a:solidFill>
                  <a:ln w="12699" cap="rnd" cmpd="sng">
                    <a:solidFill>
                      <a:srgbClr val="00EA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0" name="Rectangle 238"/>
                  <p:cNvSpPr>
                    <a:spLocks noChangeArrowheads="1"/>
                  </p:cNvSpPr>
                  <p:nvPr/>
                </p:nvSpPr>
                <p:spPr bwMode="auto">
                  <a:xfrm>
                    <a:off x="3470" y="2467"/>
                    <a:ext cx="205" cy="11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aphicFrame>
              <p:nvGraphicFramePr>
                <p:cNvPr id="28" name="Object 239"/>
                <p:cNvGraphicFramePr>
                  <a:graphicFrameLocks/>
                </p:cNvGraphicFramePr>
                <p:nvPr/>
              </p:nvGraphicFramePr>
              <p:xfrm>
                <a:off x="3766" y="2613"/>
                <a:ext cx="199" cy="155"/>
              </p:xfrm>
              <a:graphic>
                <a:graphicData uri="http://schemas.openxmlformats.org/presentationml/2006/ole">
                  <p:oleObj spid="_x0000_s17413" name="Image.Server" r:id="rId6" imgW="315720" imgH="245880" progId="">
                    <p:embed/>
                  </p:oleObj>
                </a:graphicData>
              </a:graphic>
            </p:graphicFrame>
          </p:grpSp>
          <p:grpSp>
            <p:nvGrpSpPr>
              <p:cNvPr id="265" name="Group 240"/>
              <p:cNvGrpSpPr>
                <a:grpSpLocks/>
              </p:cNvGrpSpPr>
              <p:nvPr/>
            </p:nvGrpSpPr>
            <p:grpSpPr bwMode="auto">
              <a:xfrm>
                <a:off x="3860" y="2785"/>
                <a:ext cx="52" cy="60"/>
                <a:chOff x="3860" y="2785"/>
                <a:chExt cx="52" cy="60"/>
              </a:xfrm>
            </p:grpSpPr>
            <p:sp>
              <p:nvSpPr>
                <p:cNvPr id="25" name="Rectangle 241"/>
                <p:cNvSpPr>
                  <a:spLocks noChangeArrowheads="1"/>
                </p:cNvSpPr>
                <p:nvPr/>
              </p:nvSpPr>
              <p:spPr bwMode="auto">
                <a:xfrm>
                  <a:off x="3860" y="2785"/>
                  <a:ext cx="52" cy="60"/>
                </a:xfrm>
                <a:prstGeom prst="rect">
                  <a:avLst/>
                </a:prstGeom>
                <a:solidFill>
                  <a:schemeClr val="tx1"/>
                </a:solidFill>
                <a:ln w="12699">
                  <a:solidFill>
                    <a:schemeClr val="bg2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" name="Oval 242"/>
                <p:cNvSpPr>
                  <a:spLocks noChangeArrowheads="1"/>
                </p:cNvSpPr>
                <p:nvPr/>
              </p:nvSpPr>
              <p:spPr bwMode="auto">
                <a:xfrm>
                  <a:off x="3876" y="2811"/>
                  <a:ext cx="20" cy="20"/>
                </a:xfrm>
                <a:prstGeom prst="ellipse">
                  <a:avLst/>
                </a:prstGeom>
                <a:solidFill>
                  <a:schemeClr val="hlink"/>
                </a:solidFill>
                <a:ln w="12699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pic>
          <p:nvPicPr>
            <p:cNvPr id="11" name="Picture 243" descr="hub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024" y="2544"/>
              <a:ext cx="864" cy="425"/>
            </a:xfrm>
            <a:prstGeom prst="rect">
              <a:avLst/>
            </a:prstGeom>
            <a:noFill/>
          </p:spPr>
        </p:pic>
        <p:sp>
          <p:nvSpPr>
            <p:cNvPr id="12" name="Line 244"/>
            <p:cNvSpPr>
              <a:spLocks noChangeShapeType="1"/>
            </p:cNvSpPr>
            <p:nvPr/>
          </p:nvSpPr>
          <p:spPr bwMode="auto">
            <a:xfrm>
              <a:off x="2304" y="2496"/>
              <a:ext cx="768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245"/>
            <p:cNvSpPr>
              <a:spLocks noChangeShapeType="1"/>
            </p:cNvSpPr>
            <p:nvPr/>
          </p:nvSpPr>
          <p:spPr bwMode="auto">
            <a:xfrm flipV="1">
              <a:off x="2304" y="2880"/>
              <a:ext cx="912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246"/>
            <p:cNvSpPr>
              <a:spLocks noChangeShapeType="1"/>
            </p:cNvSpPr>
            <p:nvPr/>
          </p:nvSpPr>
          <p:spPr bwMode="auto">
            <a:xfrm flipV="1">
              <a:off x="3840" y="2496"/>
              <a:ext cx="72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247"/>
            <p:cNvSpPr>
              <a:spLocks noChangeShapeType="1"/>
            </p:cNvSpPr>
            <p:nvPr/>
          </p:nvSpPr>
          <p:spPr bwMode="auto">
            <a:xfrm>
              <a:off x="3792" y="2784"/>
              <a:ext cx="864" cy="6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 Box 248"/>
            <p:cNvSpPr txBox="1">
              <a:spLocks noChangeArrowheads="1"/>
            </p:cNvSpPr>
            <p:nvPr/>
          </p:nvSpPr>
          <p:spPr bwMode="auto">
            <a:xfrm>
              <a:off x="3120" y="1968"/>
              <a:ext cx="672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100" dirty="0">
                  <a:latin typeface="Times New Roman" pitchFamily="18" charset="0"/>
                  <a:cs typeface="Arial" pitchFamily="34" charset="0"/>
                </a:rPr>
                <a:t>Hub</a:t>
              </a:r>
            </a:p>
          </p:txBody>
        </p:sp>
        <p:sp>
          <p:nvSpPr>
            <p:cNvPr id="17" name="Line 249"/>
            <p:cNvSpPr>
              <a:spLocks noChangeShapeType="1"/>
            </p:cNvSpPr>
            <p:nvPr/>
          </p:nvSpPr>
          <p:spPr bwMode="auto">
            <a:xfrm flipV="1">
              <a:off x="3456" y="2340"/>
              <a:ext cx="39" cy="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50"/>
            <p:cNvSpPr>
              <a:spLocks noChangeShapeType="1"/>
            </p:cNvSpPr>
            <p:nvPr/>
          </p:nvSpPr>
          <p:spPr bwMode="auto">
            <a:xfrm>
              <a:off x="2640" y="3264"/>
              <a:ext cx="33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251"/>
            <p:cNvSpPr>
              <a:spLocks noChangeShapeType="1"/>
            </p:cNvSpPr>
            <p:nvPr/>
          </p:nvSpPr>
          <p:spPr bwMode="auto">
            <a:xfrm>
              <a:off x="2832" y="2640"/>
              <a:ext cx="24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252"/>
            <p:cNvSpPr>
              <a:spLocks noChangeShapeType="1"/>
            </p:cNvSpPr>
            <p:nvPr/>
          </p:nvSpPr>
          <p:spPr bwMode="auto">
            <a:xfrm flipH="1">
              <a:off x="3792" y="3216"/>
              <a:ext cx="52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253"/>
            <p:cNvSpPr>
              <a:spLocks noChangeShapeType="1"/>
            </p:cNvSpPr>
            <p:nvPr/>
          </p:nvSpPr>
          <p:spPr bwMode="auto">
            <a:xfrm flipH="1">
              <a:off x="3648" y="2592"/>
              <a:ext cx="480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 Box 254"/>
            <p:cNvSpPr txBox="1">
              <a:spLocks noChangeArrowheads="1"/>
            </p:cNvSpPr>
            <p:nvPr/>
          </p:nvSpPr>
          <p:spPr bwMode="auto">
            <a:xfrm>
              <a:off x="2928" y="3547"/>
              <a:ext cx="1441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100" dirty="0" err="1">
                  <a:latin typeface="Times New Roman" pitchFamily="18" charset="0"/>
                  <a:cs typeface="Arial" pitchFamily="34" charset="0"/>
                </a:rPr>
                <a:t>Cáp</a:t>
              </a:r>
              <a:r>
                <a:rPr lang="en-US" sz="3100" dirty="0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en-US" sz="3100" dirty="0" err="1">
                  <a:latin typeface="Times New Roman" pitchFamily="18" charset="0"/>
                  <a:cs typeface="Arial" pitchFamily="34" charset="0"/>
                </a:rPr>
                <a:t>mạng</a:t>
              </a:r>
              <a:endParaRPr lang="en-US" sz="3100" dirty="0">
                <a:latin typeface="Times New Roman" pitchFamily="18" charset="0"/>
                <a:cs typeface="Arial" pitchFamily="34" charset="0"/>
              </a:endParaRPr>
            </a:p>
          </p:txBody>
        </p:sp>
      </p:grpSp>
      <p:sp>
        <p:nvSpPr>
          <p:cNvPr id="256" name="TextBox 255"/>
          <p:cNvSpPr txBox="1"/>
          <p:nvPr/>
        </p:nvSpPr>
        <p:spPr>
          <a:xfrm>
            <a:off x="0" y="7769225"/>
            <a:ext cx="13030200" cy="746823"/>
          </a:xfrm>
          <a:prstGeom prst="rect">
            <a:avLst/>
          </a:prstGeom>
          <a:noFill/>
        </p:spPr>
        <p:txBody>
          <a:bodyPr wrap="square" lIns="130000" tIns="65000" rIns="130000" bIns="65000" rtlCol="0">
            <a:spAutoFit/>
          </a:bodyPr>
          <a:lstStyle/>
          <a:p>
            <a:r>
              <a:rPr lang="en-US" sz="4000" b="1">
                <a:solidFill>
                  <a:schemeClr val="accent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Sự khác biệt cơ bản của mạng có dây và mạng không dây?</a:t>
            </a:r>
          </a:p>
        </p:txBody>
      </p:sp>
      <p:pic>
        <p:nvPicPr>
          <p:cNvPr id="17414" name="Picture 6" descr="C:\Users\ThanhThao\Desktop\wireless-network-1a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16006" y="4492625"/>
            <a:ext cx="4876800" cy="325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20006" y="73025"/>
            <a:ext cx="9535690" cy="1299633"/>
          </a:xfrm>
          <a:prstGeom prst="roundRect">
            <a:avLst/>
          </a:prstGeom>
          <a:solidFill>
            <a:srgbClr val="0070C0"/>
          </a:solidFill>
          <a:ln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00" tIns="65000" rIns="130000" bIns="65000" rtlCol="0" anchor="ctr"/>
          <a:lstStyle/>
          <a:p>
            <a:pPr algn="ctr"/>
            <a:r>
              <a:rPr lang="en-US" sz="5700" dirty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57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5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5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5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57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smtClean="0"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5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91961" y="1732845"/>
            <a:ext cx="11811252" cy="918628"/>
          </a:xfrm>
          <a:prstGeom prst="rect">
            <a:avLst/>
          </a:prstGeom>
        </p:spPr>
        <p:txBody>
          <a:bodyPr wrap="square" lIns="130000" tIns="65000" rIns="130000" bIns="65000">
            <a:spAutoFit/>
          </a:bodyPr>
          <a:lstStyle/>
          <a:p>
            <a:pPr marL="731251" indent="-731251"/>
            <a:r>
              <a:rPr lang="en-US" sz="5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51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51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51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51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51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51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51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51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77206" y="3349625"/>
            <a:ext cx="10591800" cy="4440141"/>
          </a:xfrm>
          <a:prstGeom prst="rect">
            <a:avLst/>
          </a:prstGeom>
          <a:noFill/>
        </p:spPr>
        <p:txBody>
          <a:bodyPr wrap="square" lIns="130000" tIns="65000" rIns="130000" bIns="65000" rtlCol="0">
            <a:spAutoFit/>
          </a:bodyPr>
          <a:lstStyle/>
          <a:p>
            <a:pPr lvl="0" algn="just">
              <a:buFont typeface="Wingdings" pitchFamily="2" charset="2"/>
              <a:buChar char="Ø"/>
            </a:pP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4000" i="1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  <a:cs typeface="Times New Roman" pitchFamily="18" charset="0"/>
              </a:rPr>
              <a:t>cáp</a:t>
            </a: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i="1" dirty="0" err="1">
                <a:latin typeface="Times New Roman" pitchFamily="18" charset="0"/>
                <a:cs typeface="Times New Roman" pitchFamily="18" charset="0"/>
              </a:rPr>
              <a:t>cáp</a:t>
            </a: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i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lvl="0" algn="just">
              <a:buFont typeface="Wingdings" pitchFamily="2" charset="2"/>
              <a:buChar char="Ø"/>
            </a:pP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en-US" sz="4000" i="1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 radio, </a:t>
            </a:r>
            <a:r>
              <a:rPr lang="en-US" sz="4000" i="1" dirty="0" err="1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….</a:t>
            </a:r>
          </a:p>
          <a:p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20006" y="73025"/>
            <a:ext cx="9535690" cy="1299633"/>
          </a:xfrm>
          <a:prstGeom prst="roundRect">
            <a:avLst/>
          </a:prstGeom>
          <a:solidFill>
            <a:srgbClr val="0070C0"/>
          </a:solidFill>
          <a:ln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00" tIns="65000" rIns="130000" bIns="65000" rtlCol="0" anchor="ctr"/>
          <a:lstStyle/>
          <a:p>
            <a:pPr algn="ctr"/>
            <a:r>
              <a:rPr lang="en-US" sz="5700" dirty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57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5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5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5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57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smtClean="0"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5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62806" y="1597025"/>
            <a:ext cx="11811252" cy="918628"/>
          </a:xfrm>
          <a:prstGeom prst="rect">
            <a:avLst/>
          </a:prstGeom>
        </p:spPr>
        <p:txBody>
          <a:bodyPr wrap="square" lIns="130000" tIns="65000" rIns="130000" bIns="65000">
            <a:spAutoFit/>
          </a:bodyPr>
          <a:lstStyle/>
          <a:p>
            <a:pPr marL="731251" indent="-731251"/>
            <a:r>
              <a:rPr lang="en-US" sz="5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51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51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51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51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51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51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51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5" name="Flowchart: Alternate Process 4"/>
          <p:cNvSpPr/>
          <p:nvPr/>
        </p:nvSpPr>
        <p:spPr>
          <a:xfrm>
            <a:off x="1320006" y="3008489"/>
            <a:ext cx="4648200" cy="1407936"/>
          </a:xfrm>
          <a:prstGeom prst="flowChartAlternateProcess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00" tIns="65000" rIns="130000" bIns="65000" rtlCol="0" anchor="ctr"/>
          <a:lstStyle/>
          <a:p>
            <a:pPr algn="ctr"/>
            <a:r>
              <a:rPr lang="en-US" sz="450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45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smtClean="0">
                <a:latin typeface="Times New Roman" pitchFamily="18" charset="0"/>
                <a:cs typeface="Times New Roman" pitchFamily="18" charset="0"/>
              </a:rPr>
              <a:t>ngang hàng</a:t>
            </a:r>
            <a:endParaRPr lang="en-US" sz="4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7644606" y="2972153"/>
            <a:ext cx="4226044" cy="1407936"/>
          </a:xfrm>
          <a:prstGeom prst="flowChartAlternateProcess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00" tIns="65000" rIns="130000" bIns="65000" rtlCol="0" anchor="ctr"/>
          <a:lstStyle/>
          <a:p>
            <a:pPr algn="ctr"/>
            <a:r>
              <a:rPr lang="en-US" sz="450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45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smtClean="0">
                <a:latin typeface="Times New Roman" pitchFamily="18" charset="0"/>
                <a:cs typeface="Times New Roman" pitchFamily="18" charset="0"/>
              </a:rPr>
              <a:t>khách chủ</a:t>
            </a:r>
            <a:endParaRPr lang="en-US" sz="4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5206" y="4568825"/>
            <a:ext cx="4800600" cy="4808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58806" y="4797425"/>
            <a:ext cx="5270652" cy="415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20006" y="73025"/>
            <a:ext cx="9535690" cy="1299633"/>
          </a:xfrm>
          <a:prstGeom prst="roundRect">
            <a:avLst/>
          </a:prstGeom>
          <a:solidFill>
            <a:srgbClr val="0070C0"/>
          </a:solidFill>
          <a:ln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00" tIns="65000" rIns="130000" bIns="65000" rtlCol="0" anchor="ctr"/>
          <a:lstStyle/>
          <a:p>
            <a:pPr algn="ctr"/>
            <a:r>
              <a:rPr lang="en-US" sz="5700" dirty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57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5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5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5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57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smtClean="0"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5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91961" y="1520825"/>
            <a:ext cx="11811252" cy="918628"/>
          </a:xfrm>
          <a:prstGeom prst="rect">
            <a:avLst/>
          </a:prstGeom>
        </p:spPr>
        <p:txBody>
          <a:bodyPr wrap="square" lIns="130000" tIns="65000" rIns="130000" bIns="65000">
            <a:spAutoFit/>
          </a:bodyPr>
          <a:lstStyle/>
          <a:p>
            <a:pPr marL="731251" indent="-731251"/>
            <a:r>
              <a:rPr lang="en-US" sz="5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51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51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51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51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51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51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51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4" name="Flowchart: Alternate Process 3"/>
          <p:cNvSpPr/>
          <p:nvPr/>
        </p:nvSpPr>
        <p:spPr>
          <a:xfrm>
            <a:off x="1320006" y="3008489"/>
            <a:ext cx="4648200" cy="1407936"/>
          </a:xfrm>
          <a:prstGeom prst="flowChartAlternateProcess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00" tIns="65000" rIns="130000" bIns="65000" rtlCol="0" anchor="ctr"/>
          <a:lstStyle/>
          <a:p>
            <a:pPr algn="ctr"/>
            <a:r>
              <a:rPr lang="en-US" sz="450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45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smtClean="0">
                <a:latin typeface="Times New Roman" pitchFamily="18" charset="0"/>
                <a:cs typeface="Times New Roman" pitchFamily="18" charset="0"/>
              </a:rPr>
              <a:t>ngang hàng</a:t>
            </a:r>
            <a:endParaRPr lang="en-US" sz="4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5206" y="4568825"/>
            <a:ext cx="4800600" cy="4808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568406" y="3349625"/>
            <a:ext cx="502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smtClean="0">
                <a:latin typeface="Times New Roman" pitchFamily="18" charset="0"/>
                <a:cs typeface="Times New Roman" pitchFamily="18" charset="0"/>
              </a:rPr>
              <a:t>Đặc điểm: </a:t>
            </a:r>
          </a:p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Các máy tính đều bình đẳng với nhau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68406" y="5026025"/>
            <a:ext cx="502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smtClean="0">
                <a:latin typeface="Times New Roman" pitchFamily="18" charset="0"/>
                <a:cs typeface="Times New Roman" pitchFamily="18" charset="0"/>
              </a:rPr>
              <a:t>Ưu điểm: </a:t>
            </a:r>
          </a:p>
          <a:p>
            <a:pPr>
              <a:buFont typeface="Wingdings" pitchFamily="2" charset="2"/>
              <a:buChar char="v"/>
            </a:pP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Chi phí thấp</a:t>
            </a:r>
          </a:p>
          <a:p>
            <a:pPr>
              <a:buFont typeface="Wingdings" pitchFamily="2" charset="2"/>
              <a:buChar char="v"/>
            </a:pP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Bảo trì đơn giản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68406" y="6778625"/>
            <a:ext cx="502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smtClean="0">
                <a:latin typeface="Times New Roman" pitchFamily="18" charset="0"/>
                <a:cs typeface="Times New Roman" pitchFamily="18" charset="0"/>
              </a:rPr>
              <a:t>Nhược điểm: </a:t>
            </a:r>
          </a:p>
          <a:p>
            <a:pPr>
              <a:buFont typeface="Wingdings" pitchFamily="2" charset="2"/>
              <a:buChar char="v"/>
            </a:pP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Tài nguyên phân tán</a:t>
            </a:r>
          </a:p>
          <a:p>
            <a:pPr>
              <a:buFont typeface="Wingdings" pitchFamily="2" charset="2"/>
              <a:buChar char="v"/>
            </a:pP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Bảo mật kém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20006" y="73025"/>
            <a:ext cx="9535690" cy="1299633"/>
          </a:xfrm>
          <a:prstGeom prst="roundRect">
            <a:avLst/>
          </a:prstGeom>
          <a:solidFill>
            <a:srgbClr val="0070C0"/>
          </a:solidFill>
          <a:ln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00" tIns="65000" rIns="130000" bIns="65000" rtlCol="0" anchor="ctr"/>
          <a:lstStyle/>
          <a:p>
            <a:pPr algn="ctr"/>
            <a:r>
              <a:rPr lang="en-US" sz="5700" dirty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57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5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5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5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57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smtClean="0"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5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62806" y="1597025"/>
            <a:ext cx="11811252" cy="918628"/>
          </a:xfrm>
          <a:prstGeom prst="rect">
            <a:avLst/>
          </a:prstGeom>
        </p:spPr>
        <p:txBody>
          <a:bodyPr wrap="square" lIns="130000" tIns="65000" rIns="130000" bIns="65000">
            <a:spAutoFit/>
          </a:bodyPr>
          <a:lstStyle/>
          <a:p>
            <a:pPr marL="731251" indent="-731251"/>
            <a:r>
              <a:rPr lang="en-US" sz="5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51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51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51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51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51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u="sng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51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năng:</a:t>
            </a:r>
            <a:endParaRPr lang="en-US" sz="51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939006" y="2740025"/>
            <a:ext cx="4226044" cy="1407936"/>
          </a:xfrm>
          <a:prstGeom prst="flowChartAlternateProcess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00" tIns="65000" rIns="130000" bIns="65000" rtlCol="0" anchor="ctr"/>
          <a:lstStyle/>
          <a:p>
            <a:pPr algn="ctr"/>
            <a:r>
              <a:rPr lang="en-US" sz="450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45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smtClean="0">
                <a:latin typeface="Times New Roman" pitchFamily="18" charset="0"/>
                <a:cs typeface="Times New Roman" pitchFamily="18" charset="0"/>
              </a:rPr>
              <a:t>khách chủ</a:t>
            </a:r>
            <a:endParaRPr lang="en-US" sz="4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3206" y="4492625"/>
            <a:ext cx="5270652" cy="415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654006" y="2740025"/>
            <a:ext cx="5867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smtClean="0">
                <a:latin typeface="Times New Roman" pitchFamily="18" charset="0"/>
                <a:cs typeface="Times New Roman" pitchFamily="18" charset="0"/>
              </a:rPr>
              <a:t>Đặc điểm: </a:t>
            </a:r>
          </a:p>
          <a:p>
            <a:pPr>
              <a:buFontTx/>
              <a:buChar char="-"/>
            </a:pP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Một hay một vài máy đóng vai trò làm server.</a:t>
            </a:r>
          </a:p>
          <a:p>
            <a:pPr>
              <a:buFontTx/>
              <a:buChar char="-"/>
            </a:pP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Các máy còn lại là máy khách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54006" y="4797425"/>
            <a:ext cx="6019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smtClean="0">
                <a:latin typeface="Times New Roman" pitchFamily="18" charset="0"/>
                <a:cs typeface="Times New Roman" pitchFamily="18" charset="0"/>
              </a:rPr>
              <a:t>Ưu điểm: </a:t>
            </a:r>
          </a:p>
          <a:p>
            <a:pPr>
              <a:buFont typeface="Wingdings" pitchFamily="2" charset="2"/>
              <a:buChar char="v"/>
            </a:pP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Bảo mật cao</a:t>
            </a:r>
          </a:p>
          <a:p>
            <a:pPr>
              <a:buFont typeface="Wingdings" pitchFamily="2" charset="2"/>
              <a:buChar char="v"/>
            </a:pP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Dễ dàng tích hợp công nghệ mới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05599" y="6473825"/>
            <a:ext cx="665400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smtClean="0">
                <a:latin typeface="Times New Roman" pitchFamily="18" charset="0"/>
                <a:cs typeface="Times New Roman" pitchFamily="18" charset="0"/>
              </a:rPr>
              <a:t>Nhược điểm: </a:t>
            </a:r>
          </a:p>
          <a:p>
            <a:pPr>
              <a:buFont typeface="Wingdings" pitchFamily="2" charset="2"/>
              <a:buChar char="v"/>
            </a:pP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Chi phí cao</a:t>
            </a:r>
          </a:p>
          <a:p>
            <a:pPr>
              <a:buFont typeface="Wingdings" pitchFamily="2" charset="2"/>
              <a:buChar char="v"/>
            </a:pP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Sự mở rộng tùy thuộc vào thiết bị trung tâm</a:t>
            </a:r>
          </a:p>
          <a:p>
            <a:pPr>
              <a:buFont typeface="Wingdings" pitchFamily="2" charset="2"/>
              <a:buChar char="v"/>
            </a:pP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Đòi hỏi phải có nhân viên quản trị mạng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770842" y="3827286"/>
            <a:ext cx="2817363" cy="1191331"/>
          </a:xfrm>
          <a:prstGeom prst="roundRect">
            <a:avLst/>
          </a:prstGeom>
          <a:solidFill>
            <a:srgbClr val="5DFD83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00" tIns="65000" rIns="130000" bIns="65000" rtlCol="0" anchor="ctr"/>
          <a:lstStyle/>
          <a:p>
            <a:pPr algn="ctr"/>
            <a:r>
              <a:rPr lang="en-US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 góc </a:t>
            </a:r>
            <a:r>
              <a:rPr lang="en-US" sz="320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ịa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130006" y="3827286"/>
            <a:ext cx="3359163" cy="1191331"/>
          </a:xfrm>
          <a:prstGeom prst="roundRect">
            <a:avLst/>
          </a:prstGeom>
          <a:solidFill>
            <a:srgbClr val="5DFD83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00" tIns="65000" rIns="130000" bIns="65000" rtlCol="0" anchor="ctr"/>
          <a:lstStyle/>
          <a:p>
            <a:pPr algn="ctr"/>
            <a:r>
              <a:rPr lang="en-US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 môi trường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9030969" y="3827286"/>
            <a:ext cx="3142443" cy="1191331"/>
          </a:xfrm>
          <a:prstGeom prst="roundRect">
            <a:avLst/>
          </a:prstGeom>
          <a:solidFill>
            <a:srgbClr val="5DFD83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00" tIns="65000" rIns="130000" bIns="65000" rtlCol="0" anchor="ctr"/>
          <a:lstStyle/>
          <a:p>
            <a:pPr algn="ctr"/>
            <a:r>
              <a:rPr lang="en-US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 chức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962803" y="3285772"/>
            <a:ext cx="7585208" cy="2257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2693175" y="3555400"/>
            <a:ext cx="541514" cy="2258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6810860" y="3555400"/>
            <a:ext cx="541514" cy="2258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10276125" y="3556529"/>
            <a:ext cx="542642" cy="1129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903961" y="5885039"/>
            <a:ext cx="1733762" cy="3249083"/>
          </a:xfrm>
          <a:prstGeom prst="rect">
            <a:avLst/>
          </a:prstGeom>
          <a:solidFill>
            <a:srgbClr val="FFFF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00" tIns="65000" rIns="130000" bIns="65000"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LAN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179523" y="5885039"/>
            <a:ext cx="1517042" cy="3249083"/>
          </a:xfrm>
          <a:prstGeom prst="rect">
            <a:avLst/>
          </a:prstGeom>
          <a:solidFill>
            <a:srgbClr val="FFFF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00" tIns="65000" rIns="130000" bIns="65000"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WAN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21645" y="5993342"/>
            <a:ext cx="1517042" cy="3140781"/>
          </a:xfrm>
          <a:prstGeom prst="rect">
            <a:avLst/>
          </a:prstGeom>
          <a:solidFill>
            <a:srgbClr val="FFFF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00" tIns="65000" rIns="130000" bIns="65000"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55407" y="5993342"/>
            <a:ext cx="1625402" cy="3140781"/>
          </a:xfrm>
          <a:prstGeom prst="rect">
            <a:avLst/>
          </a:prstGeom>
          <a:solidFill>
            <a:srgbClr val="FFFF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00" tIns="65000" rIns="130000" bIns="65000"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705889" y="6101645"/>
            <a:ext cx="1733762" cy="3032478"/>
          </a:xfrm>
          <a:prstGeom prst="rect">
            <a:avLst/>
          </a:prstGeom>
          <a:solidFill>
            <a:srgbClr val="FFFF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00" tIns="65000" rIns="130000" bIns="65000"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656371" y="6101645"/>
            <a:ext cx="1625402" cy="3032478"/>
          </a:xfrm>
          <a:prstGeom prst="rect">
            <a:avLst/>
          </a:prstGeom>
          <a:solidFill>
            <a:srgbClr val="FFFF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00" tIns="65000" rIns="130000" bIns="65000"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2800349" y="5181071"/>
            <a:ext cx="324908" cy="2258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770842" y="5343525"/>
            <a:ext cx="2167202" cy="2257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1501214" y="5613153"/>
            <a:ext cx="541514" cy="2258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3667287" y="5614282"/>
            <a:ext cx="541514" cy="2258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780166" y="5343525"/>
            <a:ext cx="2058842" cy="2257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2" idx="0"/>
          </p:cNvCxnSpPr>
          <p:nvPr/>
        </p:nvCxnSpPr>
        <p:spPr>
          <a:xfrm rot="5400000">
            <a:off x="5456387" y="5668433"/>
            <a:ext cx="648688" cy="1129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7515229" y="5668433"/>
            <a:ext cx="648688" cy="1129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10549254" y="5235222"/>
            <a:ext cx="432083" cy="1129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572770" y="5451828"/>
            <a:ext cx="2058842" cy="2257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6594082" y="5179942"/>
            <a:ext cx="324908" cy="2258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9248991" y="5775608"/>
            <a:ext cx="648688" cy="1129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11307833" y="5775608"/>
            <a:ext cx="648688" cy="1129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6756708" y="2959735"/>
            <a:ext cx="649817" cy="2258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5130006" y="1444625"/>
            <a:ext cx="4226044" cy="1191331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00" tIns="65000" rIns="130000" bIns="65000" rtlCol="0"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2158206" y="73025"/>
            <a:ext cx="7585208" cy="1299633"/>
          </a:xfrm>
          <a:prstGeom prst="roundRect">
            <a:avLst/>
          </a:prstGeom>
          <a:solidFill>
            <a:srgbClr val="0070C0"/>
          </a:solidFill>
          <a:ln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00" tIns="65000" rIns="130000" bIns="65000" rtlCol="0" anchor="ctr"/>
          <a:lstStyle/>
          <a:p>
            <a:pPr algn="ctr"/>
            <a:r>
              <a:rPr lang="en-US" sz="5700" dirty="0"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57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5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5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dirty="0" err="1">
                <a:latin typeface="Times New Roman" pitchFamily="18" charset="0"/>
                <a:cs typeface="Times New Roman" pitchFamily="18" charset="0"/>
              </a:rPr>
              <a:t>mạng</a:t>
            </a:r>
            <a:endParaRPr lang="en-US" sz="57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1733762" y="3140780"/>
          <a:ext cx="9644050" cy="5018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Graphic spid="7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7206" y="2435225"/>
            <a:ext cx="5981454" cy="5991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lowchart: Connector 2"/>
          <p:cNvSpPr/>
          <p:nvPr/>
        </p:nvSpPr>
        <p:spPr>
          <a:xfrm>
            <a:off x="6120606" y="3349625"/>
            <a:ext cx="2058842" cy="1949450"/>
          </a:xfrm>
          <a:prstGeom prst="flowChartConnector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00" tIns="65000" rIns="130000" bIns="65000" rtlCol="0" anchor="ctr"/>
          <a:lstStyle/>
          <a:p>
            <a:pPr algn="ctr"/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206206" y="3349625"/>
            <a:ext cx="1524000" cy="838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 flipH="1" flipV="1">
            <a:off x="6273008" y="5635625"/>
            <a:ext cx="1219198" cy="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 flipV="1">
            <a:off x="2996406" y="4645025"/>
            <a:ext cx="3429002" cy="1828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529806" y="4340225"/>
            <a:ext cx="32004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 flipH="1" flipV="1">
            <a:off x="4513627" y="5083803"/>
            <a:ext cx="2426759" cy="17016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16006" y="2206625"/>
            <a:ext cx="1083601" cy="96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ounded Rectangular Callout 9"/>
          <p:cNvSpPr/>
          <p:nvPr/>
        </p:nvSpPr>
        <p:spPr>
          <a:xfrm>
            <a:off x="6958806" y="1901825"/>
            <a:ext cx="1950482" cy="1407936"/>
          </a:xfrm>
          <a:prstGeom prst="wedgeRoundRectCallout">
            <a:avLst>
              <a:gd name="adj1" fmla="val -35192"/>
              <a:gd name="adj2" fmla="val 69601"/>
              <a:gd name="adj3" fmla="val 16667"/>
            </a:avLst>
          </a:prstGeom>
          <a:noFill/>
          <a:ln w="38100">
            <a:solidFill>
              <a:srgbClr val="FF006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00" tIns="65000" rIns="130000" bIns="65000" rtlCol="0" anchor="ctr"/>
          <a:lstStyle/>
          <a:p>
            <a:pPr algn="ctr"/>
            <a:endParaRPr lang="en-US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7801928" y="4657019"/>
            <a:ext cx="1191961" cy="974725"/>
          </a:xfrm>
          <a:prstGeom prst="rightArrow">
            <a:avLst/>
          </a:prstGeom>
          <a:solidFill>
            <a:srgbClr val="66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00" tIns="65000" rIns="130000" bIns="65000"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210609" y="4332111"/>
            <a:ext cx="2925723" cy="1516239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30000" tIns="65000" rIns="130000" bIns="65000" rtlCol="0" anchor="ctr"/>
          <a:lstStyle/>
          <a:p>
            <a:pPr algn="ctr"/>
            <a:r>
              <a:rPr lang="en-US" sz="5100">
                <a:latin typeface="Times New Roman" pitchFamily="18" charset="0"/>
                <a:cs typeface="Times New Roman" pitchFamily="18" charset="0"/>
              </a:rPr>
              <a:t>Máy chủ</a:t>
            </a:r>
          </a:p>
        </p:txBody>
      </p:sp>
      <p:sp>
        <p:nvSpPr>
          <p:cNvPr id="13" name="Flowchart: Connector 12"/>
          <p:cNvSpPr/>
          <p:nvPr/>
        </p:nvSpPr>
        <p:spPr>
          <a:xfrm>
            <a:off x="3467523" y="6823075"/>
            <a:ext cx="2058842" cy="1949450"/>
          </a:xfrm>
          <a:prstGeom prst="flowChartConnector">
            <a:avLst/>
          </a:pr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00" tIns="65000" rIns="130000" bIns="65000" rtlCol="0" anchor="ctr"/>
          <a:lstStyle/>
          <a:p>
            <a:pPr algn="ctr"/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5526366" y="7797800"/>
            <a:ext cx="1191961" cy="974725"/>
          </a:xfrm>
          <a:prstGeom prst="rightArrow">
            <a:avLst/>
          </a:prstGeom>
          <a:solidFill>
            <a:srgbClr val="66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00" tIns="65000" rIns="130000" bIns="65000"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151767" y="7689497"/>
            <a:ext cx="2925723" cy="1516239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30000" tIns="65000" rIns="130000" bIns="65000" rtlCol="0" anchor="ctr"/>
          <a:lstStyle/>
          <a:p>
            <a:pPr algn="ctr"/>
            <a:r>
              <a:rPr lang="en-US" sz="5100">
                <a:latin typeface="Times New Roman" pitchFamily="18" charset="0"/>
                <a:cs typeface="Times New Roman" pitchFamily="18" charset="0"/>
              </a:rPr>
              <a:t>Máy khách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158206" y="73025"/>
            <a:ext cx="7585208" cy="1299633"/>
          </a:xfrm>
          <a:prstGeom prst="roundRect">
            <a:avLst/>
          </a:prstGeom>
          <a:solidFill>
            <a:srgbClr val="0070C0"/>
          </a:solidFill>
          <a:ln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00" tIns="65000" rIns="130000" bIns="65000" rtlCol="0" anchor="ctr"/>
          <a:lstStyle/>
          <a:p>
            <a:pPr algn="ctr"/>
            <a:r>
              <a:rPr lang="en-US" sz="5700" dirty="0"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57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5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5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dirty="0" err="1">
                <a:latin typeface="Times New Roman" pitchFamily="18" charset="0"/>
                <a:cs typeface="Times New Roman" pitchFamily="18" charset="0"/>
              </a:rPr>
              <a:t>mạng</a:t>
            </a:r>
            <a:endParaRPr lang="en-US" sz="5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5606" y="1749425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u="sng" smtClean="0">
                <a:latin typeface="Times New Roman" pitchFamily="18" charset="0"/>
                <a:cs typeface="Times New Roman" pitchFamily="18" charset="0"/>
              </a:rPr>
              <a:t>Lưu ý</a:t>
            </a:r>
            <a:endParaRPr lang="en-US" sz="5400" b="1" u="sng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3406" y="2206625"/>
            <a:ext cx="5981454" cy="5991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92283" y="8122709"/>
            <a:ext cx="1083601" cy="96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ounded Rectangular Callout 5"/>
          <p:cNvSpPr/>
          <p:nvPr/>
        </p:nvSpPr>
        <p:spPr>
          <a:xfrm>
            <a:off x="2058842" y="7906103"/>
            <a:ext cx="1950482" cy="1407936"/>
          </a:xfrm>
          <a:prstGeom prst="wedgeRoundRectCallout">
            <a:avLst>
              <a:gd name="adj1" fmla="val 83782"/>
              <a:gd name="adj2" fmla="val -70990"/>
              <a:gd name="adj3" fmla="val 16667"/>
            </a:avLst>
          </a:prstGeom>
          <a:noFill/>
          <a:ln w="38100">
            <a:solidFill>
              <a:srgbClr val="FF006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00" tIns="65000" rIns="130000" bIns="65000" rtlCol="0" anchor="ctr"/>
          <a:lstStyle/>
          <a:p>
            <a:pPr algn="ctr"/>
            <a:endParaRPr lang="en-US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3034507" y="5140326"/>
            <a:ext cx="3581398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 flipH="1" flipV="1">
            <a:off x="4520408" y="4873627"/>
            <a:ext cx="2590799" cy="182879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5053806" y="6778623"/>
            <a:ext cx="1295400" cy="60960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 flipH="1">
            <a:off x="2691606" y="5026024"/>
            <a:ext cx="2590803" cy="121920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996406" y="6702425"/>
            <a:ext cx="1268161" cy="6939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Flowchart: Connector 11"/>
          <p:cNvSpPr/>
          <p:nvPr/>
        </p:nvSpPr>
        <p:spPr>
          <a:xfrm>
            <a:off x="6120606" y="3197225"/>
            <a:ext cx="2058842" cy="1949450"/>
          </a:xfrm>
          <a:prstGeom prst="flowChartConnector">
            <a:avLst/>
          </a:pr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00" tIns="65000" rIns="130000" bIns="65000" rtlCol="0" anchor="ctr"/>
          <a:lstStyle/>
          <a:p>
            <a:pPr algn="ctr"/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8018648" y="4223808"/>
            <a:ext cx="1191961" cy="974725"/>
          </a:xfrm>
          <a:prstGeom prst="rightArrow">
            <a:avLst/>
          </a:prstGeom>
          <a:solidFill>
            <a:srgbClr val="66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00" tIns="65000" rIns="130000" bIns="65000"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427329" y="3898900"/>
            <a:ext cx="2925723" cy="1516239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30000" tIns="65000" rIns="130000" bIns="65000" rtlCol="0" anchor="ctr"/>
          <a:lstStyle/>
          <a:p>
            <a:pPr algn="ctr"/>
            <a:r>
              <a:rPr lang="en-US" sz="5100">
                <a:latin typeface="Times New Roman" pitchFamily="18" charset="0"/>
                <a:cs typeface="Times New Roman" pitchFamily="18" charset="0"/>
              </a:rPr>
              <a:t>Máy khách</a:t>
            </a:r>
          </a:p>
        </p:txBody>
      </p:sp>
      <p:sp>
        <p:nvSpPr>
          <p:cNvPr id="15" name="Flowchart: Connector 14"/>
          <p:cNvSpPr/>
          <p:nvPr/>
        </p:nvSpPr>
        <p:spPr>
          <a:xfrm>
            <a:off x="3792604" y="6606469"/>
            <a:ext cx="2058842" cy="1949450"/>
          </a:xfrm>
          <a:prstGeom prst="flowChartConnector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00" tIns="65000" rIns="130000" bIns="65000" rtlCol="0" anchor="ctr"/>
          <a:lstStyle/>
          <a:p>
            <a:pPr algn="ctr"/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5959806" y="7581194"/>
            <a:ext cx="1191961" cy="974725"/>
          </a:xfrm>
          <a:prstGeom prst="rightArrow">
            <a:avLst/>
          </a:prstGeom>
          <a:solidFill>
            <a:srgbClr val="66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00" tIns="65000" rIns="130000" bIns="65000"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585208" y="7256286"/>
            <a:ext cx="2925723" cy="1516239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30000" tIns="65000" rIns="130000" bIns="65000" rtlCol="0" anchor="ctr"/>
          <a:lstStyle/>
          <a:p>
            <a:pPr algn="ctr"/>
            <a:r>
              <a:rPr lang="en-US" sz="5100">
                <a:latin typeface="Times New Roman" pitchFamily="18" charset="0"/>
                <a:cs typeface="Times New Roman" pitchFamily="18" charset="0"/>
              </a:rPr>
              <a:t>Máy chủ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5606" y="1749425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u="sng" smtClean="0">
                <a:latin typeface="Times New Roman" pitchFamily="18" charset="0"/>
                <a:cs typeface="Times New Roman" pitchFamily="18" charset="0"/>
              </a:rPr>
              <a:t>Lưu ý</a:t>
            </a:r>
            <a:endParaRPr lang="en-US" sz="5400" b="1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158206" y="73025"/>
            <a:ext cx="7585208" cy="1299633"/>
          </a:xfrm>
          <a:prstGeom prst="roundRect">
            <a:avLst/>
          </a:prstGeom>
          <a:solidFill>
            <a:srgbClr val="0070C0"/>
          </a:solidFill>
          <a:ln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00" tIns="65000" rIns="130000" bIns="65000" rtlCol="0" anchor="ctr"/>
          <a:lstStyle/>
          <a:p>
            <a:pPr algn="ctr"/>
            <a:r>
              <a:rPr lang="en-US" sz="5700" dirty="0"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57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5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5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dirty="0" err="1">
                <a:latin typeface="Times New Roman" pitchFamily="18" charset="0"/>
                <a:cs typeface="Times New Roman" pitchFamily="18" charset="0"/>
              </a:rPr>
              <a:t>mạng</a:t>
            </a:r>
            <a:endParaRPr lang="en-US" sz="57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1606" y="2511425"/>
            <a:ext cx="8235368" cy="6013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49806" y="1901825"/>
            <a:ext cx="1083601" cy="96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ular Callout 4"/>
          <p:cNvSpPr/>
          <p:nvPr/>
        </p:nvSpPr>
        <p:spPr>
          <a:xfrm>
            <a:off x="10692606" y="1597025"/>
            <a:ext cx="1950482" cy="1407936"/>
          </a:xfrm>
          <a:prstGeom prst="wedgeRoundRectCallout">
            <a:avLst>
              <a:gd name="adj1" fmla="val -59673"/>
              <a:gd name="adj2" fmla="val 100468"/>
              <a:gd name="adj3" fmla="val 16667"/>
            </a:avLst>
          </a:prstGeom>
          <a:noFill/>
          <a:ln w="38100">
            <a:solidFill>
              <a:srgbClr val="FF006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00" tIns="65000" rIns="130000" bIns="65000" rtlCol="0" anchor="ctr"/>
          <a:lstStyle/>
          <a:p>
            <a:pPr algn="ctr"/>
            <a:endParaRPr lang="en-US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8559006" y="3273425"/>
            <a:ext cx="2895600" cy="2743200"/>
          </a:xfrm>
          <a:prstGeom prst="flowChartConnector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00" tIns="65000" rIns="130000" bIns="65000" rtlCol="0" anchor="ctr"/>
          <a:lstStyle/>
          <a:p>
            <a:pPr algn="ctr"/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 rot="5400000">
            <a:off x="9593388" y="6277643"/>
            <a:ext cx="1191961" cy="974725"/>
          </a:xfrm>
          <a:prstGeom prst="rightArrow">
            <a:avLst/>
          </a:prstGeom>
          <a:solidFill>
            <a:srgbClr val="66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00" tIns="65000" rIns="130000" bIns="65000"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321006" y="7540625"/>
            <a:ext cx="2925723" cy="1516239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30000" tIns="65000" rIns="130000" bIns="65000" rtlCol="0" anchor="ctr"/>
          <a:lstStyle/>
          <a:p>
            <a:pPr algn="ctr"/>
            <a:r>
              <a:rPr lang="en-US" sz="5100">
                <a:latin typeface="Times New Roman" pitchFamily="18" charset="0"/>
                <a:cs typeface="Times New Roman" pitchFamily="18" charset="0"/>
              </a:rPr>
              <a:t>Máy chủ</a:t>
            </a:r>
          </a:p>
        </p:txBody>
      </p:sp>
      <p:sp>
        <p:nvSpPr>
          <p:cNvPr id="9" name="Right Arrow 8"/>
          <p:cNvSpPr/>
          <p:nvPr/>
        </p:nvSpPr>
        <p:spPr>
          <a:xfrm rot="9419806">
            <a:off x="1463068" y="6820370"/>
            <a:ext cx="1191961" cy="974725"/>
          </a:xfrm>
          <a:prstGeom prst="rightArrow">
            <a:avLst/>
          </a:prstGeom>
          <a:solidFill>
            <a:srgbClr val="66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00" tIns="65000" rIns="130000" bIns="65000"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53206" y="7693025"/>
            <a:ext cx="2057400" cy="1516239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30000" tIns="65000" rIns="130000" bIns="65000" rtlCol="0" anchor="ctr"/>
          <a:lstStyle/>
          <a:p>
            <a:pPr algn="ctr"/>
            <a:r>
              <a:rPr lang="en-US" sz="5100">
                <a:latin typeface="Times New Roman" pitchFamily="18" charset="0"/>
                <a:cs typeface="Times New Roman" pitchFamily="18" charset="0"/>
              </a:rPr>
              <a:t>Máy khách</a:t>
            </a:r>
          </a:p>
        </p:txBody>
      </p:sp>
      <p:sp>
        <p:nvSpPr>
          <p:cNvPr id="11" name="Flowchart: Connector 10"/>
          <p:cNvSpPr/>
          <p:nvPr/>
        </p:nvSpPr>
        <p:spPr>
          <a:xfrm>
            <a:off x="4977606" y="2206625"/>
            <a:ext cx="2058842" cy="1949450"/>
          </a:xfrm>
          <a:prstGeom prst="flowChartConnector">
            <a:avLst/>
          </a:pr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00" tIns="65000" rIns="130000" bIns="65000" rtlCol="0" anchor="ctr"/>
          <a:lstStyle/>
          <a:p>
            <a:pPr algn="ctr"/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lowchart: Connector 11"/>
          <p:cNvSpPr/>
          <p:nvPr/>
        </p:nvSpPr>
        <p:spPr>
          <a:xfrm>
            <a:off x="2310606" y="3425825"/>
            <a:ext cx="2058842" cy="1949450"/>
          </a:xfrm>
          <a:prstGeom prst="flowChartConnector">
            <a:avLst/>
          </a:pr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00" tIns="65000" rIns="130000" bIns="65000" rtlCol="0" anchor="ctr"/>
          <a:lstStyle/>
          <a:p>
            <a:pPr algn="ctr"/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Flowchart: Connector 12"/>
          <p:cNvSpPr/>
          <p:nvPr/>
        </p:nvSpPr>
        <p:spPr>
          <a:xfrm>
            <a:off x="2615406" y="5940425"/>
            <a:ext cx="2058842" cy="1949450"/>
          </a:xfrm>
          <a:prstGeom prst="flowChartConnector">
            <a:avLst/>
          </a:pr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00" tIns="65000" rIns="130000" bIns="65000" rtlCol="0" anchor="ctr"/>
          <a:lstStyle/>
          <a:p>
            <a:pPr algn="ctr"/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Flowchart: Connector 13"/>
          <p:cNvSpPr/>
          <p:nvPr/>
        </p:nvSpPr>
        <p:spPr>
          <a:xfrm>
            <a:off x="5130006" y="6854825"/>
            <a:ext cx="2058842" cy="1949450"/>
          </a:xfrm>
          <a:prstGeom prst="flowChartConnector">
            <a:avLst/>
          </a:pr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00" tIns="65000" rIns="130000" bIns="65000" rtlCol="0" anchor="ctr"/>
          <a:lstStyle/>
          <a:p>
            <a:pPr algn="ctr"/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 rot="10800000" flipV="1">
            <a:off x="7111206" y="4949825"/>
            <a:ext cx="2057400" cy="152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rot="5400000" flipH="1" flipV="1">
            <a:off x="5777706" y="4149725"/>
            <a:ext cx="9906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rot="10800000">
            <a:off x="4139406" y="4568825"/>
            <a:ext cx="1676400" cy="2286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rot="10800000" flipV="1">
            <a:off x="4368006" y="5864225"/>
            <a:ext cx="1447800" cy="8382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>
            <a:off x="5701506" y="6588125"/>
            <a:ext cx="11430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481806" y="1520825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u="sng" smtClean="0">
                <a:latin typeface="Times New Roman" pitchFamily="18" charset="0"/>
                <a:cs typeface="Times New Roman" pitchFamily="18" charset="0"/>
              </a:rPr>
              <a:t>Lưu ý</a:t>
            </a:r>
            <a:endParaRPr lang="en-US" sz="5400" b="1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158206" y="73025"/>
            <a:ext cx="7585208" cy="1299633"/>
          </a:xfrm>
          <a:prstGeom prst="roundRect">
            <a:avLst/>
          </a:prstGeom>
          <a:solidFill>
            <a:srgbClr val="0070C0"/>
          </a:solidFill>
          <a:ln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00" tIns="65000" rIns="130000" bIns="65000" rtlCol="0" anchor="ctr"/>
          <a:lstStyle/>
          <a:p>
            <a:pPr algn="ctr"/>
            <a:r>
              <a:rPr lang="en-US" sz="5700" dirty="0"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57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5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5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dirty="0" err="1">
                <a:latin typeface="Times New Roman" pitchFamily="18" charset="0"/>
                <a:cs typeface="Times New Roman" pitchFamily="18" charset="0"/>
              </a:rPr>
              <a:t>mạng</a:t>
            </a:r>
            <a:endParaRPr lang="en-US" sz="57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9406" y="225425"/>
            <a:ext cx="9427329" cy="869933"/>
          </a:xfrm>
          <a:prstGeom prst="rect">
            <a:avLst/>
          </a:prstGeom>
          <a:noFill/>
        </p:spPr>
        <p:txBody>
          <a:bodyPr wrap="square" lIns="130000" tIns="65000" rIns="130000" bIns="65000" rtlCol="0">
            <a:spAutoFit/>
          </a:bodyPr>
          <a:lstStyle/>
          <a:p>
            <a:r>
              <a:rPr lang="en-US" sz="48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toán thực tế</a:t>
            </a:r>
            <a:endParaRPr lang="en-US" sz="48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77006" y="0"/>
            <a:ext cx="13079413" cy="9339788"/>
            <a:chOff x="-76200" y="0"/>
            <a:chExt cx="13079413" cy="9339788"/>
          </a:xfrm>
        </p:grpSpPr>
        <p:sp>
          <p:nvSpPr>
            <p:cNvPr id="20" name="TextBox 19"/>
            <p:cNvSpPr txBox="1"/>
            <p:nvPr/>
          </p:nvSpPr>
          <p:spPr>
            <a:xfrm>
              <a:off x="3758406" y="8683625"/>
              <a:ext cx="6176526" cy="656163"/>
            </a:xfrm>
            <a:prstGeom prst="rect">
              <a:avLst/>
            </a:prstGeom>
            <a:noFill/>
          </p:spPr>
          <p:txBody>
            <a:bodyPr wrap="square" lIns="130000" tIns="65000" rIns="130000" bIns="65000" rtlCol="0">
              <a:spAutoFit/>
            </a:bodyPr>
            <a:lstStyle/>
            <a:p>
              <a:r>
                <a:rPr lang="en-US" sz="3400" i="1">
                  <a:latin typeface="Times New Roman" pitchFamily="18" charset="0"/>
                  <a:cs typeface="Times New Roman" pitchFamily="18" charset="0"/>
                </a:rPr>
                <a:t>Phòng nghỉ dành cho Giáo viên</a:t>
              </a:r>
            </a:p>
          </p:txBody>
        </p:sp>
        <p:sp>
          <p:nvSpPr>
            <p:cNvPr id="25606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13003213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" name="Right Brace 12"/>
            <p:cNvSpPr/>
            <p:nvPr/>
          </p:nvSpPr>
          <p:spPr bwMode="auto">
            <a:xfrm rot="16200000">
              <a:off x="6196807" y="-3508375"/>
              <a:ext cx="609600" cy="10363200"/>
            </a:xfrm>
            <a:prstGeom prst="rightBrace">
              <a:avLst>
                <a:gd name="adj1" fmla="val 8333"/>
                <a:gd name="adj2" fmla="val 50167"/>
              </a:avLst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3001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4" name="Right Brace 13"/>
            <p:cNvSpPr/>
            <p:nvPr/>
          </p:nvSpPr>
          <p:spPr bwMode="auto">
            <a:xfrm rot="10800000">
              <a:off x="786607" y="2054225"/>
              <a:ext cx="533400" cy="6553200"/>
            </a:xfrm>
            <a:prstGeom prst="rightBrac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1300163"/>
              <a:endParaRPr lang="en-US" smtClean="0"/>
            </a:p>
          </p:txBody>
        </p:sp>
        <p:sp>
          <p:nvSpPr>
            <p:cNvPr id="15" name="Rounded Rectangle 14"/>
            <p:cNvSpPr/>
            <p:nvPr/>
          </p:nvSpPr>
          <p:spPr bwMode="auto">
            <a:xfrm>
              <a:off x="6019800" y="758825"/>
              <a:ext cx="914400" cy="533400"/>
            </a:xfrm>
            <a:prstGeom prst="round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13001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10M</a:t>
              </a:r>
            </a:p>
          </p:txBody>
        </p:sp>
        <p:sp>
          <p:nvSpPr>
            <p:cNvPr id="16" name="Rounded Rectangle 15"/>
            <p:cNvSpPr/>
            <p:nvPr/>
          </p:nvSpPr>
          <p:spPr bwMode="auto">
            <a:xfrm>
              <a:off x="-76200" y="5102225"/>
              <a:ext cx="762000" cy="533400"/>
            </a:xfrm>
            <a:prstGeom prst="round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13001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mtClean="0">
                  <a:latin typeface="Times New Roman" pitchFamily="18" charset="0"/>
                  <a:cs typeface="Times New Roman" pitchFamily="18" charset="0"/>
                </a:rPr>
                <a:t>7</a:t>
              </a:r>
              <a:r>
                <a:rPr kumimoji="0" lang="en-US" sz="2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</a:t>
              </a:r>
            </a:p>
          </p:txBody>
        </p:sp>
        <p:pic>
          <p:nvPicPr>
            <p:cNvPr id="10" name="Picture 9"/>
            <p:cNvPicPr/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20006" y="1978025"/>
              <a:ext cx="10363200" cy="670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5130006" y="3197225"/>
              <a:ext cx="11430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>
                  <a:latin typeface="Times New Roman" pitchFamily="18" charset="0"/>
                  <a:cs typeface="Times New Roman" pitchFamily="18" charset="0"/>
                </a:rPr>
                <a:t>Máy 4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654006" y="3197225"/>
              <a:ext cx="11430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>
                  <a:latin typeface="Times New Roman" pitchFamily="18" charset="0"/>
                  <a:cs typeface="Times New Roman" pitchFamily="18" charset="0"/>
                </a:rPr>
                <a:t>Máy 5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178006" y="3197225"/>
              <a:ext cx="11430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>
                  <a:latin typeface="Times New Roman" pitchFamily="18" charset="0"/>
                  <a:cs typeface="Times New Roman" pitchFamily="18" charset="0"/>
                </a:rPr>
                <a:t>Máy 6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101806" y="4797425"/>
              <a:ext cx="11430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>
                  <a:latin typeface="Times New Roman" pitchFamily="18" charset="0"/>
                  <a:cs typeface="Times New Roman" pitchFamily="18" charset="0"/>
                </a:rPr>
                <a:t>Máy 1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206206" y="4797425"/>
              <a:ext cx="11430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>
                  <a:latin typeface="Times New Roman" pitchFamily="18" charset="0"/>
                  <a:cs typeface="Times New Roman" pitchFamily="18" charset="0"/>
                </a:rPr>
                <a:t>Máy 3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654006" y="4797425"/>
              <a:ext cx="11430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>
                  <a:latin typeface="Times New Roman" pitchFamily="18" charset="0"/>
                  <a:cs typeface="Times New Roman" pitchFamily="18" charset="0"/>
                </a:rPr>
                <a:t>Máy 2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549606" y="4264025"/>
              <a:ext cx="11430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>
                  <a:latin typeface="Times New Roman" pitchFamily="18" charset="0"/>
                  <a:cs typeface="Times New Roman" pitchFamily="18" charset="0"/>
                </a:rPr>
                <a:t>Máy in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67202" y="2057753"/>
            <a:ext cx="10402570" cy="1356069"/>
          </a:xfrm>
          <a:prstGeom prst="rect">
            <a:avLst/>
          </a:prstGeom>
          <a:noFill/>
        </p:spPr>
        <p:txBody>
          <a:bodyPr wrap="square" lIns="130000" tIns="65000" rIns="130000" bIns="65000" rtlCol="0">
            <a:spAutoFit/>
          </a:bodyPr>
          <a:lstStyle/>
          <a:p>
            <a:r>
              <a:rPr lang="en-US" sz="4000" b="1" i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Sự khác nhau giữa mô hình mạng ngang hàng và mô hình mạng khách chủ?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842122" y="3682295"/>
          <a:ext cx="10402570" cy="5306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2158206" y="73025"/>
            <a:ext cx="7585208" cy="1299633"/>
          </a:xfrm>
          <a:prstGeom prst="roundRect">
            <a:avLst/>
          </a:prstGeom>
          <a:solidFill>
            <a:srgbClr val="0070C0"/>
          </a:solidFill>
          <a:ln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00" tIns="65000" rIns="130000" bIns="65000" rtlCol="0" anchor="ctr"/>
          <a:lstStyle/>
          <a:p>
            <a:pPr algn="ctr"/>
            <a:r>
              <a:rPr lang="en-US" sz="5700" dirty="0"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57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5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5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dirty="0" err="1">
                <a:latin typeface="Times New Roman" pitchFamily="18" charset="0"/>
                <a:cs typeface="Times New Roman" pitchFamily="18" charset="0"/>
              </a:rPr>
              <a:t>mạng</a:t>
            </a:r>
            <a:endParaRPr lang="en-US" sz="57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4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758521" y="1949450"/>
          <a:ext cx="11377812" cy="68536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003"/>
                <a:gridCol w="3903743"/>
                <a:gridCol w="4765066"/>
              </a:tblGrid>
              <a:tr h="1068801">
                <a:tc>
                  <a:txBody>
                    <a:bodyPr/>
                    <a:lstStyle/>
                    <a:p>
                      <a:pPr algn="ctr"/>
                      <a:endParaRPr lang="en-US" sz="3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0032" marR="130032" marT="64982" marB="64982"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err="1" smtClean="0">
                          <a:latin typeface="Times New Roman" pitchFamily="18" charset="0"/>
                          <a:cs typeface="Times New Roman" pitchFamily="18" charset="0"/>
                        </a:rPr>
                        <a:t>Mạng</a:t>
                      </a:r>
                      <a:r>
                        <a:rPr lang="en-US" sz="3400" smtClean="0">
                          <a:latin typeface="Times New Roman" pitchFamily="18" charset="0"/>
                          <a:cs typeface="Times New Roman" pitchFamily="18" charset="0"/>
                        </a:rPr>
                        <a:t> ngang</a:t>
                      </a:r>
                      <a:r>
                        <a:rPr lang="en-US" sz="3400" baseline="0" smtClean="0">
                          <a:latin typeface="Times New Roman" pitchFamily="18" charset="0"/>
                          <a:cs typeface="Times New Roman" pitchFamily="18" charset="0"/>
                        </a:rPr>
                        <a:t> hàng</a:t>
                      </a:r>
                      <a:endParaRPr lang="en-US" sz="3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0032" marR="130032" marT="64982" marB="64982">
                    <a:solidFill>
                      <a:srgbClr val="FCD0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err="1" smtClean="0">
                          <a:latin typeface="Times New Roman" pitchFamily="18" charset="0"/>
                          <a:cs typeface="Times New Roman" pitchFamily="18" charset="0"/>
                        </a:rPr>
                        <a:t>Mạng</a:t>
                      </a:r>
                      <a:r>
                        <a:rPr lang="en-US" sz="3400" smtClean="0">
                          <a:latin typeface="Times New Roman" pitchFamily="18" charset="0"/>
                          <a:cs typeface="Times New Roman" pitchFamily="18" charset="0"/>
                        </a:rPr>
                        <a:t> khách</a:t>
                      </a:r>
                      <a:r>
                        <a:rPr lang="en-US" sz="3400" baseline="0" smtClean="0">
                          <a:latin typeface="Times New Roman" pitchFamily="18" charset="0"/>
                          <a:cs typeface="Times New Roman" pitchFamily="18" charset="0"/>
                        </a:rPr>
                        <a:t> chủ</a:t>
                      </a:r>
                      <a:endParaRPr lang="en-US" sz="3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0032" marR="130032" marT="64982" marB="64982">
                    <a:solidFill>
                      <a:srgbClr val="FFFF00"/>
                    </a:solidFill>
                  </a:tcPr>
                </a:tc>
              </a:tr>
              <a:tr h="2209377">
                <a:tc>
                  <a:txBody>
                    <a:bodyPr/>
                    <a:lstStyle/>
                    <a:p>
                      <a:pPr algn="ctr"/>
                      <a:r>
                        <a:rPr lang="en-US" sz="3400" smtClean="0">
                          <a:latin typeface="Times New Roman" pitchFamily="18" charset="0"/>
                          <a:cs typeface="Times New Roman" pitchFamily="18" charset="0"/>
                        </a:rPr>
                        <a:t>Vai</a:t>
                      </a:r>
                      <a:r>
                        <a:rPr lang="en-US" sz="3400" baseline="0" smtClean="0">
                          <a:latin typeface="Times New Roman" pitchFamily="18" charset="0"/>
                          <a:cs typeface="Times New Roman" pitchFamily="18" charset="0"/>
                        </a:rPr>
                        <a:t> trò</a:t>
                      </a:r>
                      <a:endParaRPr lang="en-US" sz="3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0032" marR="130032" marT="64982" marB="649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smtClean="0">
                          <a:latin typeface="Times New Roman" pitchFamily="18" charset="0"/>
                          <a:cs typeface="Times New Roman" pitchFamily="18" charset="0"/>
                        </a:rPr>
                        <a:t>Mỗi máy</a:t>
                      </a:r>
                      <a:r>
                        <a:rPr lang="en-US" sz="3400" baseline="0" smtClean="0">
                          <a:latin typeface="Times New Roman" pitchFamily="18" charset="0"/>
                          <a:cs typeface="Times New Roman" pitchFamily="18" charset="0"/>
                        </a:rPr>
                        <a:t> vừa đóng vai trò là máy chủ vừa đóng vai trò là máy khách.</a:t>
                      </a:r>
                      <a:endParaRPr lang="en-US" sz="3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0032" marR="130032" marT="64982" marB="649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smtClean="0">
                          <a:latin typeface="Times New Roman" pitchFamily="18" charset="0"/>
                          <a:cs typeface="Times New Roman" pitchFamily="18" charset="0"/>
                        </a:rPr>
                        <a:t>Chỉ</a:t>
                      </a:r>
                      <a:r>
                        <a:rPr lang="en-US" sz="3400" baseline="0" smtClean="0">
                          <a:latin typeface="Times New Roman" pitchFamily="18" charset="0"/>
                          <a:cs typeface="Times New Roman" pitchFamily="18" charset="0"/>
                        </a:rPr>
                        <a:t> một máy là máy chủ, các máy còn lại là máy khách.</a:t>
                      </a:r>
                      <a:endParaRPr lang="en-US" sz="3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0032" marR="130032" marT="64982" marB="64982"/>
                </a:tc>
              </a:tr>
              <a:tr h="1133322">
                <a:tc>
                  <a:txBody>
                    <a:bodyPr/>
                    <a:lstStyle/>
                    <a:p>
                      <a:pPr algn="ctr"/>
                      <a:r>
                        <a:rPr lang="en-US" sz="3400" smtClean="0">
                          <a:latin typeface="Times New Roman" pitchFamily="18" charset="0"/>
                          <a:cs typeface="Times New Roman" pitchFamily="18" charset="0"/>
                        </a:rPr>
                        <a:t>Tài</a:t>
                      </a:r>
                      <a:r>
                        <a:rPr lang="en-US" sz="3400" baseline="0" smtClean="0">
                          <a:latin typeface="Times New Roman" pitchFamily="18" charset="0"/>
                          <a:cs typeface="Times New Roman" pitchFamily="18" charset="0"/>
                        </a:rPr>
                        <a:t> nguyên</a:t>
                      </a:r>
                      <a:endParaRPr lang="en-US" sz="3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0032" marR="130032" marT="64982" marB="649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smtClean="0">
                          <a:latin typeface="Times New Roman" pitchFamily="18" charset="0"/>
                          <a:cs typeface="Times New Roman" pitchFamily="18" charset="0"/>
                        </a:rPr>
                        <a:t>Tài</a:t>
                      </a:r>
                      <a:r>
                        <a:rPr lang="en-US" sz="3400" baseline="0" smtClean="0">
                          <a:latin typeface="Times New Roman" pitchFamily="18" charset="0"/>
                          <a:cs typeface="Times New Roman" pitchFamily="18" charset="0"/>
                        </a:rPr>
                        <a:t> nguyên phân tán</a:t>
                      </a:r>
                      <a:endParaRPr lang="en-US" sz="3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0032" marR="130032" marT="64982" marB="649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smtClean="0">
                          <a:latin typeface="Times New Roman" pitchFamily="18" charset="0"/>
                          <a:cs typeface="Times New Roman" pitchFamily="18" charset="0"/>
                        </a:rPr>
                        <a:t>Tài</a:t>
                      </a:r>
                      <a:r>
                        <a:rPr lang="en-US" sz="3400" baseline="0" smtClean="0">
                          <a:latin typeface="Times New Roman" pitchFamily="18" charset="0"/>
                          <a:cs typeface="Times New Roman" pitchFamily="18" charset="0"/>
                        </a:rPr>
                        <a:t> nguyên tập trung</a:t>
                      </a:r>
                      <a:endParaRPr lang="en-US" sz="3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0032" marR="130032" marT="64982" marB="64982"/>
                </a:tc>
              </a:tr>
              <a:tr h="799806">
                <a:tc>
                  <a:txBody>
                    <a:bodyPr/>
                    <a:lstStyle/>
                    <a:p>
                      <a:pPr algn="ctr"/>
                      <a:r>
                        <a:rPr lang="en-US" sz="3400" smtClean="0"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r>
                        <a:rPr lang="en-US" sz="3400" baseline="0" smtClean="0">
                          <a:latin typeface="Times New Roman" pitchFamily="18" charset="0"/>
                          <a:cs typeface="Times New Roman" pitchFamily="18" charset="0"/>
                        </a:rPr>
                        <a:t> bảo mật</a:t>
                      </a:r>
                      <a:endParaRPr lang="en-US" sz="3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0032" marR="130032" marT="64982" marB="649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smtClean="0">
                          <a:latin typeface="Times New Roman" pitchFamily="18" charset="0"/>
                          <a:cs typeface="Times New Roman" pitchFamily="18" charset="0"/>
                        </a:rPr>
                        <a:t>Bảo</a:t>
                      </a:r>
                      <a:r>
                        <a:rPr lang="en-US" sz="3400" baseline="0" smtClean="0">
                          <a:latin typeface="Times New Roman" pitchFamily="18" charset="0"/>
                          <a:cs typeface="Times New Roman" pitchFamily="18" charset="0"/>
                        </a:rPr>
                        <a:t> mật kèm</a:t>
                      </a:r>
                      <a:endParaRPr lang="en-US" sz="3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0032" marR="130032" marT="64982" marB="649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smtClean="0">
                          <a:latin typeface="Times New Roman" pitchFamily="18" charset="0"/>
                          <a:cs typeface="Times New Roman" pitchFamily="18" charset="0"/>
                        </a:rPr>
                        <a:t>Bảo mật</a:t>
                      </a:r>
                      <a:r>
                        <a:rPr lang="en-US" sz="3400" baseline="0" smtClean="0">
                          <a:latin typeface="Times New Roman" pitchFamily="18" charset="0"/>
                          <a:cs typeface="Times New Roman" pitchFamily="18" charset="0"/>
                        </a:rPr>
                        <a:t> cao</a:t>
                      </a:r>
                      <a:endParaRPr lang="en-US" sz="3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0032" marR="130032" marT="64982" marB="64982"/>
                </a:tc>
              </a:tr>
              <a:tr h="1642302">
                <a:tc>
                  <a:txBody>
                    <a:bodyPr/>
                    <a:lstStyle/>
                    <a:p>
                      <a:pPr algn="ctr"/>
                      <a:r>
                        <a:rPr lang="en-US" sz="3400" smtClean="0">
                          <a:latin typeface="Times New Roman" pitchFamily="18" charset="0"/>
                          <a:cs typeface="Times New Roman" pitchFamily="18" charset="0"/>
                        </a:rPr>
                        <a:t>Chi phí</a:t>
                      </a:r>
                      <a:endParaRPr lang="en-US" sz="3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0032" marR="130032" marT="64982" marB="649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smtClean="0">
                          <a:latin typeface="Times New Roman" pitchFamily="18" charset="0"/>
                          <a:cs typeface="Times New Roman" pitchFamily="18" charset="0"/>
                        </a:rPr>
                        <a:t>Chi phí</a:t>
                      </a:r>
                      <a:r>
                        <a:rPr lang="en-US" sz="3400" baseline="0" smtClean="0">
                          <a:latin typeface="Times New Roman" pitchFamily="18" charset="0"/>
                          <a:cs typeface="Times New Roman" pitchFamily="18" charset="0"/>
                        </a:rPr>
                        <a:t> thấp</a:t>
                      </a:r>
                      <a:endParaRPr lang="en-US" sz="3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0032" marR="130032" marT="64982" marB="649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smtClean="0">
                          <a:latin typeface="Times New Roman" pitchFamily="18" charset="0"/>
                          <a:cs typeface="Times New Roman" pitchFamily="18" charset="0"/>
                        </a:rPr>
                        <a:t>Chi phí</a:t>
                      </a:r>
                      <a:r>
                        <a:rPr lang="en-US" sz="3400" baseline="0" smtClean="0">
                          <a:latin typeface="Times New Roman" pitchFamily="18" charset="0"/>
                          <a:cs typeface="Times New Roman" pitchFamily="18" charset="0"/>
                        </a:rPr>
                        <a:t> cao</a:t>
                      </a:r>
                      <a:endParaRPr lang="en-US" sz="3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0032" marR="130032" marT="64982" marB="64982"/>
                </a:tc>
              </a:tr>
            </a:tbl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2158206" y="73025"/>
            <a:ext cx="7585208" cy="1299633"/>
          </a:xfrm>
          <a:prstGeom prst="roundRect">
            <a:avLst/>
          </a:prstGeom>
          <a:solidFill>
            <a:srgbClr val="0070C0"/>
          </a:solidFill>
          <a:ln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00" tIns="65000" rIns="130000" bIns="65000" rtlCol="0" anchor="ctr"/>
          <a:lstStyle/>
          <a:p>
            <a:pPr algn="ctr"/>
            <a:r>
              <a:rPr lang="en-US" sz="5700" dirty="0"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57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5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5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dirty="0" err="1">
                <a:latin typeface="Times New Roman" pitchFamily="18" charset="0"/>
                <a:cs typeface="Times New Roman" pitchFamily="18" charset="0"/>
              </a:rPr>
              <a:t>mạng</a:t>
            </a:r>
            <a:endParaRPr lang="en-US" sz="57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13"/>
          <p:cNvSpPr>
            <a:spLocks noChangeArrowheads="1"/>
          </p:cNvSpPr>
          <p:nvPr/>
        </p:nvSpPr>
        <p:spPr bwMode="auto">
          <a:xfrm>
            <a:off x="4860846" y="6025092"/>
            <a:ext cx="650161" cy="649817"/>
          </a:xfrm>
          <a:prstGeom prst="rect">
            <a:avLst/>
          </a:prstGeom>
          <a:solidFill>
            <a:srgbClr val="0066CC"/>
          </a:solidFill>
          <a:ln w="38100">
            <a:solidFill>
              <a:srgbClr val="004B70"/>
            </a:solidFill>
            <a:miter lim="800000"/>
            <a:headEnd/>
            <a:tailEnd/>
          </a:ln>
        </p:spPr>
        <p:txBody>
          <a:bodyPr wrap="none" lIns="130000" tIns="65000" rIns="130000" bIns="65000" anchor="ctr"/>
          <a:lstStyle/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L</a:t>
            </a:r>
          </a:p>
        </p:txBody>
      </p:sp>
      <p:sp>
        <p:nvSpPr>
          <p:cNvPr id="7" name="Rectangle 513"/>
          <p:cNvSpPr>
            <a:spLocks noChangeArrowheads="1"/>
          </p:cNvSpPr>
          <p:nvPr/>
        </p:nvSpPr>
        <p:spPr bwMode="auto">
          <a:xfrm>
            <a:off x="6811328" y="6674909"/>
            <a:ext cx="650161" cy="649817"/>
          </a:xfrm>
          <a:prstGeom prst="rect">
            <a:avLst/>
          </a:prstGeom>
          <a:solidFill>
            <a:srgbClr val="0066CC"/>
          </a:solidFill>
          <a:ln w="38100">
            <a:solidFill>
              <a:srgbClr val="004B70"/>
            </a:solidFill>
            <a:miter lim="800000"/>
            <a:headEnd/>
            <a:tailEnd/>
          </a:ln>
        </p:spPr>
        <p:txBody>
          <a:bodyPr wrap="none" lIns="130000" tIns="65000" rIns="130000" bIns="65000" anchor="ctr"/>
          <a:lstStyle/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sp>
        <p:nvSpPr>
          <p:cNvPr id="8" name="Rectangle 513"/>
          <p:cNvSpPr>
            <a:spLocks noChangeArrowheads="1"/>
          </p:cNvSpPr>
          <p:nvPr/>
        </p:nvSpPr>
        <p:spPr bwMode="auto">
          <a:xfrm>
            <a:off x="6161167" y="6674909"/>
            <a:ext cx="650161" cy="649817"/>
          </a:xfrm>
          <a:prstGeom prst="rect">
            <a:avLst/>
          </a:prstGeom>
          <a:solidFill>
            <a:srgbClr val="0066CC"/>
          </a:solidFill>
          <a:ln w="38100">
            <a:solidFill>
              <a:srgbClr val="004B70"/>
            </a:solidFill>
            <a:miter lim="800000"/>
            <a:headEnd/>
            <a:tailEnd/>
          </a:ln>
        </p:spPr>
        <p:txBody>
          <a:bodyPr wrap="none" lIns="130000" tIns="65000" rIns="130000" bIns="65000" anchor="ctr"/>
          <a:lstStyle/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sp>
        <p:nvSpPr>
          <p:cNvPr id="9" name="Rectangle 513"/>
          <p:cNvSpPr>
            <a:spLocks noChangeArrowheads="1"/>
          </p:cNvSpPr>
          <p:nvPr/>
        </p:nvSpPr>
        <p:spPr bwMode="auto">
          <a:xfrm>
            <a:off x="5511006" y="6674909"/>
            <a:ext cx="650161" cy="649817"/>
          </a:xfrm>
          <a:prstGeom prst="rect">
            <a:avLst/>
          </a:prstGeom>
          <a:solidFill>
            <a:srgbClr val="0066CC"/>
          </a:solidFill>
          <a:ln w="38100">
            <a:solidFill>
              <a:srgbClr val="004B70"/>
            </a:solidFill>
            <a:miter lim="800000"/>
            <a:headEnd/>
            <a:tailEnd/>
          </a:ln>
        </p:spPr>
        <p:txBody>
          <a:bodyPr wrap="none" lIns="130000" tIns="65000" rIns="130000" bIns="65000" anchor="ctr"/>
          <a:lstStyle/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sp>
        <p:nvSpPr>
          <p:cNvPr id="10" name="Rectangle 513"/>
          <p:cNvSpPr>
            <a:spLocks noChangeArrowheads="1"/>
          </p:cNvSpPr>
          <p:nvPr/>
        </p:nvSpPr>
        <p:spPr bwMode="auto">
          <a:xfrm>
            <a:off x="6161167" y="5375275"/>
            <a:ext cx="650161" cy="649817"/>
          </a:xfrm>
          <a:prstGeom prst="rect">
            <a:avLst/>
          </a:prstGeom>
          <a:solidFill>
            <a:srgbClr val="0066CC"/>
          </a:solidFill>
          <a:ln w="38100">
            <a:solidFill>
              <a:srgbClr val="004B70"/>
            </a:solidFill>
            <a:miter lim="800000"/>
            <a:headEnd/>
            <a:tailEnd/>
          </a:ln>
        </p:spPr>
        <p:txBody>
          <a:bodyPr wrap="none" lIns="130000" tIns="65000" rIns="130000" bIns="65000" anchor="ctr"/>
          <a:lstStyle/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sp>
        <p:nvSpPr>
          <p:cNvPr id="11" name="Rectangle 513"/>
          <p:cNvSpPr>
            <a:spLocks noChangeArrowheads="1"/>
          </p:cNvSpPr>
          <p:nvPr/>
        </p:nvSpPr>
        <p:spPr bwMode="auto">
          <a:xfrm>
            <a:off x="6161167" y="6025092"/>
            <a:ext cx="650161" cy="649817"/>
          </a:xfrm>
          <a:prstGeom prst="rect">
            <a:avLst/>
          </a:prstGeom>
          <a:solidFill>
            <a:srgbClr val="0066CC"/>
          </a:solidFill>
          <a:ln w="38100">
            <a:solidFill>
              <a:srgbClr val="004B70"/>
            </a:solidFill>
            <a:miter lim="800000"/>
            <a:headEnd/>
            <a:tailEnd/>
          </a:ln>
        </p:spPr>
        <p:txBody>
          <a:bodyPr wrap="none" lIns="130000" tIns="65000" rIns="130000" bIns="65000" anchor="ctr"/>
          <a:lstStyle/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12" name="Rectangle 513"/>
          <p:cNvSpPr>
            <a:spLocks noChangeArrowheads="1"/>
          </p:cNvSpPr>
          <p:nvPr/>
        </p:nvSpPr>
        <p:spPr bwMode="auto">
          <a:xfrm>
            <a:off x="5511006" y="6025092"/>
            <a:ext cx="650161" cy="649817"/>
          </a:xfrm>
          <a:prstGeom prst="rect">
            <a:avLst/>
          </a:prstGeom>
          <a:solidFill>
            <a:srgbClr val="0066CC"/>
          </a:solidFill>
          <a:ln w="38100">
            <a:solidFill>
              <a:srgbClr val="004B70"/>
            </a:solidFill>
            <a:miter lim="800000"/>
            <a:headEnd/>
            <a:tailEnd/>
          </a:ln>
        </p:spPr>
        <p:txBody>
          <a:bodyPr wrap="none" lIns="130000" tIns="65000" rIns="130000" bIns="65000" anchor="ctr"/>
          <a:lstStyle/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3" name="Rectangle 513"/>
          <p:cNvSpPr>
            <a:spLocks noChangeArrowheads="1"/>
          </p:cNvSpPr>
          <p:nvPr/>
        </p:nvSpPr>
        <p:spPr bwMode="auto">
          <a:xfrm>
            <a:off x="7461488" y="4725459"/>
            <a:ext cx="650161" cy="649817"/>
          </a:xfrm>
          <a:prstGeom prst="rect">
            <a:avLst/>
          </a:prstGeom>
          <a:solidFill>
            <a:srgbClr val="0066CC"/>
          </a:solidFill>
          <a:ln w="38100">
            <a:solidFill>
              <a:srgbClr val="004B70"/>
            </a:solidFill>
            <a:miter lim="800000"/>
            <a:headEnd/>
            <a:tailEnd/>
          </a:ln>
        </p:spPr>
        <p:txBody>
          <a:bodyPr wrap="none" lIns="130000" tIns="65000" rIns="130000" bIns="65000" anchor="ctr"/>
          <a:lstStyle/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V</a:t>
            </a:r>
          </a:p>
        </p:txBody>
      </p:sp>
      <p:sp>
        <p:nvSpPr>
          <p:cNvPr id="14" name="Rectangle 513"/>
          <p:cNvSpPr>
            <a:spLocks noChangeArrowheads="1"/>
          </p:cNvSpPr>
          <p:nvPr/>
        </p:nvSpPr>
        <p:spPr bwMode="auto">
          <a:xfrm>
            <a:off x="8111649" y="4725459"/>
            <a:ext cx="650161" cy="649817"/>
          </a:xfrm>
          <a:prstGeom prst="rect">
            <a:avLst/>
          </a:prstGeom>
          <a:solidFill>
            <a:srgbClr val="0066CC"/>
          </a:solidFill>
          <a:ln w="38100">
            <a:solidFill>
              <a:srgbClr val="004B70"/>
            </a:solidFill>
            <a:miter lim="800000"/>
            <a:headEnd/>
            <a:tailEnd/>
          </a:ln>
        </p:spPr>
        <p:txBody>
          <a:bodyPr wrap="none" lIns="130000" tIns="65000" rIns="130000" bIns="65000" anchor="ctr"/>
          <a:lstStyle/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sp>
        <p:nvSpPr>
          <p:cNvPr id="15" name="Rectangle 513"/>
          <p:cNvSpPr>
            <a:spLocks noChangeArrowheads="1"/>
          </p:cNvSpPr>
          <p:nvPr/>
        </p:nvSpPr>
        <p:spPr bwMode="auto">
          <a:xfrm>
            <a:off x="6811328" y="4725459"/>
            <a:ext cx="650161" cy="649817"/>
          </a:xfrm>
          <a:prstGeom prst="rect">
            <a:avLst/>
          </a:prstGeom>
          <a:solidFill>
            <a:srgbClr val="0066CC"/>
          </a:solidFill>
          <a:ln w="38100">
            <a:solidFill>
              <a:srgbClr val="004B70"/>
            </a:solidFill>
            <a:miter lim="800000"/>
            <a:headEnd/>
            <a:tailEnd/>
          </a:ln>
        </p:spPr>
        <p:txBody>
          <a:bodyPr wrap="none" lIns="130000" tIns="65000" rIns="130000" bIns="65000" anchor="ctr"/>
          <a:lstStyle/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sp>
        <p:nvSpPr>
          <p:cNvPr id="16" name="Rectangle 513"/>
          <p:cNvSpPr>
            <a:spLocks noChangeArrowheads="1"/>
          </p:cNvSpPr>
          <p:nvPr/>
        </p:nvSpPr>
        <p:spPr bwMode="auto">
          <a:xfrm>
            <a:off x="6161167" y="4725459"/>
            <a:ext cx="650161" cy="649817"/>
          </a:xfrm>
          <a:prstGeom prst="rect">
            <a:avLst/>
          </a:prstGeom>
          <a:solidFill>
            <a:srgbClr val="0066CC"/>
          </a:solidFill>
          <a:ln w="38100">
            <a:solidFill>
              <a:srgbClr val="004B70"/>
            </a:solidFill>
            <a:miter lim="800000"/>
            <a:headEnd/>
            <a:tailEnd/>
          </a:ln>
        </p:spPr>
        <p:txBody>
          <a:bodyPr wrap="none" lIns="130000" tIns="65000" rIns="130000" bIns="65000" anchor="ctr"/>
          <a:lstStyle/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sp>
        <p:nvSpPr>
          <p:cNvPr id="17" name="Rectangle 513"/>
          <p:cNvSpPr>
            <a:spLocks noChangeArrowheads="1"/>
          </p:cNvSpPr>
          <p:nvPr/>
        </p:nvSpPr>
        <p:spPr bwMode="auto">
          <a:xfrm>
            <a:off x="5511006" y="4725459"/>
            <a:ext cx="650161" cy="649817"/>
          </a:xfrm>
          <a:prstGeom prst="rect">
            <a:avLst/>
          </a:prstGeom>
          <a:solidFill>
            <a:srgbClr val="0066CC"/>
          </a:solidFill>
          <a:ln w="38100">
            <a:solidFill>
              <a:srgbClr val="004B70"/>
            </a:solidFill>
            <a:miter lim="800000"/>
            <a:headEnd/>
            <a:tailEnd/>
          </a:ln>
        </p:spPr>
        <p:txBody>
          <a:bodyPr wrap="none" lIns="130000" tIns="65000" rIns="130000" bIns="65000" anchor="ctr"/>
          <a:lstStyle/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18" name="Rectangle 513"/>
          <p:cNvSpPr>
            <a:spLocks noChangeArrowheads="1"/>
          </p:cNvSpPr>
          <p:nvPr/>
        </p:nvSpPr>
        <p:spPr bwMode="auto">
          <a:xfrm>
            <a:off x="6161167" y="4075642"/>
            <a:ext cx="650161" cy="649817"/>
          </a:xfrm>
          <a:prstGeom prst="rect">
            <a:avLst/>
          </a:prstGeom>
          <a:solidFill>
            <a:srgbClr val="0066CC"/>
          </a:solidFill>
          <a:ln w="38100">
            <a:solidFill>
              <a:srgbClr val="004B70"/>
            </a:solidFill>
            <a:miter lim="800000"/>
            <a:headEnd/>
            <a:tailEnd/>
          </a:ln>
        </p:spPr>
        <p:txBody>
          <a:bodyPr wrap="none" lIns="130000" tIns="65000" rIns="130000" bIns="65000" anchor="ctr"/>
          <a:lstStyle/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19" name="Rectangle 513"/>
          <p:cNvSpPr>
            <a:spLocks noChangeArrowheads="1"/>
          </p:cNvSpPr>
          <p:nvPr/>
        </p:nvSpPr>
        <p:spPr bwMode="auto">
          <a:xfrm>
            <a:off x="4860846" y="3425825"/>
            <a:ext cx="650161" cy="649817"/>
          </a:xfrm>
          <a:prstGeom prst="rect">
            <a:avLst/>
          </a:prstGeom>
          <a:solidFill>
            <a:srgbClr val="0066CC"/>
          </a:solidFill>
          <a:ln w="38100">
            <a:solidFill>
              <a:srgbClr val="004B70"/>
            </a:solidFill>
            <a:miter lim="800000"/>
            <a:headEnd/>
            <a:tailEnd/>
          </a:ln>
        </p:spPr>
        <p:txBody>
          <a:bodyPr wrap="none" lIns="130000" tIns="65000" rIns="130000" bIns="65000" anchor="ctr"/>
          <a:lstStyle/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W</a:t>
            </a:r>
          </a:p>
        </p:txBody>
      </p:sp>
      <p:sp>
        <p:nvSpPr>
          <p:cNvPr id="20" name="Rectangle 513"/>
          <p:cNvSpPr>
            <a:spLocks noChangeArrowheads="1"/>
          </p:cNvSpPr>
          <p:nvPr/>
        </p:nvSpPr>
        <p:spPr bwMode="auto">
          <a:xfrm>
            <a:off x="5511006" y="3425825"/>
            <a:ext cx="650161" cy="649817"/>
          </a:xfrm>
          <a:prstGeom prst="rect">
            <a:avLst/>
          </a:prstGeom>
          <a:solidFill>
            <a:srgbClr val="0066CC"/>
          </a:solidFill>
          <a:ln w="38100">
            <a:solidFill>
              <a:srgbClr val="004B70"/>
            </a:solidFill>
            <a:miter lim="800000"/>
            <a:headEnd/>
            <a:tailEnd/>
          </a:ln>
        </p:spPr>
        <p:txBody>
          <a:bodyPr wrap="none" lIns="130000" tIns="65000" rIns="130000" bIns="65000" anchor="ctr"/>
          <a:lstStyle/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1" name="Rectangle 513"/>
          <p:cNvSpPr>
            <a:spLocks noChangeArrowheads="1"/>
          </p:cNvSpPr>
          <p:nvPr/>
        </p:nvSpPr>
        <p:spPr bwMode="auto">
          <a:xfrm>
            <a:off x="6161167" y="3425825"/>
            <a:ext cx="650161" cy="649817"/>
          </a:xfrm>
          <a:prstGeom prst="rect">
            <a:avLst/>
          </a:prstGeom>
          <a:solidFill>
            <a:srgbClr val="0066CC"/>
          </a:solidFill>
          <a:ln w="38100">
            <a:solidFill>
              <a:srgbClr val="004B70"/>
            </a:solidFill>
            <a:miter lim="800000"/>
            <a:headEnd/>
            <a:tailEnd/>
          </a:ln>
        </p:spPr>
        <p:txBody>
          <a:bodyPr wrap="none" lIns="130000" tIns="65000" rIns="130000" bIns="65000" anchor="ctr"/>
          <a:lstStyle/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22" name="Rectangle 513"/>
          <p:cNvSpPr>
            <a:spLocks noChangeArrowheads="1"/>
          </p:cNvSpPr>
          <p:nvPr/>
        </p:nvSpPr>
        <p:spPr bwMode="auto">
          <a:xfrm>
            <a:off x="8111649" y="2776009"/>
            <a:ext cx="650161" cy="649817"/>
          </a:xfrm>
          <a:prstGeom prst="rect">
            <a:avLst/>
          </a:prstGeom>
          <a:solidFill>
            <a:srgbClr val="0066CC"/>
          </a:solidFill>
          <a:ln w="38100">
            <a:solidFill>
              <a:srgbClr val="004B70"/>
            </a:solidFill>
            <a:miter lim="800000"/>
            <a:headEnd/>
            <a:tailEnd/>
          </a:ln>
        </p:spPr>
        <p:txBody>
          <a:bodyPr wrap="none" lIns="130000" tIns="65000" rIns="130000" bIns="65000" anchor="ctr"/>
          <a:lstStyle/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23" name="Rectangle 513"/>
          <p:cNvSpPr>
            <a:spLocks noChangeArrowheads="1"/>
          </p:cNvSpPr>
          <p:nvPr/>
        </p:nvSpPr>
        <p:spPr bwMode="auto">
          <a:xfrm>
            <a:off x="7461488" y="2776009"/>
            <a:ext cx="650161" cy="649817"/>
          </a:xfrm>
          <a:prstGeom prst="rect">
            <a:avLst/>
          </a:prstGeom>
          <a:solidFill>
            <a:srgbClr val="0066CC"/>
          </a:solidFill>
          <a:ln w="38100">
            <a:solidFill>
              <a:srgbClr val="004B70"/>
            </a:solidFill>
            <a:miter lim="800000"/>
            <a:headEnd/>
            <a:tailEnd/>
          </a:ln>
        </p:spPr>
        <p:txBody>
          <a:bodyPr wrap="none" lIns="130000" tIns="65000" rIns="130000" bIns="65000" anchor="ctr"/>
          <a:lstStyle/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24" name="Rectangle 513"/>
          <p:cNvSpPr>
            <a:spLocks noChangeArrowheads="1"/>
          </p:cNvSpPr>
          <p:nvPr/>
        </p:nvSpPr>
        <p:spPr bwMode="auto">
          <a:xfrm>
            <a:off x="6811328" y="2776009"/>
            <a:ext cx="650161" cy="649817"/>
          </a:xfrm>
          <a:prstGeom prst="rect">
            <a:avLst/>
          </a:prstGeom>
          <a:solidFill>
            <a:srgbClr val="0066CC"/>
          </a:solidFill>
          <a:ln w="38100">
            <a:solidFill>
              <a:srgbClr val="004B70"/>
            </a:solidFill>
            <a:miter lim="800000"/>
            <a:headEnd/>
            <a:tailEnd/>
          </a:ln>
        </p:spPr>
        <p:txBody>
          <a:bodyPr wrap="none" lIns="130000" tIns="65000" rIns="130000" bIns="65000" anchor="ctr"/>
          <a:lstStyle/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sp>
        <p:nvSpPr>
          <p:cNvPr id="25" name="Rectangle 513"/>
          <p:cNvSpPr>
            <a:spLocks noChangeArrowheads="1"/>
          </p:cNvSpPr>
          <p:nvPr/>
        </p:nvSpPr>
        <p:spPr bwMode="auto">
          <a:xfrm>
            <a:off x="5511006" y="2776009"/>
            <a:ext cx="650161" cy="649817"/>
          </a:xfrm>
          <a:prstGeom prst="rect">
            <a:avLst/>
          </a:prstGeom>
          <a:solidFill>
            <a:srgbClr val="0066CC"/>
          </a:solidFill>
          <a:ln w="38100">
            <a:solidFill>
              <a:srgbClr val="004B70"/>
            </a:solidFill>
            <a:miter lim="800000"/>
            <a:headEnd/>
            <a:tailEnd/>
          </a:ln>
        </p:spPr>
        <p:txBody>
          <a:bodyPr wrap="none" lIns="130000" tIns="65000" rIns="130000" bIns="65000" anchor="ctr"/>
          <a:lstStyle/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L</a:t>
            </a:r>
          </a:p>
        </p:txBody>
      </p:sp>
      <p:sp>
        <p:nvSpPr>
          <p:cNvPr id="26" name="Rectangle 513"/>
          <p:cNvSpPr>
            <a:spLocks noChangeArrowheads="1"/>
          </p:cNvSpPr>
          <p:nvPr/>
        </p:nvSpPr>
        <p:spPr bwMode="auto">
          <a:xfrm>
            <a:off x="4860846" y="2776009"/>
            <a:ext cx="650161" cy="649817"/>
          </a:xfrm>
          <a:prstGeom prst="rect">
            <a:avLst/>
          </a:prstGeom>
          <a:solidFill>
            <a:srgbClr val="0066CC"/>
          </a:solidFill>
          <a:ln w="38100">
            <a:solidFill>
              <a:srgbClr val="004B70"/>
            </a:solidFill>
            <a:miter lim="800000"/>
            <a:headEnd/>
            <a:tailEnd/>
          </a:ln>
        </p:spPr>
        <p:txBody>
          <a:bodyPr wrap="none" lIns="130000" tIns="65000" rIns="130000" bIns="65000" anchor="ctr"/>
          <a:lstStyle/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7" name="Rectangle 513"/>
          <p:cNvSpPr>
            <a:spLocks noChangeArrowheads="1"/>
          </p:cNvSpPr>
          <p:nvPr/>
        </p:nvSpPr>
        <p:spPr bwMode="auto">
          <a:xfrm>
            <a:off x="6161167" y="2776009"/>
            <a:ext cx="650161" cy="649817"/>
          </a:xfrm>
          <a:prstGeom prst="rect">
            <a:avLst/>
          </a:prstGeom>
          <a:solidFill>
            <a:srgbClr val="0066CC"/>
          </a:solidFill>
          <a:ln w="38100">
            <a:solidFill>
              <a:srgbClr val="004B70"/>
            </a:solidFill>
            <a:miter lim="800000"/>
            <a:headEnd/>
            <a:tailEnd/>
          </a:ln>
        </p:spPr>
        <p:txBody>
          <a:bodyPr wrap="none" lIns="130000" tIns="65000" rIns="130000" bIns="65000" anchor="ctr"/>
          <a:lstStyle/>
          <a:p>
            <a:pPr algn="ctr"/>
            <a:r>
              <a:rPr lang="en-US" sz="4000"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29" name="Rectangle 513"/>
          <p:cNvSpPr>
            <a:spLocks noChangeArrowheads="1"/>
          </p:cNvSpPr>
          <p:nvPr/>
        </p:nvSpPr>
        <p:spPr bwMode="auto">
          <a:xfrm>
            <a:off x="6161167" y="7324725"/>
            <a:ext cx="650161" cy="649817"/>
          </a:xfrm>
          <a:prstGeom prst="rect">
            <a:avLst/>
          </a:prstGeom>
          <a:solidFill>
            <a:srgbClr val="0066CC"/>
          </a:solidFill>
          <a:ln w="38100">
            <a:solidFill>
              <a:srgbClr val="004B70"/>
            </a:solidFill>
            <a:miter lim="800000"/>
            <a:headEnd/>
            <a:tailEnd/>
          </a:ln>
        </p:spPr>
        <p:txBody>
          <a:bodyPr wrap="none" lIns="130000" tIns="65000" rIns="130000" bIns="65000" anchor="ctr"/>
          <a:lstStyle/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30" name="Rectangle 513"/>
          <p:cNvSpPr>
            <a:spLocks noChangeArrowheads="1"/>
          </p:cNvSpPr>
          <p:nvPr/>
        </p:nvSpPr>
        <p:spPr bwMode="auto">
          <a:xfrm>
            <a:off x="11362452" y="6674909"/>
            <a:ext cx="650161" cy="649817"/>
          </a:xfrm>
          <a:prstGeom prst="rect">
            <a:avLst/>
          </a:prstGeom>
          <a:solidFill>
            <a:srgbClr val="0066CC"/>
          </a:solidFill>
          <a:ln w="38100">
            <a:solidFill>
              <a:srgbClr val="004B70"/>
            </a:solidFill>
            <a:miter lim="800000"/>
            <a:headEnd/>
            <a:tailEnd/>
          </a:ln>
        </p:spPr>
        <p:txBody>
          <a:bodyPr wrap="none" lIns="130000" tIns="65000" rIns="130000" bIns="65000" anchor="ctr"/>
          <a:lstStyle/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sp>
        <p:nvSpPr>
          <p:cNvPr id="31" name="Rectangle 513"/>
          <p:cNvSpPr>
            <a:spLocks noChangeArrowheads="1"/>
          </p:cNvSpPr>
          <p:nvPr/>
        </p:nvSpPr>
        <p:spPr bwMode="auto">
          <a:xfrm>
            <a:off x="10712292" y="6674909"/>
            <a:ext cx="650161" cy="649817"/>
          </a:xfrm>
          <a:prstGeom prst="rect">
            <a:avLst/>
          </a:prstGeom>
          <a:solidFill>
            <a:srgbClr val="0066CC"/>
          </a:solidFill>
          <a:ln w="38100">
            <a:solidFill>
              <a:srgbClr val="004B70"/>
            </a:solidFill>
            <a:miter lim="800000"/>
            <a:headEnd/>
            <a:tailEnd/>
          </a:ln>
        </p:spPr>
        <p:txBody>
          <a:bodyPr wrap="none" lIns="130000" tIns="65000" rIns="130000" bIns="65000" anchor="ctr"/>
          <a:lstStyle/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sp>
        <p:nvSpPr>
          <p:cNvPr id="32" name="Rectangle 513"/>
          <p:cNvSpPr>
            <a:spLocks noChangeArrowheads="1"/>
          </p:cNvSpPr>
          <p:nvPr/>
        </p:nvSpPr>
        <p:spPr bwMode="auto">
          <a:xfrm>
            <a:off x="10062131" y="6674909"/>
            <a:ext cx="650161" cy="649817"/>
          </a:xfrm>
          <a:prstGeom prst="rect">
            <a:avLst/>
          </a:prstGeom>
          <a:solidFill>
            <a:srgbClr val="0066CC"/>
          </a:solidFill>
          <a:ln w="38100">
            <a:solidFill>
              <a:srgbClr val="004B70"/>
            </a:solidFill>
            <a:miter lim="800000"/>
            <a:headEnd/>
            <a:tailEnd/>
          </a:ln>
        </p:spPr>
        <p:txBody>
          <a:bodyPr wrap="none" lIns="130000" tIns="65000" rIns="130000" bIns="65000" anchor="ctr"/>
          <a:lstStyle/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sp>
        <p:nvSpPr>
          <p:cNvPr id="33" name="Rectangle 513"/>
          <p:cNvSpPr>
            <a:spLocks noChangeArrowheads="1"/>
          </p:cNvSpPr>
          <p:nvPr/>
        </p:nvSpPr>
        <p:spPr bwMode="auto">
          <a:xfrm>
            <a:off x="9411970" y="6674909"/>
            <a:ext cx="650161" cy="649817"/>
          </a:xfrm>
          <a:prstGeom prst="rect">
            <a:avLst/>
          </a:prstGeom>
          <a:solidFill>
            <a:srgbClr val="0066CC"/>
          </a:solidFill>
          <a:ln w="38100">
            <a:solidFill>
              <a:srgbClr val="004B70"/>
            </a:solidFill>
            <a:miter lim="800000"/>
            <a:headEnd/>
            <a:tailEnd/>
          </a:ln>
        </p:spPr>
        <p:txBody>
          <a:bodyPr wrap="none" lIns="130000" tIns="65000" rIns="130000" bIns="65000" anchor="ctr"/>
          <a:lstStyle/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sp>
        <p:nvSpPr>
          <p:cNvPr id="34" name="Rectangle 513"/>
          <p:cNvSpPr>
            <a:spLocks noChangeArrowheads="1"/>
          </p:cNvSpPr>
          <p:nvPr/>
        </p:nvSpPr>
        <p:spPr bwMode="auto">
          <a:xfrm>
            <a:off x="8761810" y="6674909"/>
            <a:ext cx="650161" cy="649817"/>
          </a:xfrm>
          <a:prstGeom prst="rect">
            <a:avLst/>
          </a:prstGeom>
          <a:solidFill>
            <a:srgbClr val="0066CC"/>
          </a:solidFill>
          <a:ln w="38100">
            <a:solidFill>
              <a:srgbClr val="004B70"/>
            </a:solidFill>
            <a:miter lim="800000"/>
            <a:headEnd/>
            <a:tailEnd/>
          </a:ln>
        </p:spPr>
        <p:txBody>
          <a:bodyPr wrap="none" lIns="130000" tIns="65000" rIns="130000" bIns="65000" anchor="ctr"/>
          <a:lstStyle/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35" name="Rectangle 513"/>
          <p:cNvSpPr>
            <a:spLocks noChangeArrowheads="1"/>
          </p:cNvSpPr>
          <p:nvPr/>
        </p:nvSpPr>
        <p:spPr bwMode="auto">
          <a:xfrm>
            <a:off x="8111649" y="6674909"/>
            <a:ext cx="650161" cy="649817"/>
          </a:xfrm>
          <a:prstGeom prst="rect">
            <a:avLst/>
          </a:prstGeom>
          <a:solidFill>
            <a:srgbClr val="0066CC"/>
          </a:solidFill>
          <a:ln w="38100">
            <a:solidFill>
              <a:srgbClr val="004B70"/>
            </a:solidFill>
            <a:miter lim="800000"/>
            <a:headEnd/>
            <a:tailEnd/>
          </a:ln>
        </p:spPr>
        <p:txBody>
          <a:bodyPr wrap="none" lIns="130000" tIns="65000" rIns="130000" bIns="65000" anchor="ctr"/>
          <a:lstStyle/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36" name="Rectangle 513"/>
          <p:cNvSpPr>
            <a:spLocks noChangeArrowheads="1"/>
          </p:cNvSpPr>
          <p:nvPr/>
        </p:nvSpPr>
        <p:spPr bwMode="auto">
          <a:xfrm>
            <a:off x="7461488" y="6674909"/>
            <a:ext cx="650161" cy="649817"/>
          </a:xfrm>
          <a:prstGeom prst="rect">
            <a:avLst/>
          </a:prstGeom>
          <a:solidFill>
            <a:srgbClr val="0066CC"/>
          </a:solidFill>
          <a:ln w="38100">
            <a:solidFill>
              <a:srgbClr val="004B70"/>
            </a:solidFill>
            <a:miter lim="800000"/>
            <a:headEnd/>
            <a:tailEnd/>
          </a:ln>
        </p:spPr>
        <p:txBody>
          <a:bodyPr wrap="none" lIns="130000" tIns="65000" rIns="130000" bIns="65000" anchor="ctr"/>
          <a:lstStyle/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pic>
        <p:nvPicPr>
          <p:cNvPr id="37" name="Picture 65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02004" y="2667706"/>
            <a:ext cx="650161" cy="61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65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02004" y="3317523"/>
            <a:ext cx="650161" cy="629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65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02004" y="4075643"/>
            <a:ext cx="650161" cy="629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65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02004" y="4725459"/>
            <a:ext cx="650161" cy="64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65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02004" y="5375275"/>
            <a:ext cx="650161" cy="649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65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02004" y="6674909"/>
            <a:ext cx="650161" cy="649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65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02004" y="7324726"/>
            <a:ext cx="677251" cy="656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Action Button: Help 47">
            <a:hlinkClick r:id="rId10" action="ppaction://hlinksldjump" highlightClick="1"/>
          </p:cNvPr>
          <p:cNvSpPr/>
          <p:nvPr/>
        </p:nvSpPr>
        <p:spPr>
          <a:xfrm>
            <a:off x="1176602" y="6025092"/>
            <a:ext cx="650161" cy="541514"/>
          </a:xfrm>
          <a:prstGeom prst="actionButtonHelp">
            <a:avLst/>
          </a:prstGeom>
          <a:solidFill>
            <a:srgbClr val="FF9900"/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30000" tIns="65000" rIns="130000" bIns="65000" rtlCol="0" anchor="ctr"/>
          <a:lstStyle/>
          <a:p>
            <a:pPr algn="ctr"/>
            <a:endParaRPr lang="en-US" sz="4000">
              <a:solidFill>
                <a:srgbClr val="00FF99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Action Button: Help 48">
            <a:hlinkClick r:id="rId11" action="ppaction://hlinksldjump" highlightClick="1"/>
          </p:cNvPr>
          <p:cNvSpPr/>
          <p:nvPr/>
        </p:nvSpPr>
        <p:spPr>
          <a:xfrm>
            <a:off x="1176602" y="6783211"/>
            <a:ext cx="650161" cy="541514"/>
          </a:xfrm>
          <a:prstGeom prst="actionButtonHelp">
            <a:avLst/>
          </a:prstGeom>
          <a:solidFill>
            <a:srgbClr val="FF9900"/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30000" tIns="65000" rIns="130000" bIns="65000" rtlCol="0" anchor="ctr"/>
          <a:lstStyle/>
          <a:p>
            <a:pPr algn="ctr"/>
            <a:endParaRPr lang="en-US" sz="4000">
              <a:solidFill>
                <a:srgbClr val="00FF99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Rectangle 513"/>
          <p:cNvSpPr>
            <a:spLocks noChangeArrowheads="1"/>
          </p:cNvSpPr>
          <p:nvPr/>
        </p:nvSpPr>
        <p:spPr bwMode="auto">
          <a:xfrm>
            <a:off x="8761810" y="4725459"/>
            <a:ext cx="650161" cy="649817"/>
          </a:xfrm>
          <a:prstGeom prst="rect">
            <a:avLst/>
          </a:prstGeom>
          <a:solidFill>
            <a:srgbClr val="0066CC"/>
          </a:solidFill>
          <a:ln w="38100">
            <a:solidFill>
              <a:srgbClr val="004B70"/>
            </a:solidFill>
            <a:miter lim="800000"/>
            <a:headEnd/>
            <a:tailEnd/>
          </a:ln>
        </p:spPr>
        <p:txBody>
          <a:bodyPr wrap="none" lIns="130000" tIns="65000" rIns="130000" bIns="65000" anchor="ctr"/>
          <a:lstStyle/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2996406" y="225425"/>
            <a:ext cx="7260127" cy="1407936"/>
          </a:xfrm>
          <a:prstGeom prst="roundRect">
            <a:avLst/>
          </a:prstGeom>
          <a:solidFill>
            <a:srgbClr val="0070C0"/>
          </a:solidFill>
          <a:ln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00" tIns="65000" rIns="130000" bIns="65000" rtlCol="0" anchor="ctr"/>
          <a:lstStyle/>
          <a:p>
            <a:pPr algn="ctr"/>
            <a:r>
              <a:rPr lang="en-US" sz="5700" dirty="0" err="1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5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dirty="0" err="1"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5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Action Button: Help 50">
            <a:hlinkClick r:id="rId12" action="ppaction://hlinksldjump" highlightClick="1"/>
          </p:cNvPr>
          <p:cNvSpPr/>
          <p:nvPr/>
        </p:nvSpPr>
        <p:spPr>
          <a:xfrm>
            <a:off x="1176602" y="4725459"/>
            <a:ext cx="650161" cy="541514"/>
          </a:xfrm>
          <a:prstGeom prst="actionButtonHelp">
            <a:avLst/>
          </a:prstGeom>
          <a:solidFill>
            <a:srgbClr val="FF9900"/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30000" tIns="65000" rIns="130000" bIns="65000" rtlCol="0" anchor="ctr"/>
          <a:lstStyle/>
          <a:p>
            <a:pPr algn="ctr"/>
            <a:endParaRPr lang="en-US" sz="4000">
              <a:solidFill>
                <a:srgbClr val="00FF99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Action Button: Help 51">
            <a:hlinkClick r:id="rId13" action="ppaction://hlinksldjump" highlightClick="1"/>
          </p:cNvPr>
          <p:cNvSpPr/>
          <p:nvPr/>
        </p:nvSpPr>
        <p:spPr>
          <a:xfrm>
            <a:off x="1176602" y="3425825"/>
            <a:ext cx="650161" cy="541514"/>
          </a:xfrm>
          <a:prstGeom prst="actionButtonHelp">
            <a:avLst/>
          </a:prstGeom>
          <a:solidFill>
            <a:srgbClr val="FF9900"/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30000" tIns="65000" rIns="130000" bIns="65000" rtlCol="0" anchor="ctr"/>
          <a:lstStyle/>
          <a:p>
            <a:pPr algn="ctr"/>
            <a:endParaRPr lang="en-US" sz="4000">
              <a:solidFill>
                <a:srgbClr val="00FF99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Action Button: Help 52">
            <a:hlinkClick r:id="rId14" action="ppaction://hlinksldjump" highlightClick="1"/>
          </p:cNvPr>
          <p:cNvSpPr/>
          <p:nvPr/>
        </p:nvSpPr>
        <p:spPr>
          <a:xfrm>
            <a:off x="1196287" y="2756253"/>
            <a:ext cx="650161" cy="541514"/>
          </a:xfrm>
          <a:prstGeom prst="actionButtonHelp">
            <a:avLst/>
          </a:prstGeom>
          <a:solidFill>
            <a:srgbClr val="FF9900"/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30000" tIns="65000" rIns="130000" bIns="65000" rtlCol="0" anchor="ctr"/>
          <a:lstStyle/>
          <a:p>
            <a:pPr algn="ctr"/>
            <a:endParaRPr lang="en-US" sz="4000">
              <a:solidFill>
                <a:srgbClr val="00FF99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8610" name="Picture 2" descr="D:\hinh_anh\hinhdong\valentine36.gif">
            <a:hlinkClick r:id="rId15" action="ppaction://hlinksldjump"/>
          </p:cNvPr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9778206" y="7797800"/>
            <a:ext cx="1950482" cy="1949450"/>
          </a:xfrm>
          <a:prstGeom prst="rect">
            <a:avLst/>
          </a:prstGeom>
          <a:noFill/>
        </p:spPr>
      </p:pic>
      <p:pic>
        <p:nvPicPr>
          <p:cNvPr id="68612" name="Picture 4" descr="D:\hinh_anh\hinhdong\Picture1.gif">
            <a:hlinkClick r:id="rId15" action="ppaction://hlinksldjump"/>
          </p:cNvPr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86606" y="0"/>
            <a:ext cx="2076902" cy="2490964"/>
          </a:xfrm>
          <a:prstGeom prst="rect">
            <a:avLst/>
          </a:prstGeom>
          <a:noFill/>
        </p:spPr>
      </p:pic>
      <p:pic>
        <p:nvPicPr>
          <p:cNvPr id="57" name="Picture 657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802004" y="6025093"/>
            <a:ext cx="623071" cy="597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53" descr="!_(14)~1.gif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68806" y="835025"/>
            <a:ext cx="880426" cy="87996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>
                                      <p:cBhvr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>
                                      <p:cBhvr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>
                                      <p:cBhvr>
                                        <p:cTn id="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>
                                      <p:cBhvr>
                                        <p:cTn id="3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>
                                      <p:cBhvr>
                                        <p:cTn id="4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>
                                      <p:cBhvr>
                                        <p:cTn id="4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>
                                      <p:cBhvr>
                                        <p:cTn id="6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>
                                      <p:cBhvr>
                                        <p:cTn id="6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>
                                      <p:cBhvr>
                                        <p:cTn id="6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>
                                      <p:cBhvr>
                                        <p:cTn id="7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4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>
                                      <p:cBhvr>
                                        <p:cTn id="10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>
                                      <p:cBhvr>
                                        <p:cTn id="1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>
                                      <p:cBhvr>
                                        <p:cTn id="1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>
                                      <p:cBhvr>
                                        <p:cTn id="1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>
                                      <p:cBhvr>
                                        <p:cTn id="12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>
                                      <p:cBhvr>
                                        <p:cTn id="1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>
                                      <p:cBhvr>
                                        <p:cTn id="1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>
                                      <p:cBhvr>
                                        <p:cTn id="1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4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0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6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>
                                      <p:cBhvr>
                                        <p:cTn id="19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9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>
                                      <p:cBhvr>
                                        <p:cTn id="19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9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>
                                      <p:cBhvr>
                                        <p:cTn id="20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0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>
                                      <p:cBhvr>
                                        <p:cTn id="20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0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>
                                      <p:cBhvr>
                                        <p:cTn id="2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>
                                      <p:cBhvr>
                                        <p:cTn id="2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1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>
                                      <p:cBhvr>
                                        <p:cTn id="21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1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>
                                      <p:cBhvr>
                                        <p:cTn id="22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2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>
                                      <p:cBhvr>
                                        <p:cTn id="22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2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>
                                      <p:cBhvr>
                                        <p:cTn id="23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3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4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4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4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4" fill="hold">
                      <p:stCondLst>
                        <p:cond delay="0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4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43CD"/>
                                      </p:to>
                                    </p:animClr>
                                    <p:set>
                                      <p:cBhvr>
                                        <p:cTn id="24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5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43CD"/>
                                      </p:to>
                                    </p:animClr>
                                    <p:set>
                                      <p:cBhvr>
                                        <p:cTn id="2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5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43CD"/>
                                      </p:to>
                                    </p:animClr>
                                    <p:set>
                                      <p:cBhvr>
                                        <p:cTn id="25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5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43CD"/>
                                      </p:to>
                                    </p:animClr>
                                    <p:set>
                                      <p:cBhvr>
                                        <p:cTn id="26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6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43CD"/>
                                      </p:to>
                                    </p:animClr>
                                    <p:set>
                                      <p:cBhvr>
                                        <p:cTn id="26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6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43CD"/>
                                      </p:to>
                                    </p:animClr>
                                    <p:set>
                                      <p:cBhvr>
                                        <p:cTn id="26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43CD"/>
                                      </p:to>
                                    </p:animClr>
                                    <p:set>
                                      <p:cBhvr>
                                        <p:cTn id="27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43CD"/>
                                      </p:to>
                                    </p:animClr>
                                    <p:set>
                                      <p:cBhvr>
                                        <p:cTn id="27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2443" y="1949451"/>
            <a:ext cx="8127008" cy="2901259"/>
          </a:xfrm>
          <a:prstGeom prst="rect">
            <a:avLst/>
          </a:prstGeom>
          <a:noFill/>
        </p:spPr>
        <p:txBody>
          <a:bodyPr wrap="square" lIns="130000" tIns="65000" rIns="130000" bIns="65000" rtlCol="0">
            <a:spAutoFit/>
          </a:bodyPr>
          <a:lstStyle/>
          <a:p>
            <a:pPr algn="ctr"/>
            <a:r>
              <a:rPr lang="en-US" sz="45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 ngang số 1:</a:t>
            </a:r>
          </a:p>
          <a:p>
            <a:pPr algn="just"/>
            <a:r>
              <a:rPr lang="en-US" sz="4500">
                <a:latin typeface="Times New Roman" pitchFamily="18" charset="0"/>
                <a:cs typeface="Times New Roman" pitchFamily="18" charset="0"/>
              </a:rPr>
              <a:t>Máy sử dụng tài nguyên do chủ cung cấp được gọi là gì?(tên tiếng Anh)</a:t>
            </a:r>
          </a:p>
        </p:txBody>
      </p:sp>
      <p:pic>
        <p:nvPicPr>
          <p:cNvPr id="3" name="Picture 2" descr="D:\hinh_anh\hinhdong\valentine36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44049" y="7472892"/>
            <a:ext cx="1625402" cy="162454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3922" y="3032478"/>
            <a:ext cx="7910288" cy="3301368"/>
          </a:xfrm>
          <a:prstGeom prst="rect">
            <a:avLst/>
          </a:prstGeom>
          <a:noFill/>
        </p:spPr>
        <p:txBody>
          <a:bodyPr wrap="square" lIns="130000" tIns="65000" rIns="130000" bIns="65000" rtlCol="0">
            <a:spAutoFit/>
          </a:bodyPr>
          <a:lstStyle/>
          <a:p>
            <a:pPr algn="ctr"/>
            <a:r>
              <a:rPr lang="en-US" sz="45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 ngang số 2:</a:t>
            </a:r>
          </a:p>
          <a:p>
            <a:r>
              <a:rPr lang="en-US" sz="4500">
                <a:latin typeface="Times New Roman" pitchFamily="18" charset="0"/>
                <a:cs typeface="Times New Roman" pitchFamily="18" charset="0"/>
              </a:rPr>
              <a:t>Mạng kết nối các máy tính ở cách nhau những khoảng cách lớn gọi là gì?(tên tiếng Anh)</a:t>
            </a:r>
          </a:p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D:\hinh_anh\hinhdong\valentine36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19290" y="8122708"/>
            <a:ext cx="1625402" cy="1624542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9163" y="1624543"/>
            <a:ext cx="7585208" cy="2901259"/>
          </a:xfrm>
          <a:prstGeom prst="rect">
            <a:avLst/>
          </a:prstGeom>
          <a:noFill/>
        </p:spPr>
        <p:txBody>
          <a:bodyPr wrap="square" lIns="130000" tIns="65000" rIns="130000" bIns="65000" rtlCol="0">
            <a:spAutoFit/>
          </a:bodyPr>
          <a:lstStyle/>
          <a:p>
            <a:pPr algn="ctr"/>
            <a:r>
              <a:rPr lang="en-US" sz="45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 ngang số 4:</a:t>
            </a:r>
          </a:p>
          <a:p>
            <a:r>
              <a:rPr lang="en-US" sz="4500">
                <a:latin typeface="Times New Roman" pitchFamily="18" charset="0"/>
                <a:cs typeface="Times New Roman" pitchFamily="18" charset="0"/>
              </a:rPr>
              <a:t>Máy tính đảm bảo việc phục vụ cho các máy khách được gọi là gì? (tên tiếng Anh)</a:t>
            </a:r>
          </a:p>
        </p:txBody>
      </p:sp>
      <p:pic>
        <p:nvPicPr>
          <p:cNvPr id="3" name="Picture 2" descr="D:\hinh_anh\hinhdong\valentine36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77490" y="7472892"/>
            <a:ext cx="1625402" cy="1624542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2283" y="3357387"/>
            <a:ext cx="7476847" cy="2901259"/>
          </a:xfrm>
          <a:prstGeom prst="rect">
            <a:avLst/>
          </a:prstGeom>
          <a:noFill/>
        </p:spPr>
        <p:txBody>
          <a:bodyPr wrap="square" lIns="130000" tIns="65000" rIns="130000" bIns="65000" rtlCol="0">
            <a:spAutoFit/>
          </a:bodyPr>
          <a:lstStyle/>
          <a:p>
            <a:pPr algn="ctr"/>
            <a:r>
              <a:rPr lang="en-US" sz="45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 ngang số 6:</a:t>
            </a:r>
          </a:p>
          <a:p>
            <a:r>
              <a:rPr lang="en-US" sz="4500">
                <a:latin typeface="Times New Roman" pitchFamily="18" charset="0"/>
                <a:cs typeface="Times New Roman" pitchFamily="18" charset="0"/>
              </a:rPr>
              <a:t>Mạng kết nối các máy tính ở gần nhau được gọi là gì? (tên tiếng Anh)</a:t>
            </a:r>
          </a:p>
        </p:txBody>
      </p:sp>
      <p:pic>
        <p:nvPicPr>
          <p:cNvPr id="3" name="Picture 2" descr="D:\hinh_anh\hinhdong\valentine36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19290" y="7797800"/>
            <a:ext cx="1625402" cy="1624542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63006" y="2892425"/>
            <a:ext cx="7543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5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 ngang số 7:</a:t>
            </a:r>
          </a:p>
          <a:p>
            <a:r>
              <a:rPr lang="en-US" sz="4500" b="1" smtClean="0">
                <a:latin typeface="Times New Roman" pitchFamily="18" charset="0"/>
                <a:cs typeface="Times New Roman" pitchFamily="18" charset="0"/>
              </a:rPr>
              <a:t>Mô hình mạng trong đó các máy tính đều bình đẳng với nhau?(tên tiếng Anh</a:t>
            </a:r>
            <a:r>
              <a:rPr lang="en-US" sz="2800" smtClean="0"/>
              <a:t>)</a:t>
            </a:r>
            <a:endParaRPr lang="en-US" sz="2800"/>
          </a:p>
        </p:txBody>
      </p:sp>
      <p:pic>
        <p:nvPicPr>
          <p:cNvPr id="5" name="Picture 4" descr="D:\hinh_anh\hinhdong\valentine36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19290" y="7797800"/>
            <a:ext cx="1625402" cy="162454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0" y="2435225"/>
            <a:ext cx="13003213" cy="4343400"/>
          </a:xfrm>
          <a:prstGeom prst="roundRect">
            <a:avLst/>
          </a:prstGeom>
          <a:solidFill>
            <a:srgbClr val="5DFD8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3001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0" b="1" i="1" smtClean="0">
                <a:ln>
                  <a:solidFill>
                    <a:schemeClr val="accent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 học kết thúc</a:t>
            </a:r>
            <a:endParaRPr kumimoji="0" lang="en-US" sz="8000" b="1" i="1" u="none" strike="noStrike" cap="none" normalizeH="0" baseline="0" smtClean="0">
              <a:ln>
                <a:solidFill>
                  <a:schemeClr val="accent1"/>
                </a:solidFill>
              </a:ln>
              <a:solidFill>
                <a:schemeClr val="accent2">
                  <a:lumMod val="75000"/>
                </a:schemeClr>
              </a:solidFill>
              <a:effectLst>
                <a:reflection blurRad="6350" stA="55000" endA="50" endPos="85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indent="0" algn="ctr" defTabSz="13001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0" b="1" i="1" u="none" strike="noStrike" cap="none" normalizeH="0" baseline="0" smtClean="0">
                <a:ln>
                  <a:solidFill>
                    <a:schemeClr val="accent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Cám</a:t>
            </a:r>
            <a:r>
              <a:rPr kumimoji="0" lang="en-US" sz="8000" b="1" i="1" u="none" strike="noStrike" cap="none" normalizeH="0" smtClean="0">
                <a:ln>
                  <a:solidFill>
                    <a:schemeClr val="accent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ơn Thầy Cô và các bạn đã theo dõi.</a:t>
            </a:r>
            <a:endParaRPr kumimoji="0" lang="en-US" sz="8000" b="1" i="1" u="none" strike="noStrike" cap="none" normalizeH="0" baseline="0" smtClean="0">
              <a:ln>
                <a:solidFill>
                  <a:schemeClr val="accent1"/>
                </a:solidFill>
              </a:ln>
              <a:solidFill>
                <a:schemeClr val="accent2">
                  <a:lumMod val="75000"/>
                </a:schemeClr>
              </a:solidFill>
              <a:effectLst>
                <a:reflection blurRad="6350" stA="55000" endA="50" endPos="85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8006" y="-1"/>
            <a:ext cx="11506200" cy="1444625"/>
          </a:xfrm>
          <a:prstGeom prst="rect">
            <a:avLst/>
          </a:prstGeom>
        </p:spPr>
        <p:txBody>
          <a:bodyPr/>
          <a:lstStyle/>
          <a:p>
            <a:r>
              <a:rPr lang="en-US" sz="4400" b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Thiết </a:t>
            </a:r>
            <a:r>
              <a:rPr lang="en-US" sz="4400" b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 1 mạng máy tính ở phòng nghỉ GV của trường trung học thực hành.</a:t>
            </a:r>
            <a:br>
              <a:rPr lang="en-US" sz="4400" b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400" b="1">
              <a:solidFill>
                <a:schemeClr val="accent5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702006" y="1978025"/>
            <a:ext cx="2895600" cy="2590800"/>
          </a:xfrm>
          <a:prstGeom prst="roundRect">
            <a:avLst/>
          </a:prstGeom>
          <a:solidFill>
            <a:srgbClr val="FFFF00">
              <a:alpha val="5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00" tIns="65000" rIns="130000" bIns="65000" rtlCol="0" anchor="ctr"/>
          <a:lstStyle/>
          <a:p>
            <a:pPr>
              <a:buFont typeface="Wingdings" pitchFamily="2" charset="2"/>
              <a:buChar char="§"/>
            </a:pPr>
            <a:endParaRPr lang="en-US" sz="24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Kích </a:t>
            </a:r>
            <a:r>
              <a:rPr lang="en-US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thước phòng </a:t>
            </a: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 x 7</a:t>
            </a:r>
          </a:p>
          <a:p>
            <a:pPr>
              <a:buFont typeface="Wingdings" pitchFamily="2" charset="2"/>
              <a:buChar char="§"/>
            </a:pP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 6 máy tính </a:t>
            </a:r>
            <a:r>
              <a:rPr lang="en-US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PC (máy 1 </a:t>
            </a: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cấu hình mạnh </a:t>
            </a:r>
            <a:r>
              <a:rPr lang="en-US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hơn các máy khác ).</a:t>
            </a:r>
          </a:p>
          <a:p>
            <a:pPr>
              <a:buFont typeface="Wingdings" pitchFamily="2" charset="2"/>
              <a:buChar char="§"/>
            </a:pPr>
            <a:r>
              <a:rPr lang="en-US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Máy in</a:t>
            </a:r>
            <a:endParaRPr lang="en-US" sz="24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 rot="5400000">
            <a:off x="10836892" y="4713111"/>
            <a:ext cx="914400" cy="930628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00" tIns="65000" rIns="130000" bIns="65000"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 bwMode="auto">
          <a:xfrm>
            <a:off x="9778206" y="5638801"/>
            <a:ext cx="2819400" cy="3578224"/>
          </a:xfrm>
          <a:prstGeom prst="roundRect">
            <a:avLst/>
          </a:prstGeom>
          <a:solidFill>
            <a:srgbClr val="FF6699">
              <a:alpha val="51765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00" tIns="65000" rIns="130000" bIns="65000" rtlCol="0" anchor="ctr"/>
          <a:lstStyle/>
          <a:p>
            <a:pPr>
              <a:buFont typeface="Wingdings" pitchFamily="2" charset="2"/>
              <a:buChar char="§"/>
            </a:pPr>
            <a:r>
              <a:rPr lang="en-US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 máy tính có thể chia sẻ tài nguyên và sử dụng chung máy in.</a:t>
            </a:r>
          </a:p>
          <a:p>
            <a:pPr>
              <a:buFont typeface="Wingdings" pitchFamily="2" charset="2"/>
              <a:buChar char="§"/>
            </a:pPr>
            <a:r>
              <a:rPr lang="en-US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 phép Laptop truy cập không dây</a:t>
            </a:r>
          </a:p>
          <a:p>
            <a:pPr marL="0" marR="0" indent="0" algn="l" defTabSz="1300163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sz="2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9406" y="7845425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Thiết kế mô hình mạng máy tính như thế nào cho phù hợp với các yêu cầu?</a:t>
            </a:r>
            <a:endParaRPr lang="en-US" sz="3600" b="1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8" name="Picture 1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" y="1901825"/>
            <a:ext cx="90678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3910806" y="2892425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Máy 4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06206" y="2892425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Máy 4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806" y="1901825"/>
            <a:ext cx="90678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5130006" y="2892425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Máy 5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25406" y="2892425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Máy 6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58406" y="2892425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Máy 4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58406" y="4264025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Máy 3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30006" y="4264025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Máy 2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25406" y="4264025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Máy 1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568406" y="3806825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Máy in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 bwMode="auto">
          <a:xfrm>
            <a:off x="0" y="377825"/>
            <a:ext cx="4063206" cy="2590800"/>
          </a:xfrm>
          <a:prstGeom prst="cloudCallout">
            <a:avLst>
              <a:gd name="adj1" fmla="val 42008"/>
              <a:gd name="adj2" fmla="val 118227"/>
            </a:avLst>
          </a:prstGeom>
          <a:solidFill>
            <a:srgbClr val="FFFF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300163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Các máy tính ở gần nhau, loại mạng sử dụng trong phòng nghỉ GV là loại nào đây?</a:t>
            </a:r>
          </a:p>
        </p:txBody>
      </p:sp>
      <p:sp>
        <p:nvSpPr>
          <p:cNvPr id="7" name="Cloud Callout 6"/>
          <p:cNvSpPr/>
          <p:nvPr/>
        </p:nvSpPr>
        <p:spPr bwMode="auto">
          <a:xfrm>
            <a:off x="4520406" y="987425"/>
            <a:ext cx="3429000" cy="1295400"/>
          </a:xfrm>
          <a:prstGeom prst="cloudCallout">
            <a:avLst>
              <a:gd name="adj1" fmla="val -45410"/>
              <a:gd name="adj2" fmla="val 170071"/>
            </a:avLst>
          </a:prstGeom>
          <a:solidFill>
            <a:srgbClr val="FFFF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300163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Bố trí theo kiểu nào?</a:t>
            </a:r>
          </a:p>
        </p:txBody>
      </p:sp>
      <p:sp>
        <p:nvSpPr>
          <p:cNvPr id="8" name="Cloud Callout 7"/>
          <p:cNvSpPr/>
          <p:nvPr/>
        </p:nvSpPr>
        <p:spPr bwMode="auto">
          <a:xfrm>
            <a:off x="8025606" y="1978025"/>
            <a:ext cx="3251993" cy="1752600"/>
          </a:xfrm>
          <a:prstGeom prst="cloudCallout">
            <a:avLst>
              <a:gd name="adj1" fmla="val -143135"/>
              <a:gd name="adj2" fmla="val 90544"/>
            </a:avLst>
          </a:prstGeom>
          <a:solidFill>
            <a:srgbClr val="FFFF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300163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1 máy có cấu hình mạnh hơn để làm gì?</a:t>
            </a:r>
          </a:p>
        </p:txBody>
      </p:sp>
      <p:pic>
        <p:nvPicPr>
          <p:cNvPr id="43010" name="Picture 2" descr="D:\hinh_anh\hinh nen\771212935246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4406" y="5254625"/>
            <a:ext cx="4572000" cy="3934136"/>
          </a:xfrm>
          <a:prstGeom prst="rect">
            <a:avLst/>
          </a:prstGeom>
          <a:noFill/>
        </p:spPr>
      </p:pic>
      <p:pic>
        <p:nvPicPr>
          <p:cNvPr id="43011" name="Picture 3" descr="D:\hinh_anh\hinhdong\Hinh_ngo_nghinh\cuteonion4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83006" y="6397625"/>
            <a:ext cx="2438400" cy="2438400"/>
          </a:xfrm>
          <a:prstGeom prst="rect">
            <a:avLst/>
          </a:prstGeom>
          <a:noFill/>
        </p:spPr>
      </p:pic>
      <p:sp>
        <p:nvSpPr>
          <p:cNvPr id="11" name="Cloud Callout 10"/>
          <p:cNvSpPr/>
          <p:nvPr/>
        </p:nvSpPr>
        <p:spPr bwMode="auto">
          <a:xfrm>
            <a:off x="6958806" y="3806825"/>
            <a:ext cx="3352800" cy="2133600"/>
          </a:xfrm>
          <a:prstGeom prst="cloudCallout">
            <a:avLst>
              <a:gd name="adj1" fmla="val 51245"/>
              <a:gd name="adj2" fmla="val 121929"/>
            </a:avLst>
          </a:prstGeom>
          <a:solidFill>
            <a:srgbClr val="0000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3001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Đây nè, mạng máy tính (tiết 2) trang 137, SGK tin học 10.</a:t>
            </a: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2">
                  <a:lumMod val="20000"/>
                  <a:lumOff val="8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24806" y="73025"/>
            <a:ext cx="9210609" cy="1299633"/>
          </a:xfrm>
          <a:prstGeom prst="roundRect">
            <a:avLst/>
          </a:prstGeom>
          <a:solidFill>
            <a:srgbClr val="0070C0"/>
          </a:solidFill>
          <a:ln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00" tIns="65000" rIns="130000" bIns="65000" rtlCol="0" anchor="ctr"/>
          <a:lstStyle/>
          <a:p>
            <a:pPr algn="ctr"/>
            <a:r>
              <a:rPr lang="en-US" sz="5700" dirty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57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5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5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5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57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smtClean="0"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5700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2158206" y="2511425"/>
          <a:ext cx="9592205" cy="5779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09316" y="68792"/>
            <a:ext cx="9535690" cy="1299633"/>
          </a:xfrm>
          <a:prstGeom prst="roundRect">
            <a:avLst/>
          </a:prstGeom>
          <a:solidFill>
            <a:srgbClr val="0070C0"/>
          </a:solidFill>
          <a:ln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00" tIns="65000" rIns="130000" bIns="65000" rtlCol="0" anchor="ctr"/>
          <a:lstStyle/>
          <a:p>
            <a:pPr algn="ctr"/>
            <a:r>
              <a:rPr lang="en-US" sz="5700" dirty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57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5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5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5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57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smtClean="0"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5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25402" y="1732844"/>
            <a:ext cx="9093162" cy="1008433"/>
          </a:xfrm>
          <a:prstGeom prst="rect">
            <a:avLst/>
          </a:prstGeom>
        </p:spPr>
        <p:txBody>
          <a:bodyPr wrap="none" lIns="130000" tIns="65000" rIns="130000" bIns="65000">
            <a:spAutoFit/>
          </a:bodyPr>
          <a:lstStyle/>
          <a:p>
            <a:pPr marL="731251" indent="-731251">
              <a:buAutoNum type="arabicPeriod"/>
            </a:pPr>
            <a:r>
              <a:rPr lang="en-US" sz="57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57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57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57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57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57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57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1015206" y="2968625"/>
            <a:ext cx="5234910" cy="5574554"/>
            <a:chOff x="2634221" y="2816225"/>
            <a:chExt cx="5234910" cy="5574554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34221" y="2816225"/>
              <a:ext cx="1134230" cy="1677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34" name="Group 33"/>
            <p:cNvGrpSpPr/>
            <p:nvPr/>
          </p:nvGrpSpPr>
          <p:grpSpPr>
            <a:xfrm>
              <a:off x="2721470" y="3092498"/>
              <a:ext cx="5147661" cy="5298281"/>
              <a:chOff x="2721470" y="3092498"/>
              <a:chExt cx="5147661" cy="5298281"/>
            </a:xfrm>
          </p:grpSpPr>
          <p:pic>
            <p:nvPicPr>
              <p:cNvPr id="8" name="Picture 7" descr="maytinh.jp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21470" y="6963012"/>
                <a:ext cx="1221479" cy="969360"/>
              </a:xfrm>
              <a:prstGeom prst="rect">
                <a:avLst/>
              </a:prstGeom>
            </p:spPr>
          </p:pic>
          <p:pic>
            <p:nvPicPr>
              <p:cNvPr id="9" name="Picture 8" descr="maytinh.jp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28185" y="6873000"/>
                <a:ext cx="1221479" cy="969360"/>
              </a:xfrm>
              <a:prstGeom prst="rect">
                <a:avLst/>
              </a:prstGeom>
            </p:spPr>
          </p:pic>
          <p:pic>
            <p:nvPicPr>
              <p:cNvPr id="10" name="Picture 9" descr="maytinh.jp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60404" y="6963012"/>
                <a:ext cx="1221479" cy="969360"/>
              </a:xfrm>
              <a:prstGeom prst="rect">
                <a:avLst/>
              </a:prstGeom>
            </p:spPr>
          </p:pic>
          <p:pic>
            <p:nvPicPr>
              <p:cNvPr id="11" name="Picture 1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553619">
                <a:off x="4379191" y="4712713"/>
                <a:ext cx="1635910" cy="16877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3" name="Picture 12" descr="maytinh.jp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79191" y="3452546"/>
                <a:ext cx="1221479" cy="969360"/>
              </a:xfrm>
              <a:prstGeom prst="rect">
                <a:avLst/>
              </a:prstGeom>
            </p:spPr>
          </p:pic>
          <p:pic>
            <p:nvPicPr>
              <p:cNvPr id="14" name="Picture 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560404" y="3272521"/>
                <a:ext cx="1046982" cy="1080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cxnSp>
            <p:nvCxnSpPr>
              <p:cNvPr id="16" name="Straight Connector 15"/>
              <p:cNvCxnSpPr>
                <a:stCxn id="8" idx="0"/>
              </p:cNvCxnSpPr>
              <p:nvPr/>
            </p:nvCxnSpPr>
            <p:spPr>
              <a:xfrm rot="5400000" flipH="1" flipV="1">
                <a:off x="3577374" y="5637704"/>
                <a:ext cx="1080144" cy="1570473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>
                <a:stCxn id="9" idx="0"/>
              </p:cNvCxnSpPr>
              <p:nvPr/>
            </p:nvCxnSpPr>
            <p:spPr>
              <a:xfrm rot="16200000" flipV="1">
                <a:off x="4710223" y="6244297"/>
                <a:ext cx="1170155" cy="87248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>
                <a:stCxn id="10" idx="0"/>
              </p:cNvCxnSpPr>
              <p:nvPr/>
            </p:nvCxnSpPr>
            <p:spPr>
              <a:xfrm rot="16200000" flipV="1">
                <a:off x="5757205" y="5549074"/>
                <a:ext cx="1170155" cy="1657721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>
                <a:stCxn id="13" idx="2"/>
              </p:cNvCxnSpPr>
              <p:nvPr/>
            </p:nvCxnSpPr>
            <p:spPr>
              <a:xfrm rot="16200000" flipH="1">
                <a:off x="4618115" y="4793721"/>
                <a:ext cx="830879" cy="87248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>
                <a:stCxn id="13" idx="3"/>
                <a:endCxn id="14" idx="1"/>
              </p:cNvCxnSpPr>
              <p:nvPr/>
            </p:nvCxnSpPr>
            <p:spPr>
              <a:xfrm flipV="1">
                <a:off x="5600670" y="3812593"/>
                <a:ext cx="959733" cy="124632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>
                <a:stCxn id="13" idx="1"/>
                <a:endCxn id="12" idx="3"/>
              </p:cNvCxnSpPr>
              <p:nvPr/>
            </p:nvCxnSpPr>
            <p:spPr>
              <a:xfrm rot="10800000">
                <a:off x="3768452" y="3654975"/>
                <a:ext cx="610739" cy="282253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24" name="TextBox 23"/>
              <p:cNvSpPr txBox="1"/>
              <p:nvPr/>
            </p:nvSpPr>
            <p:spPr>
              <a:xfrm>
                <a:off x="2808718" y="4622702"/>
                <a:ext cx="1483226" cy="4376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>
                    <a:latin typeface="Times New Roman" pitchFamily="18" charset="0"/>
                    <a:cs typeface="Times New Roman" pitchFamily="18" charset="0"/>
                  </a:rPr>
                  <a:t>Máy chủ</a:t>
                </a: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6647652" y="4262653"/>
                <a:ext cx="1221479" cy="4376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>
                    <a:latin typeface="Times New Roman" pitchFamily="18" charset="0"/>
                    <a:cs typeface="Times New Roman" pitchFamily="18" charset="0"/>
                  </a:rPr>
                  <a:t>Máy in</a:t>
                </a: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2808718" y="7863131"/>
                <a:ext cx="1134230" cy="4376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>
                    <a:latin typeface="Times New Roman" pitchFamily="18" charset="0"/>
                    <a:cs typeface="Times New Roman" pitchFamily="18" charset="0"/>
                  </a:rPr>
                  <a:t>PC1</a:t>
                </a: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815434" y="7953144"/>
                <a:ext cx="1134230" cy="4376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>
                    <a:latin typeface="Times New Roman" pitchFamily="18" charset="0"/>
                    <a:cs typeface="Times New Roman" pitchFamily="18" charset="0"/>
                  </a:rPr>
                  <a:t>PC2</a:t>
                </a: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6560404" y="7863131"/>
                <a:ext cx="1134230" cy="4376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>
                    <a:latin typeface="Times New Roman" pitchFamily="18" charset="0"/>
                    <a:cs typeface="Times New Roman" pitchFamily="18" charset="0"/>
                  </a:rPr>
                  <a:t>PC3</a:t>
                </a: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4379191" y="3092498"/>
                <a:ext cx="1134230" cy="4376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>
                    <a:latin typeface="Times New Roman" pitchFamily="18" charset="0"/>
                    <a:cs typeface="Times New Roman" pitchFamily="18" charset="0"/>
                  </a:rPr>
                  <a:t>PC4</a:t>
                </a: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426173" y="4802725"/>
                <a:ext cx="95973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>
                    <a:latin typeface="Times New Roman" pitchFamily="18" charset="0"/>
                    <a:cs typeface="Times New Roman" pitchFamily="18" charset="0"/>
                  </a:rPr>
                  <a:t>Hub</a:t>
                </a: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60" name="TextBox 59"/>
          <p:cNvSpPr txBox="1"/>
          <p:nvPr/>
        </p:nvSpPr>
        <p:spPr>
          <a:xfrm>
            <a:off x="7644606" y="3425825"/>
            <a:ext cx="3684244" cy="3593756"/>
          </a:xfrm>
          <a:prstGeom prst="rect">
            <a:avLst/>
          </a:prstGeom>
          <a:noFill/>
        </p:spPr>
        <p:txBody>
          <a:bodyPr wrap="square" lIns="130000" tIns="65000" rIns="130000" bIns="65000" rtlCol="0">
            <a:spAutoFit/>
          </a:bodyPr>
          <a:lstStyle/>
          <a:p>
            <a:pPr lvl="0"/>
            <a:r>
              <a:rPr lang="en-US" sz="4500" b="1">
                <a:latin typeface="Times New Roman" pitchFamily="18" charset="0"/>
                <a:cs typeface="Times New Roman" pitchFamily="18" charset="0"/>
              </a:rPr>
              <a:t>LAN: </a:t>
            </a:r>
            <a:r>
              <a:rPr lang="en-US" sz="4500">
                <a:latin typeface="Times New Roman" pitchFamily="18" charset="0"/>
                <a:cs typeface="Times New Roman" pitchFamily="18" charset="0"/>
              </a:rPr>
              <a:t>là mạng kết nối các máy tính ở </a:t>
            </a:r>
            <a:r>
              <a:rPr lang="en-US" sz="45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gần nhau</a:t>
            </a:r>
          </a:p>
          <a:p>
            <a:endParaRPr lang="en-US" sz="4500"/>
          </a:p>
        </p:txBody>
      </p:sp>
      <p:pic>
        <p:nvPicPr>
          <p:cNvPr id="31" name="Picture 1" descr="D:\hinh_anh\Icons\dvd6.jpg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616406" y="1825625"/>
            <a:ext cx="914400" cy="9144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thi PPDH\[HSBD][ThanhThao]\Media\bandoV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7206" y="2359025"/>
            <a:ext cx="5562600" cy="6614075"/>
          </a:xfrm>
          <a:prstGeom prst="rect">
            <a:avLst/>
          </a:prstGeom>
          <a:noFill/>
        </p:spPr>
      </p:pic>
      <p:sp>
        <p:nvSpPr>
          <p:cNvPr id="49" name="Rounded Rectangle 48"/>
          <p:cNvSpPr/>
          <p:nvPr/>
        </p:nvSpPr>
        <p:spPr>
          <a:xfrm>
            <a:off x="1396206" y="73025"/>
            <a:ext cx="9535690" cy="1299633"/>
          </a:xfrm>
          <a:prstGeom prst="roundRect">
            <a:avLst/>
          </a:prstGeom>
          <a:solidFill>
            <a:srgbClr val="0070C0"/>
          </a:solidFill>
          <a:ln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00" tIns="65000" rIns="130000" bIns="65000" rtlCol="0" anchor="ctr"/>
          <a:lstStyle/>
          <a:p>
            <a:pPr algn="ctr"/>
            <a:r>
              <a:rPr lang="en-US" sz="5700" dirty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57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5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5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5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57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smtClean="0"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5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472406" y="1673225"/>
            <a:ext cx="9093162" cy="1008433"/>
          </a:xfrm>
          <a:prstGeom prst="rect">
            <a:avLst/>
          </a:prstGeom>
        </p:spPr>
        <p:txBody>
          <a:bodyPr wrap="none" lIns="130000" tIns="65000" rIns="130000" bIns="65000">
            <a:spAutoFit/>
          </a:bodyPr>
          <a:lstStyle/>
          <a:p>
            <a:pPr marL="731251" indent="-731251">
              <a:buAutoNum type="arabicPeriod"/>
            </a:pPr>
            <a:r>
              <a:rPr lang="en-US" sz="57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57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57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57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57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57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57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52" name="Picture 51" descr="maytin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01206" y="3502025"/>
            <a:ext cx="986077" cy="758119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2383922" y="6064955"/>
            <a:ext cx="2058842" cy="568675"/>
          </a:xfrm>
          <a:prstGeom prst="rect">
            <a:avLst/>
          </a:prstGeom>
          <a:noFill/>
        </p:spPr>
        <p:txBody>
          <a:bodyPr wrap="square" lIns="130000" tIns="65000" rIns="130000" bIns="65000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Nẵng</a:t>
            </a:r>
          </a:p>
        </p:txBody>
      </p:sp>
      <p:pic>
        <p:nvPicPr>
          <p:cNvPr id="55" name="Picture 54" descr="maytin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51124" y="5956653"/>
            <a:ext cx="866881" cy="666479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4551125" y="3357386"/>
            <a:ext cx="2058842" cy="568675"/>
          </a:xfrm>
          <a:prstGeom prst="rect">
            <a:avLst/>
          </a:prstGeom>
          <a:noFill/>
        </p:spPr>
        <p:txBody>
          <a:bodyPr wrap="square" lIns="130000" tIns="65000" rIns="130000" bIns="65000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 Nội</a:t>
            </a:r>
          </a:p>
        </p:txBody>
      </p:sp>
      <p:pic>
        <p:nvPicPr>
          <p:cNvPr id="57" name="Picture 56" descr="maytin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26044" y="7906103"/>
            <a:ext cx="866881" cy="666479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5418005" y="8122708"/>
            <a:ext cx="2058842" cy="568675"/>
          </a:xfrm>
          <a:prstGeom prst="rect">
            <a:avLst/>
          </a:prstGeom>
          <a:noFill/>
        </p:spPr>
        <p:txBody>
          <a:bodyPr wrap="square" lIns="130000" tIns="65000" rIns="130000" bIns="65000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TPHCM</a:t>
            </a:r>
          </a:p>
        </p:txBody>
      </p:sp>
      <p:cxnSp>
        <p:nvCxnSpPr>
          <p:cNvPr id="59" name="Straight Connector 58"/>
          <p:cNvCxnSpPr>
            <a:endCxn id="55" idx="0"/>
          </p:cNvCxnSpPr>
          <p:nvPr/>
        </p:nvCxnSpPr>
        <p:spPr>
          <a:xfrm rot="16200000" flipH="1">
            <a:off x="3563273" y="4535361"/>
            <a:ext cx="1768826" cy="107375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4101370" y="6960451"/>
            <a:ext cx="1332953" cy="3250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52" idx="2"/>
          </p:cNvCxnSpPr>
          <p:nvPr/>
        </p:nvCxnSpPr>
        <p:spPr>
          <a:xfrm rot="16200000" flipH="1">
            <a:off x="2295526" y="5758862"/>
            <a:ext cx="3645960" cy="64852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2" name="Group 62"/>
          <p:cNvGrpSpPr/>
          <p:nvPr/>
        </p:nvGrpSpPr>
        <p:grpSpPr>
          <a:xfrm>
            <a:off x="2615406" y="2816225"/>
            <a:ext cx="2167202" cy="1407936"/>
            <a:chOff x="2362200" y="1371600"/>
            <a:chExt cx="3581400" cy="2819400"/>
          </a:xfrm>
        </p:grpSpPr>
        <p:pic>
          <p:nvPicPr>
            <p:cNvPr id="64" name="Picture 5" descr="D:\thi PPDH\[HSBD][ThanhThao]\Media\Server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76600" y="1524000"/>
              <a:ext cx="652081" cy="741354"/>
            </a:xfrm>
            <a:prstGeom prst="rect">
              <a:avLst/>
            </a:prstGeom>
            <a:noFill/>
          </p:spPr>
        </p:pic>
        <p:pic>
          <p:nvPicPr>
            <p:cNvPr id="65" name="Picture 6" descr="D:\thi PPDH\[HSBD][ThanhThao]\Media\hub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86200" y="2590800"/>
              <a:ext cx="668969" cy="523326"/>
            </a:xfrm>
            <a:prstGeom prst="rect">
              <a:avLst/>
            </a:prstGeom>
            <a:noFill/>
          </p:spPr>
        </p:pic>
        <p:pic>
          <p:nvPicPr>
            <p:cNvPr id="66" name="Picture 7" descr="D:\thi PPDH\[HSBD][ThanhThao]\Media\PC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19600" y="1676400"/>
              <a:ext cx="641815" cy="493704"/>
            </a:xfrm>
            <a:prstGeom prst="rect">
              <a:avLst/>
            </a:prstGeom>
            <a:noFill/>
          </p:spPr>
        </p:pic>
        <p:pic>
          <p:nvPicPr>
            <p:cNvPr id="67" name="Picture 7" descr="D:\thi PPDH\[HSBD][ThanhThao]\Media\PC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962400" y="3505200"/>
              <a:ext cx="641815" cy="493704"/>
            </a:xfrm>
            <a:prstGeom prst="rect">
              <a:avLst/>
            </a:prstGeom>
            <a:noFill/>
          </p:spPr>
        </p:pic>
        <p:pic>
          <p:nvPicPr>
            <p:cNvPr id="68" name="Picture 7" descr="D:\thi PPDH\[HSBD][ThanhThao]\Media\PC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105400" y="2971800"/>
              <a:ext cx="641815" cy="493704"/>
            </a:xfrm>
            <a:prstGeom prst="rect">
              <a:avLst/>
            </a:prstGeom>
            <a:noFill/>
          </p:spPr>
        </p:pic>
        <p:pic>
          <p:nvPicPr>
            <p:cNvPr id="69" name="Picture 7" descr="D:\thi PPDH\[HSBD][ThanhThao]\Media\PC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71800" y="3200400"/>
              <a:ext cx="641815" cy="493704"/>
            </a:xfrm>
            <a:prstGeom prst="rect">
              <a:avLst/>
            </a:prstGeom>
            <a:noFill/>
          </p:spPr>
        </p:pic>
        <p:cxnSp>
          <p:nvCxnSpPr>
            <p:cNvPr id="70" name="Straight Connector 69"/>
            <p:cNvCxnSpPr>
              <a:stCxn id="66" idx="2"/>
            </p:cNvCxnSpPr>
            <p:nvPr/>
          </p:nvCxnSpPr>
          <p:spPr>
            <a:xfrm rot="5400000">
              <a:off x="4255406" y="2258098"/>
              <a:ext cx="573096" cy="39710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68" idx="1"/>
            </p:cNvCxnSpPr>
            <p:nvPr/>
          </p:nvCxnSpPr>
          <p:spPr>
            <a:xfrm rot="10800000">
              <a:off x="4343400" y="2895600"/>
              <a:ext cx="762000" cy="32305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69" idx="3"/>
            </p:cNvCxnSpPr>
            <p:nvPr/>
          </p:nvCxnSpPr>
          <p:spPr>
            <a:xfrm flipV="1">
              <a:off x="3613615" y="2971800"/>
              <a:ext cx="501185" cy="47545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64" idx="3"/>
              <a:endCxn id="66" idx="1"/>
            </p:cNvCxnSpPr>
            <p:nvPr/>
          </p:nvCxnSpPr>
          <p:spPr>
            <a:xfrm>
              <a:off x="3928681" y="1894677"/>
              <a:ext cx="490919" cy="2857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Oval 73"/>
            <p:cNvSpPr/>
            <p:nvPr/>
          </p:nvSpPr>
          <p:spPr>
            <a:xfrm>
              <a:off x="2362200" y="1371600"/>
              <a:ext cx="3581400" cy="2819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7910288" y="3465689"/>
            <a:ext cx="4659485" cy="4440141"/>
          </a:xfrm>
          <a:prstGeom prst="rect">
            <a:avLst/>
          </a:prstGeom>
          <a:noFill/>
        </p:spPr>
        <p:txBody>
          <a:bodyPr wrap="square" lIns="130000" tIns="65000" rIns="130000" bIns="65000" rtlCol="0">
            <a:spAutoFit/>
          </a:bodyPr>
          <a:lstStyle/>
          <a:p>
            <a:r>
              <a:rPr lang="en-US" sz="4000" b="1">
                <a:latin typeface="Times New Roman" pitchFamily="18" charset="0"/>
                <a:cs typeface="Times New Roman" pitchFamily="18" charset="0"/>
              </a:rPr>
              <a:t>WAN: </a:t>
            </a:r>
            <a:r>
              <a:rPr lang="en-US" sz="4000">
                <a:latin typeface="Times New Roman" pitchFamily="18" charset="0"/>
                <a:cs typeface="Times New Roman" pitchFamily="18" charset="0"/>
              </a:rPr>
              <a:t>là  mạng kết nối những máy tính ở cách nhau những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khoảng cách lớn</a:t>
            </a:r>
            <a:r>
              <a:rPr lang="en-US" sz="400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>
                <a:latin typeface="Times New Roman" pitchFamily="18" charset="0"/>
                <a:cs typeface="Times New Roman" pitchFamily="18" charset="0"/>
              </a:rPr>
              <a:t>Mạng WAN thường liên kết các mạng cục bộ.</a:t>
            </a:r>
          </a:p>
        </p:txBody>
      </p:sp>
      <p:grpSp>
        <p:nvGrpSpPr>
          <p:cNvPr id="27" name="Group 62"/>
          <p:cNvGrpSpPr/>
          <p:nvPr/>
        </p:nvGrpSpPr>
        <p:grpSpPr>
          <a:xfrm>
            <a:off x="4520406" y="5559425"/>
            <a:ext cx="2167202" cy="1407936"/>
            <a:chOff x="2362200" y="1371600"/>
            <a:chExt cx="3581400" cy="2819400"/>
          </a:xfrm>
        </p:grpSpPr>
        <p:pic>
          <p:nvPicPr>
            <p:cNvPr id="28" name="Picture 5" descr="D:\thi PPDH\[HSBD][ThanhThao]\Media\Server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76600" y="1524000"/>
              <a:ext cx="652081" cy="741354"/>
            </a:xfrm>
            <a:prstGeom prst="rect">
              <a:avLst/>
            </a:prstGeom>
            <a:noFill/>
          </p:spPr>
        </p:pic>
        <p:pic>
          <p:nvPicPr>
            <p:cNvPr id="29" name="Picture 6" descr="D:\thi PPDH\[HSBD][ThanhThao]\Media\hub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86200" y="2590800"/>
              <a:ext cx="668969" cy="523326"/>
            </a:xfrm>
            <a:prstGeom prst="rect">
              <a:avLst/>
            </a:prstGeom>
            <a:noFill/>
          </p:spPr>
        </p:pic>
        <p:pic>
          <p:nvPicPr>
            <p:cNvPr id="30" name="Picture 7" descr="D:\thi PPDH\[HSBD][ThanhThao]\Media\PC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19600" y="1676400"/>
              <a:ext cx="641815" cy="493704"/>
            </a:xfrm>
            <a:prstGeom prst="rect">
              <a:avLst/>
            </a:prstGeom>
            <a:noFill/>
          </p:spPr>
        </p:pic>
        <p:pic>
          <p:nvPicPr>
            <p:cNvPr id="31" name="Picture 7" descr="D:\thi PPDH\[HSBD][ThanhThao]\Media\PC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962400" y="3505200"/>
              <a:ext cx="641815" cy="493704"/>
            </a:xfrm>
            <a:prstGeom prst="rect">
              <a:avLst/>
            </a:prstGeom>
            <a:noFill/>
          </p:spPr>
        </p:pic>
        <p:pic>
          <p:nvPicPr>
            <p:cNvPr id="32" name="Picture 7" descr="D:\thi PPDH\[HSBD][ThanhThao]\Media\PC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105400" y="2971800"/>
              <a:ext cx="641815" cy="493704"/>
            </a:xfrm>
            <a:prstGeom prst="rect">
              <a:avLst/>
            </a:prstGeom>
            <a:noFill/>
          </p:spPr>
        </p:pic>
        <p:pic>
          <p:nvPicPr>
            <p:cNvPr id="33" name="Picture 7" descr="D:\thi PPDH\[HSBD][ThanhThao]\Media\PC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71800" y="3200400"/>
              <a:ext cx="641815" cy="493704"/>
            </a:xfrm>
            <a:prstGeom prst="rect">
              <a:avLst/>
            </a:prstGeom>
            <a:noFill/>
          </p:spPr>
        </p:pic>
        <p:cxnSp>
          <p:nvCxnSpPr>
            <p:cNvPr id="34" name="Straight Connector 33"/>
            <p:cNvCxnSpPr>
              <a:stCxn id="30" idx="2"/>
            </p:cNvCxnSpPr>
            <p:nvPr/>
          </p:nvCxnSpPr>
          <p:spPr>
            <a:xfrm rot="5400000">
              <a:off x="4255406" y="2258098"/>
              <a:ext cx="573096" cy="39710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32" idx="1"/>
            </p:cNvCxnSpPr>
            <p:nvPr/>
          </p:nvCxnSpPr>
          <p:spPr>
            <a:xfrm rot="10800000">
              <a:off x="4343400" y="2895600"/>
              <a:ext cx="762000" cy="32305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33" idx="3"/>
            </p:cNvCxnSpPr>
            <p:nvPr/>
          </p:nvCxnSpPr>
          <p:spPr>
            <a:xfrm flipV="1">
              <a:off x="3613615" y="2971800"/>
              <a:ext cx="501185" cy="47545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8" idx="3"/>
              <a:endCxn id="30" idx="1"/>
            </p:cNvCxnSpPr>
            <p:nvPr/>
          </p:nvCxnSpPr>
          <p:spPr>
            <a:xfrm>
              <a:off x="3928681" y="1894677"/>
              <a:ext cx="490919" cy="2857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/>
            <p:nvPr/>
          </p:nvSpPr>
          <p:spPr>
            <a:xfrm>
              <a:off x="2362200" y="1371600"/>
              <a:ext cx="3581400" cy="2819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62"/>
          <p:cNvGrpSpPr/>
          <p:nvPr/>
        </p:nvGrpSpPr>
        <p:grpSpPr>
          <a:xfrm>
            <a:off x="3453606" y="7769225"/>
            <a:ext cx="2167202" cy="1407936"/>
            <a:chOff x="2362200" y="1371600"/>
            <a:chExt cx="3581400" cy="2819400"/>
          </a:xfrm>
        </p:grpSpPr>
        <p:pic>
          <p:nvPicPr>
            <p:cNvPr id="41" name="Picture 5" descr="D:\thi PPDH\[HSBD][ThanhThao]\Media\Server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76600" y="1524000"/>
              <a:ext cx="652081" cy="741354"/>
            </a:xfrm>
            <a:prstGeom prst="rect">
              <a:avLst/>
            </a:prstGeom>
            <a:noFill/>
          </p:spPr>
        </p:pic>
        <p:pic>
          <p:nvPicPr>
            <p:cNvPr id="42" name="Picture 6" descr="D:\thi PPDH\[HSBD][ThanhThao]\Media\hub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86200" y="2590800"/>
              <a:ext cx="668969" cy="523326"/>
            </a:xfrm>
            <a:prstGeom prst="rect">
              <a:avLst/>
            </a:prstGeom>
            <a:noFill/>
          </p:spPr>
        </p:pic>
        <p:pic>
          <p:nvPicPr>
            <p:cNvPr id="43" name="Picture 7" descr="D:\thi PPDH\[HSBD][ThanhThao]\Media\PC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19600" y="1676400"/>
              <a:ext cx="641815" cy="493704"/>
            </a:xfrm>
            <a:prstGeom prst="rect">
              <a:avLst/>
            </a:prstGeom>
            <a:noFill/>
          </p:spPr>
        </p:pic>
        <p:pic>
          <p:nvPicPr>
            <p:cNvPr id="44" name="Picture 7" descr="D:\thi PPDH\[HSBD][ThanhThao]\Media\PC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962400" y="3505200"/>
              <a:ext cx="641815" cy="493704"/>
            </a:xfrm>
            <a:prstGeom prst="rect">
              <a:avLst/>
            </a:prstGeom>
            <a:noFill/>
          </p:spPr>
        </p:pic>
        <p:pic>
          <p:nvPicPr>
            <p:cNvPr id="45" name="Picture 7" descr="D:\thi PPDH\[HSBD][ThanhThao]\Media\PC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105400" y="2971800"/>
              <a:ext cx="641815" cy="493704"/>
            </a:xfrm>
            <a:prstGeom prst="rect">
              <a:avLst/>
            </a:prstGeom>
            <a:noFill/>
          </p:spPr>
        </p:pic>
        <p:pic>
          <p:nvPicPr>
            <p:cNvPr id="46" name="Picture 7" descr="D:\thi PPDH\[HSBD][ThanhThao]\Media\PC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71800" y="3200400"/>
              <a:ext cx="641815" cy="493704"/>
            </a:xfrm>
            <a:prstGeom prst="rect">
              <a:avLst/>
            </a:prstGeom>
            <a:noFill/>
          </p:spPr>
        </p:pic>
        <p:cxnSp>
          <p:nvCxnSpPr>
            <p:cNvPr id="47" name="Straight Connector 46"/>
            <p:cNvCxnSpPr>
              <a:stCxn id="43" idx="2"/>
            </p:cNvCxnSpPr>
            <p:nvPr/>
          </p:nvCxnSpPr>
          <p:spPr>
            <a:xfrm rot="5400000">
              <a:off x="4255406" y="2258098"/>
              <a:ext cx="573096" cy="39710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45" idx="1"/>
            </p:cNvCxnSpPr>
            <p:nvPr/>
          </p:nvCxnSpPr>
          <p:spPr>
            <a:xfrm rot="10800000">
              <a:off x="4343400" y="2895600"/>
              <a:ext cx="762000" cy="32305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6" idx="3"/>
            </p:cNvCxnSpPr>
            <p:nvPr/>
          </p:nvCxnSpPr>
          <p:spPr>
            <a:xfrm flipV="1">
              <a:off x="3613615" y="2971800"/>
              <a:ext cx="501185" cy="47545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41" idx="3"/>
              <a:endCxn id="43" idx="1"/>
            </p:cNvCxnSpPr>
            <p:nvPr/>
          </p:nvCxnSpPr>
          <p:spPr>
            <a:xfrm>
              <a:off x="3928681" y="1894677"/>
              <a:ext cx="490919" cy="2857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Oval 61"/>
            <p:cNvSpPr/>
            <p:nvPr/>
          </p:nvSpPr>
          <p:spPr>
            <a:xfrm>
              <a:off x="2362200" y="1371600"/>
              <a:ext cx="3581400" cy="2819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8" grpId="0"/>
      <p:bldP spid="7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67606" y="73025"/>
            <a:ext cx="9535690" cy="1299633"/>
          </a:xfrm>
          <a:prstGeom prst="roundRect">
            <a:avLst/>
          </a:prstGeom>
          <a:solidFill>
            <a:srgbClr val="0070C0"/>
          </a:solidFill>
          <a:ln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00" tIns="65000" rIns="130000" bIns="65000" rtlCol="0" anchor="ctr"/>
          <a:lstStyle/>
          <a:p>
            <a:pPr algn="ctr"/>
            <a:r>
              <a:rPr lang="en-US" sz="5700" dirty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57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5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5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5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57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smtClean="0"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5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50483" y="1949450"/>
            <a:ext cx="9093162" cy="1008433"/>
          </a:xfrm>
          <a:prstGeom prst="rect">
            <a:avLst/>
          </a:prstGeom>
        </p:spPr>
        <p:txBody>
          <a:bodyPr wrap="none" lIns="130000" tIns="65000" rIns="130000" bIns="65000">
            <a:spAutoFit/>
          </a:bodyPr>
          <a:lstStyle/>
          <a:p>
            <a:pPr marL="731251" indent="-731251">
              <a:buAutoNum type="arabicPeriod"/>
            </a:pPr>
            <a:r>
              <a:rPr lang="en-US" sz="57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57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57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57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57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57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57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00643" y="2924176"/>
            <a:ext cx="10402570" cy="1356069"/>
          </a:xfrm>
          <a:prstGeom prst="rect">
            <a:avLst/>
          </a:prstGeom>
          <a:noFill/>
        </p:spPr>
        <p:txBody>
          <a:bodyPr wrap="square" lIns="130000" tIns="65000" rIns="130000" bIns="65000" rtlCol="0">
            <a:spAutoFit/>
          </a:bodyPr>
          <a:lstStyle/>
          <a:p>
            <a:r>
              <a:rPr lang="en-US" sz="4000" b="1" i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Sự khác nhau giữa mạng LAN và mạng WAN trong mạng máy tính?</a:t>
            </a:r>
          </a:p>
        </p:txBody>
      </p:sp>
      <p:graphicFrame>
        <p:nvGraphicFramePr>
          <p:cNvPr id="9" name="Diagram 8"/>
          <p:cNvGraphicFramePr/>
          <p:nvPr/>
        </p:nvGraphicFramePr>
        <p:xfrm>
          <a:off x="1733762" y="4657019"/>
          <a:ext cx="10836011" cy="4548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9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786606" y="1749425"/>
          <a:ext cx="11269451" cy="7094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7201"/>
                <a:gridCol w="2997414"/>
                <a:gridCol w="5024836"/>
              </a:tblGrid>
              <a:tr h="1502559"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0032" marR="130032" marT="64982" marB="64982"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Mạng</a:t>
                      </a:r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 LAN</a:t>
                      </a:r>
                      <a:endParaRPr lang="en-US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0032" marR="130032" marT="64982" marB="64982">
                    <a:solidFill>
                      <a:srgbClr val="FCD0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Mạng</a:t>
                      </a:r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 WAN</a:t>
                      </a:r>
                      <a:endParaRPr lang="en-US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0032" marR="130032" marT="64982" marB="64982">
                    <a:solidFill>
                      <a:srgbClr val="FFFF00"/>
                    </a:solidFill>
                  </a:tcPr>
                </a:tc>
              </a:tr>
              <a:tr h="1689523"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3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r>
                        <a:rPr lang="en-US" sz="3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trí</a:t>
                      </a:r>
                      <a:endParaRPr lang="en-US" sz="3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0032" marR="130032" marT="64982" marB="6498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smtClean="0"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3400" baseline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máy</a:t>
                      </a:r>
                      <a:r>
                        <a:rPr lang="en-US" sz="3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r>
                        <a:rPr lang="en-US" sz="3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baseline="0" err="1" smtClean="0"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3400" baseline="0" smtClean="0">
                          <a:latin typeface="Times New Roman" pitchFamily="18" charset="0"/>
                          <a:cs typeface="Times New Roman" pitchFamily="18" charset="0"/>
                        </a:rPr>
                        <a:t> thiết </a:t>
                      </a:r>
                      <a:r>
                        <a:rPr lang="en-US" sz="3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bị</a:t>
                      </a:r>
                      <a:r>
                        <a:rPr lang="en-US" sz="3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  <a:r>
                        <a:rPr lang="en-US" sz="3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gần</a:t>
                      </a:r>
                      <a:r>
                        <a:rPr lang="en-US" sz="3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nhau</a:t>
                      </a:r>
                      <a:r>
                        <a:rPr lang="en-US" sz="3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3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0032" marR="130032" marT="64982" marB="6498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3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máy</a:t>
                      </a:r>
                      <a:r>
                        <a:rPr lang="en-US" sz="3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r>
                        <a:rPr lang="en-US" sz="3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3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thiết</a:t>
                      </a:r>
                      <a:r>
                        <a:rPr lang="en-US" sz="3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bị</a:t>
                      </a:r>
                      <a:r>
                        <a:rPr lang="en-US" sz="3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  <a:r>
                        <a:rPr lang="en-US" sz="3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xa</a:t>
                      </a:r>
                      <a:r>
                        <a:rPr lang="en-US" sz="3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nhau</a:t>
                      </a:r>
                      <a:r>
                        <a:rPr lang="en-US" sz="3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3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0032" marR="130032" marT="64982" marB="64982">
                    <a:noFill/>
                  </a:tcPr>
                </a:tc>
              </a:tr>
              <a:tr h="1593267"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3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3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baseline="0" err="1" smtClean="0">
                          <a:latin typeface="Times New Roman" pitchFamily="18" charset="0"/>
                          <a:cs typeface="Times New Roman" pitchFamily="18" charset="0"/>
                        </a:rPr>
                        <a:t>lượng</a:t>
                      </a:r>
                      <a:r>
                        <a:rPr lang="en-US" sz="3400" baseline="0" smtClean="0">
                          <a:latin typeface="Times New Roman" pitchFamily="18" charset="0"/>
                          <a:cs typeface="Times New Roman" pitchFamily="18" charset="0"/>
                        </a:rPr>
                        <a:t> máy và thiết bị</a:t>
                      </a:r>
                      <a:endParaRPr lang="en-US" sz="3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0032" marR="130032" marT="64982" marB="649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Vài</a:t>
                      </a:r>
                      <a:r>
                        <a:rPr lang="en-US" sz="3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chục</a:t>
                      </a:r>
                      <a:r>
                        <a:rPr lang="en-US" sz="3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máy</a:t>
                      </a:r>
                      <a:r>
                        <a:rPr lang="en-US" sz="3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r>
                        <a:rPr lang="en-US" sz="3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3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thiết</a:t>
                      </a:r>
                      <a:r>
                        <a:rPr lang="en-US" sz="3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bị</a:t>
                      </a:r>
                      <a:r>
                        <a:rPr lang="en-US" sz="3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3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0032" marR="130032" marT="64982" marB="649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Hàng</a:t>
                      </a:r>
                      <a:r>
                        <a:rPr lang="en-US" sz="3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chục</a:t>
                      </a:r>
                      <a:r>
                        <a:rPr lang="en-US" sz="3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nghìn</a:t>
                      </a:r>
                      <a:r>
                        <a:rPr lang="en-US" sz="3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máy</a:t>
                      </a:r>
                      <a:r>
                        <a:rPr lang="en-US" sz="3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r>
                        <a:rPr lang="en-US" sz="3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3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thiết</a:t>
                      </a:r>
                      <a:r>
                        <a:rPr lang="en-US" sz="3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bị</a:t>
                      </a:r>
                      <a:r>
                        <a:rPr lang="en-US" sz="3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3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0032" marR="130032" marT="64982" marB="64982"/>
                </a:tc>
              </a:tr>
              <a:tr h="2308811"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lang="en-US" sz="3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nghệ</a:t>
                      </a:r>
                      <a:r>
                        <a:rPr lang="en-US" sz="3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truyền</a:t>
                      </a:r>
                      <a:r>
                        <a:rPr lang="en-US" sz="3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thông</a:t>
                      </a:r>
                      <a:endParaRPr lang="en-US" sz="3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0032" marR="130032" marT="64982" marB="649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smtClean="0">
                          <a:latin typeface="Times New Roman" pitchFamily="18" charset="0"/>
                          <a:cs typeface="Times New Roman" pitchFamily="18" charset="0"/>
                        </a:rPr>
                        <a:t>Sử</a:t>
                      </a:r>
                      <a:r>
                        <a:rPr lang="en-US" sz="3400" baseline="0" smtClean="0">
                          <a:latin typeface="Times New Roman" pitchFamily="18" charset="0"/>
                          <a:cs typeface="Times New Roman" pitchFamily="18" charset="0"/>
                        </a:rPr>
                        <a:t> dụng công nghệ Ethernet, Token Ring, ATM.</a:t>
                      </a:r>
                      <a:endParaRPr lang="en-US" sz="3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0032" marR="130032" marT="64982" marB="649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Sử</a:t>
                      </a:r>
                      <a:r>
                        <a:rPr lang="en-US" sz="3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r>
                        <a:rPr lang="en-US" sz="3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lang="en-US" sz="3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nghệ</a:t>
                      </a:r>
                      <a:r>
                        <a:rPr lang="en-US" sz="3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tương</a:t>
                      </a:r>
                      <a:r>
                        <a:rPr lang="en-US" sz="3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tự</a:t>
                      </a:r>
                      <a:r>
                        <a:rPr lang="en-US" sz="3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3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lang="en-US" sz="3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nghệ</a:t>
                      </a:r>
                      <a:r>
                        <a:rPr lang="en-US" sz="3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3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3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lang="en-US" sz="3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nghệ</a:t>
                      </a:r>
                      <a:r>
                        <a:rPr lang="en-US" sz="3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chuyển</a:t>
                      </a:r>
                      <a:r>
                        <a:rPr lang="en-US" sz="3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baseline="0" err="1" smtClean="0">
                          <a:latin typeface="Times New Roman" pitchFamily="18" charset="0"/>
                          <a:cs typeface="Times New Roman" pitchFamily="18" charset="0"/>
                        </a:rPr>
                        <a:t>mạch</a:t>
                      </a:r>
                      <a:r>
                        <a:rPr lang="en-US" sz="3400" baseline="0" smtClean="0">
                          <a:latin typeface="Times New Roman" pitchFamily="18" charset="0"/>
                          <a:cs typeface="Times New Roman" pitchFamily="18" charset="0"/>
                        </a:rPr>
                        <a:t> gói.</a:t>
                      </a:r>
                      <a:endParaRPr lang="en-US" sz="3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0032" marR="130032" marT="64982" marB="64982"/>
                </a:tc>
              </a:tr>
            </a:tbl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1243806" y="73025"/>
            <a:ext cx="9535690" cy="1299633"/>
          </a:xfrm>
          <a:prstGeom prst="roundRect">
            <a:avLst/>
          </a:prstGeom>
          <a:solidFill>
            <a:srgbClr val="0070C0"/>
          </a:solidFill>
          <a:ln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00" tIns="65000" rIns="130000" bIns="65000" rtlCol="0" anchor="ctr"/>
          <a:lstStyle/>
          <a:p>
            <a:pPr algn="ctr"/>
            <a:r>
              <a:rPr lang="en-US" sz="5700" dirty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57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5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5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5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57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smtClean="0"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57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obe7">
  <a:themeElements>
    <a:clrScheme name="bk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k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3001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3001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k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k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k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k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k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k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k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k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k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k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k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k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globe7</Template>
  <TotalTime>670</TotalTime>
  <Words>1098</Words>
  <Application>Microsoft Office PowerPoint</Application>
  <PresentationFormat>Custom</PresentationFormat>
  <Paragraphs>220</Paragraphs>
  <Slides>28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globe7</vt:lpstr>
      <vt:lpstr>Image.Server</vt:lpstr>
      <vt:lpstr>Slide 1</vt:lpstr>
      <vt:lpstr>Slide 2</vt:lpstr>
      <vt:lpstr>Thiết kế 1 mạng máy tính ở phòng nghỉ GV của trường trung học thực hành. 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132</cp:revision>
  <dcterms:created xsi:type="dcterms:W3CDTF">2010-12-09T22:20:12Z</dcterms:created>
  <dcterms:modified xsi:type="dcterms:W3CDTF">2010-12-18T15:57:18Z</dcterms:modified>
</cp:coreProperties>
</file>