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7" r:id="rId3"/>
    <p:sldId id="302" r:id="rId4"/>
    <p:sldId id="306" r:id="rId5"/>
    <p:sldId id="311" r:id="rId6"/>
    <p:sldId id="313" r:id="rId7"/>
    <p:sldId id="312" r:id="rId8"/>
    <p:sldId id="314" r:id="rId9"/>
    <p:sldId id="309" r:id="rId10"/>
    <p:sldId id="315" r:id="rId11"/>
    <p:sldId id="316" r:id="rId12"/>
    <p:sldId id="317" r:id="rId13"/>
    <p:sldId id="310" r:id="rId14"/>
    <p:sldId id="296" r:id="rId15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D77BF"/>
    <a:srgbClr val="FFF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67" d="100"/>
          <a:sy n="67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A21D1-21BC-41CE-BE32-DC5181D73F44}" type="datetimeFigureOut">
              <a:rPr lang="en-US" smtClean="0"/>
              <a:t>04/14/2014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3D8C3-A343-440A-B17A-D9C9E5E72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969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E27A9-AE9B-4A9B-8F8A-09656DB2A520}" type="datetimeFigureOut">
              <a:rPr lang="en-US" smtClean="0"/>
              <a:t>04/14/2014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663FB-1BCE-411B-A5DC-B3070116B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45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84138" y="52388"/>
          <a:ext cx="8980487" cy="481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Image" r:id="rId3" imgW="8673016" imgH="4647619" progId="Photoshop.Image.6">
                  <p:embed/>
                </p:oleObj>
              </mc:Choice>
              <mc:Fallback>
                <p:oleObj name="Image" r:id="rId3" imgW="8673016" imgH="4647619" progId="Photoshop.Image.6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8" y="52388"/>
                        <a:ext cx="8980487" cy="481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33338" y="4868863"/>
            <a:ext cx="9091612" cy="19399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25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843213" y="549275"/>
            <a:ext cx="4319587" cy="22320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4400">
                <a:solidFill>
                  <a:srgbClr val="FFFFE7"/>
                </a:solidFill>
              </a:defRPr>
            </a:lvl1pPr>
          </a:lstStyle>
          <a:p>
            <a:pPr lvl="0"/>
            <a:r>
              <a:rPr lang="en-US" altLang="ko-KR" noProof="0" smtClean="0"/>
              <a:t>Click to edit Master title style</a:t>
            </a: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gray">
          <a:xfrm>
            <a:off x="2617788" y="4868863"/>
            <a:ext cx="6526212" cy="384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43200" y="4876800"/>
            <a:ext cx="6248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3092" name="AutoShape 20"/>
            <p:cNvSpPr>
              <a:spLocks noChangeArrowheads="1"/>
            </p:cNvSpPr>
            <p:nvPr/>
          </p:nvSpPr>
          <p:spPr bwMode="gray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gray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gray">
            <a:xfrm>
              <a:off x="5" y="3985"/>
              <a:ext cx="244" cy="336"/>
            </a:xfrm>
            <a:custGeom>
              <a:avLst/>
              <a:gdLst>
                <a:gd name="T0" fmla="*/ 243 w 243"/>
                <a:gd name="T1" fmla="*/ 335 h 336"/>
                <a:gd name="T2" fmla="*/ 122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gray">
            <a:xfrm>
              <a:off x="5511" y="4029"/>
              <a:ext cx="253" cy="290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gray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77864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5929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5929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627361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1534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04925"/>
            <a:ext cx="8229600" cy="49434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99975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629400" y="6477000"/>
            <a:ext cx="2133600" cy="304800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17EC421A-2DC4-4F16-B1E9-942A936B3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49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629400" y="6477000"/>
            <a:ext cx="2133600" cy="304800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17EC421A-2DC4-4F16-B1E9-942A936B3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87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049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49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629400" y="6477000"/>
            <a:ext cx="2133600" cy="304800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17EC421A-2DC4-4F16-B1E9-942A936B3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83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29400" y="6477000"/>
            <a:ext cx="2133600" cy="304800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17EC421A-2DC4-4F16-B1E9-942A936B3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82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629400" y="6477000"/>
            <a:ext cx="2133600" cy="304800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17EC421A-2DC4-4F16-B1E9-942A936B3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62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08912" y="6480312"/>
            <a:ext cx="2133600" cy="304800"/>
          </a:xfrm>
          <a:prstGeom prst="rect">
            <a:avLst/>
          </a:prstGeom>
        </p:spPr>
        <p:txBody>
          <a:bodyPr/>
          <a:lstStyle/>
          <a:p>
            <a:fld id="{17EC421A-2DC4-4F16-B1E9-942A936B3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3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68915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614264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73025" y="61913"/>
          <a:ext cx="90170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Image" r:id="rId15" imgW="8609524" imgH="1307937" progId="Photoshop.Image.6">
                  <p:embed/>
                </p:oleObj>
              </mc:Choice>
              <mc:Fallback>
                <p:oleObj name="Image" r:id="rId15" imgW="8609524" imgH="1307937" progId="Photoshop.Image.6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61913"/>
                        <a:ext cx="90170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invGray">
          <a:xfrm>
            <a:off x="63500" y="6453188"/>
            <a:ext cx="8990013" cy="3730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88900" y="1135063"/>
            <a:ext cx="8955088" cy="52657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04925"/>
            <a:ext cx="822960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1534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1043" name="AutoShape 19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43 w 243"/>
                <a:gd name="T1" fmla="*/ 335 h 336"/>
                <a:gd name="T2" fmla="*/ 122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629400" y="6477000"/>
            <a:ext cx="2133600" cy="304800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17EC421A-2DC4-4F16-B1E9-942A936B3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2learner.edu.vn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belprize.org/educational/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hyperlink" Target="http://channel.nationalgeographic.com/" TargetMode="External"/><Relationship Id="rId10" Type="http://schemas.openxmlformats.org/officeDocument/2006/relationships/image" Target="../media/image30.png"/><Relationship Id="rId4" Type="http://schemas.openxmlformats.org/officeDocument/2006/relationships/hyperlink" Target="http://en.wikipedia.org/wiki/List_of_educational_video_games" TargetMode="External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ykidsgames.com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://learnenglishkids.britishcouncil.org/en/learn-words" TargetMode="External"/><Relationship Id="rId7" Type="http://schemas.openxmlformats.org/officeDocument/2006/relationships/hyperlink" Target="http://www.ranker.com/list/all-educational-games-list/reference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hyperlink" Target="http://community.eflclassroom.com/page/games-for-language-learning" TargetMode="Externa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enka.com/en/Downloads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catorstechnology.com/2012/08/a-list-of-great-educational-games-for.html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hyperlink" Target="http://www.techlearning.com/Default.aspx?tabid=67&amp;EntryId=4724" TargetMode="Externa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228600"/>
            <a:ext cx="4191000" cy="1447800"/>
          </a:xfrm>
        </p:spPr>
        <p:txBody>
          <a:bodyPr/>
          <a:lstStyle/>
          <a:p>
            <a:r>
              <a:rPr lang="en-US" sz="4000" smtClean="0">
                <a:solidFill>
                  <a:schemeClr val="bg1"/>
                </a:solidFill>
              </a:rPr>
              <a:t>User Guide for</a:t>
            </a:r>
            <a:br>
              <a:rPr lang="en-US" sz="4000" smtClean="0">
                <a:solidFill>
                  <a:schemeClr val="bg1"/>
                </a:solidFill>
              </a:rPr>
            </a:br>
            <a:r>
              <a:rPr lang="en-US" sz="4000" smtClean="0">
                <a:solidFill>
                  <a:schemeClr val="bg1"/>
                </a:solidFill>
              </a:rPr>
              <a:t>Windows Tools</a:t>
            </a:r>
            <a:endParaRPr lang="en-US" sz="60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b="0" smtClean="0">
                <a:hlinkClick r:id="rId2"/>
              </a:rPr>
              <a:t>http://2learner.edu.vn</a:t>
            </a:r>
            <a:r>
              <a:rPr lang="en-US" sz="2000" b="0" smtClean="0"/>
              <a:t>  - http://2learner.hcmup.edu.vn</a:t>
            </a:r>
            <a:endParaRPr lang="en-US" sz="2000" b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white">
          <a:xfrm>
            <a:off x="457200" y="5723871"/>
            <a:ext cx="81772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 smtClean="0">
                <a:latin typeface="Verdana" pitchFamily="34" charset="0"/>
              </a:rPr>
              <a:t>Hướng dẫn sử dụng công cụ/phần mềm</a:t>
            </a:r>
            <a:endParaRPr lang="en-US" sz="28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767262"/>
            <a:ext cx="1924341" cy="147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19088"/>
            <a:ext cx="8153400" cy="563562"/>
          </a:xfrm>
        </p:spPr>
        <p:txBody>
          <a:bodyPr/>
          <a:lstStyle/>
          <a:p>
            <a:r>
              <a:rPr lang="en-US" smtClean="0"/>
              <a:t>Trang hỗ trợ kĩ thuật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EC421A-2DC4-4F16-B1E9-942A936B392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38118"/>
            <a:ext cx="42386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2425" y="1885890"/>
            <a:ext cx="79724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>
                <a:hlinkClick r:id="rId4"/>
              </a:rPr>
              <a:t>http</a:t>
            </a:r>
            <a:r>
              <a:rPr lang="en-US">
                <a:hlinkClick r:id="rId4"/>
              </a:rPr>
              <a:t>://</a:t>
            </a:r>
            <a:r>
              <a:rPr lang="en-US" smtClean="0">
                <a:hlinkClick r:id="rId4"/>
              </a:rPr>
              <a:t>en.wikipedia.org/wiki/List_of_educational_video_games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2478644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The Best Collections Of Online Educational Games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52425" y="2921169"/>
            <a:ext cx="85629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</a:rPr>
              <a:t>http://larryferlazzo.edublogs.org/2009/05/21/the-best-collections-of-online-educational-games/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599" y="3482905"/>
            <a:ext cx="745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hlinkClick r:id="rId5"/>
              </a:rPr>
              <a:t>http://</a:t>
            </a:r>
            <a:r>
              <a:rPr lang="en-US">
                <a:solidFill>
                  <a:schemeClr val="tx1"/>
                </a:solidFill>
                <a:hlinkClick r:id="rId5"/>
              </a:rPr>
              <a:t>channel.nationalgeographic.com</a:t>
            </a:r>
            <a:r>
              <a:rPr lang="en-US" smtClean="0">
                <a:solidFill>
                  <a:schemeClr val="tx1"/>
                </a:solidFill>
                <a:hlinkClick r:id="rId5"/>
              </a:rPr>
              <a:t>/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82923"/>
            <a:ext cx="19145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" y="4022646"/>
            <a:ext cx="2524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895600" y="4191000"/>
            <a:ext cx="53435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hlinkClick r:id="rId8"/>
              </a:rPr>
              <a:t>http://</a:t>
            </a:r>
            <a:r>
              <a:rPr lang="en-US">
                <a:solidFill>
                  <a:schemeClr val="tx1"/>
                </a:solidFill>
                <a:hlinkClick r:id="rId8"/>
              </a:rPr>
              <a:t>www.nobelprize.org/educational</a:t>
            </a:r>
            <a:r>
              <a:rPr lang="en-US" smtClean="0">
                <a:solidFill>
                  <a:schemeClr val="tx1"/>
                </a:solidFill>
                <a:hlinkClick r:id="rId8"/>
              </a:rPr>
              <a:t>/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91110"/>
            <a:ext cx="2533650" cy="137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4" y="4692476"/>
            <a:ext cx="3895724" cy="154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51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EC421A-2DC4-4F16-B1E9-942A936B392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319088"/>
            <a:ext cx="8153400" cy="563562"/>
          </a:xfrm>
        </p:spPr>
        <p:txBody>
          <a:bodyPr/>
          <a:lstStyle/>
          <a:p>
            <a:r>
              <a:rPr lang="en-US" smtClean="0"/>
              <a:t>Trang hỗ trợ kĩ thuật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60953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43200" y="1195447"/>
            <a:ext cx="41297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hlinkClick r:id="rId3"/>
              </a:rPr>
              <a:t>http://</a:t>
            </a:r>
            <a:r>
              <a:rPr lang="en-US">
                <a:solidFill>
                  <a:schemeClr val="tx1"/>
                </a:solidFill>
                <a:hlinkClick r:id="rId3"/>
              </a:rPr>
              <a:t>www.playkidsgames.com</a:t>
            </a:r>
            <a:r>
              <a:rPr lang="en-US" smtClean="0">
                <a:solidFill>
                  <a:schemeClr val="tx1"/>
                </a:solidFill>
                <a:hlinkClick r:id="rId3"/>
              </a:rPr>
              <a:t>/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EC421A-2DC4-4F16-B1E9-942A936B392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5344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9100" y="1219200"/>
            <a:ext cx="830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hlinkClick r:id="rId3"/>
              </a:rPr>
              <a:t>http</a:t>
            </a:r>
            <a:r>
              <a:rPr lang="en-US">
                <a:solidFill>
                  <a:schemeClr val="tx1"/>
                </a:solidFill>
                <a:hlinkClick r:id="rId3"/>
              </a:rPr>
              <a:t>://</a:t>
            </a:r>
            <a:r>
              <a:rPr lang="en-US" smtClean="0">
                <a:solidFill>
                  <a:schemeClr val="tx1"/>
                </a:solidFill>
                <a:hlinkClick r:id="rId3"/>
              </a:rPr>
              <a:t>learnenglishkids.britishcouncil.org/en/learn-words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982670"/>
            <a:ext cx="84201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342900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hlinkClick r:id="rId5"/>
              </a:rPr>
              <a:t>http</a:t>
            </a:r>
            <a:r>
              <a:rPr lang="en-US">
                <a:solidFill>
                  <a:schemeClr val="tx1"/>
                </a:solidFill>
                <a:hlinkClick r:id="rId5"/>
              </a:rPr>
              <a:t>://</a:t>
            </a:r>
            <a:r>
              <a:rPr lang="en-US" smtClean="0">
                <a:solidFill>
                  <a:schemeClr val="tx1"/>
                </a:solidFill>
                <a:hlinkClick r:id="rId5"/>
              </a:rPr>
              <a:t>community.eflclassroom.com/page/games-for-language-learning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257800"/>
            <a:ext cx="27051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76600" y="56929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hlinkClick r:id="rId7"/>
              </a:rPr>
              <a:t>http</a:t>
            </a:r>
            <a:r>
              <a:rPr lang="en-US">
                <a:solidFill>
                  <a:schemeClr val="tx1"/>
                </a:solidFill>
                <a:hlinkClick r:id="rId7"/>
              </a:rPr>
              <a:t>://</a:t>
            </a:r>
            <a:r>
              <a:rPr lang="en-US" smtClean="0">
                <a:solidFill>
                  <a:schemeClr val="tx1"/>
                </a:solidFill>
                <a:hlinkClick r:id="rId7"/>
              </a:rPr>
              <a:t>www.ranker.com/list/all-educational-games-list/reference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49471"/>
            <a:ext cx="5295900" cy="64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319088"/>
            <a:ext cx="8153400" cy="563562"/>
          </a:xfrm>
        </p:spPr>
        <p:txBody>
          <a:bodyPr/>
          <a:lstStyle/>
          <a:p>
            <a:r>
              <a:rPr lang="en-US" smtClean="0"/>
              <a:t>Trang hỗ trợ kĩ thuật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5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Yenka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EC421A-2DC4-4F16-B1E9-942A936B392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21576" y="304800"/>
            <a:ext cx="4065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/>
              <a:t>http://www.yenka.com/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533528"/>
            <a:ext cx="7732713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57400" y="1081088"/>
            <a:ext cx="624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hlinkClick r:id="rId3"/>
              </a:rPr>
              <a:t>http://</a:t>
            </a:r>
            <a:r>
              <a:rPr lang="en-US">
                <a:solidFill>
                  <a:schemeClr val="tx1"/>
                </a:solidFill>
                <a:hlinkClick r:id="rId3"/>
              </a:rPr>
              <a:t>www.yenka.com/en/Downloads</a:t>
            </a:r>
            <a:r>
              <a:rPr lang="en-US" smtClean="0">
                <a:solidFill>
                  <a:schemeClr val="tx1"/>
                </a:solidFill>
                <a:hlinkClick r:id="rId3"/>
              </a:rPr>
              <a:t>/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3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4919663"/>
            <a:ext cx="5167313" cy="4143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400" smtClean="0">
                <a:solidFill>
                  <a:schemeClr val="tx2"/>
                </a:solidFill>
              </a:rPr>
              <a:t>Lê Đức Long, longld@hcmup.edu.vn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white">
          <a:xfrm>
            <a:off x="2852716" y="5334000"/>
            <a:ext cx="27226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/>
              <a:t>www.2learner.edu.vn</a:t>
            </a:r>
            <a:endParaRPr lang="en-US"/>
          </a:p>
        </p:txBody>
      </p:sp>
      <p:sp>
        <p:nvSpPr>
          <p:cNvPr id="93189" name="WordArt 5"/>
          <p:cNvSpPr>
            <a:spLocks noChangeArrowheads="1" noChangeShapeType="1" noTextEdit="1"/>
          </p:cNvSpPr>
          <p:nvPr/>
        </p:nvSpPr>
        <p:spPr bwMode="auto">
          <a:xfrm>
            <a:off x="2743200" y="3962400"/>
            <a:ext cx="4953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rPr>
              <a:t>Thank You!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white">
          <a:xfrm>
            <a:off x="3853703" y="6248400"/>
            <a:ext cx="11112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/>
              <a:t>03/2014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5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endParaRPr lang="en-US" sz="1800" b="0">
              <a:solidFill>
                <a:schemeClr val="tx1"/>
              </a:solidFill>
            </a:endParaRPr>
          </a:p>
        </p:txBody>
      </p:sp>
      <p:grpSp>
        <p:nvGrpSpPr>
          <p:cNvPr id="86126" name="Group 110"/>
          <p:cNvGrpSpPr>
            <a:grpSpLocks/>
          </p:cNvGrpSpPr>
          <p:nvPr/>
        </p:nvGrpSpPr>
        <p:grpSpPr bwMode="auto">
          <a:xfrm>
            <a:off x="762000" y="1828800"/>
            <a:ext cx="7467600" cy="3810000"/>
            <a:chOff x="1344" y="1056"/>
            <a:chExt cx="2928" cy="2544"/>
          </a:xfrm>
        </p:grpSpPr>
        <p:grpSp>
          <p:nvGrpSpPr>
            <p:cNvPr id="86035" name="Group 19"/>
            <p:cNvGrpSpPr>
              <a:grpSpLocks/>
            </p:cNvGrpSpPr>
            <p:nvPr/>
          </p:nvGrpSpPr>
          <p:grpSpPr bwMode="auto">
            <a:xfrm>
              <a:off x="1344" y="1056"/>
              <a:ext cx="2928" cy="432"/>
              <a:chOff x="1248" y="1440"/>
              <a:chExt cx="2928" cy="432"/>
            </a:xfrm>
          </p:grpSpPr>
          <p:sp>
            <p:nvSpPr>
              <p:cNvPr id="86036" name="AutoShape 20"/>
              <p:cNvSpPr>
                <a:spLocks noChangeArrowheads="1"/>
              </p:cNvSpPr>
              <p:nvPr/>
            </p:nvSpPr>
            <p:spPr bwMode="gray">
              <a:xfrm>
                <a:off x="1462" y="1469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0" scaled="1"/>
              </a:gra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86037" name="Group 21"/>
              <p:cNvGrpSpPr>
                <a:grpSpLocks/>
              </p:cNvGrpSpPr>
              <p:nvPr/>
            </p:nvGrpSpPr>
            <p:grpSpPr bwMode="auto">
              <a:xfrm>
                <a:off x="1248" y="1440"/>
                <a:ext cx="528" cy="432"/>
                <a:chOff x="720" y="960"/>
                <a:chExt cx="987" cy="795"/>
              </a:xfrm>
            </p:grpSpPr>
            <p:sp>
              <p:nvSpPr>
                <p:cNvPr id="86038" name="Oval 2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039" name="Oval 2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040" name="Oval 2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6041" name="Text Box 25"/>
              <p:cNvSpPr txBox="1">
                <a:spLocks noChangeArrowheads="1"/>
              </p:cNvSpPr>
              <p:nvPr/>
            </p:nvSpPr>
            <p:spPr bwMode="gray">
              <a:xfrm>
                <a:off x="1728" y="1488"/>
                <a:ext cx="2160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smtClean="0">
                    <a:solidFill>
                      <a:srgbClr val="000000"/>
                    </a:solidFill>
                  </a:rPr>
                  <a:t>Advanced Power Point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6042" name="Text Box 26"/>
              <p:cNvSpPr txBox="1">
                <a:spLocks noChangeArrowheads="1"/>
              </p:cNvSpPr>
              <p:nvPr/>
            </p:nvSpPr>
            <p:spPr bwMode="gray">
              <a:xfrm>
                <a:off x="1357" y="1458"/>
                <a:ext cx="281" cy="3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  <p:grpSp>
          <p:nvGrpSpPr>
            <p:cNvPr id="86043" name="Group 27"/>
            <p:cNvGrpSpPr>
              <a:grpSpLocks/>
            </p:cNvGrpSpPr>
            <p:nvPr/>
          </p:nvGrpSpPr>
          <p:grpSpPr bwMode="auto">
            <a:xfrm>
              <a:off x="1344" y="1584"/>
              <a:ext cx="2928" cy="432"/>
              <a:chOff x="1296" y="1728"/>
              <a:chExt cx="2928" cy="432"/>
            </a:xfrm>
          </p:grpSpPr>
          <p:sp>
            <p:nvSpPr>
              <p:cNvPr id="86044" name="AutoShape 28"/>
              <p:cNvSpPr>
                <a:spLocks noChangeArrowheads="1"/>
              </p:cNvSpPr>
              <p:nvPr/>
            </p:nvSpPr>
            <p:spPr bwMode="gray">
              <a:xfrm>
                <a:off x="1510" y="1757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39999"/>
                    </a:schemeClr>
                  </a:gs>
                </a:gsLst>
                <a:lin ang="0" scaled="1"/>
              </a:gradFill>
              <a:ln w="38100" algn="ctr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6045" name="Oval 29"/>
              <p:cNvSpPr>
                <a:spLocks noChangeArrowheads="1"/>
              </p:cNvSpPr>
              <p:nvPr/>
            </p:nvSpPr>
            <p:spPr bwMode="gray">
              <a:xfrm rot="1758052">
                <a:off x="1310" y="1743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46" name="Oval 30"/>
              <p:cNvSpPr>
                <a:spLocks noChangeArrowheads="1"/>
              </p:cNvSpPr>
              <p:nvPr/>
            </p:nvSpPr>
            <p:spPr bwMode="gray">
              <a:xfrm rot="1758052">
                <a:off x="1296" y="1728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47" name="Oval 31"/>
              <p:cNvSpPr>
                <a:spLocks noChangeArrowheads="1"/>
              </p:cNvSpPr>
              <p:nvPr/>
            </p:nvSpPr>
            <p:spPr bwMode="gray">
              <a:xfrm>
                <a:off x="1347" y="1754"/>
                <a:ext cx="231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48" name="Text Box 32"/>
              <p:cNvSpPr txBox="1">
                <a:spLocks noChangeArrowheads="1"/>
              </p:cNvSpPr>
              <p:nvPr/>
            </p:nvSpPr>
            <p:spPr bwMode="gray">
              <a:xfrm>
                <a:off x="1776" y="1776"/>
                <a:ext cx="2160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smtClean="0">
                    <a:solidFill>
                      <a:srgbClr val="000000"/>
                    </a:solidFill>
                  </a:rPr>
                  <a:t>Tools for Science and Maths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6049" name="Text Box 33"/>
              <p:cNvSpPr txBox="1">
                <a:spLocks noChangeArrowheads="1"/>
              </p:cNvSpPr>
              <p:nvPr/>
            </p:nvSpPr>
            <p:spPr bwMode="gray">
              <a:xfrm>
                <a:off x="1405" y="1746"/>
                <a:ext cx="281" cy="3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  <p:grpSp>
          <p:nvGrpSpPr>
            <p:cNvPr id="86103" name="Group 87"/>
            <p:cNvGrpSpPr>
              <a:grpSpLocks/>
            </p:cNvGrpSpPr>
            <p:nvPr/>
          </p:nvGrpSpPr>
          <p:grpSpPr bwMode="auto">
            <a:xfrm>
              <a:off x="1344" y="2112"/>
              <a:ext cx="2928" cy="432"/>
              <a:chOff x="1248" y="1440"/>
              <a:chExt cx="2928" cy="432"/>
            </a:xfrm>
          </p:grpSpPr>
          <p:sp>
            <p:nvSpPr>
              <p:cNvPr id="86104" name="AutoShape 88"/>
              <p:cNvSpPr>
                <a:spLocks noChangeArrowheads="1"/>
              </p:cNvSpPr>
              <p:nvPr/>
            </p:nvSpPr>
            <p:spPr bwMode="gray">
              <a:xfrm>
                <a:off x="1462" y="1469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0" scaled="1"/>
              </a:gra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86105" name="Group 89"/>
              <p:cNvGrpSpPr>
                <a:grpSpLocks/>
              </p:cNvGrpSpPr>
              <p:nvPr/>
            </p:nvGrpSpPr>
            <p:grpSpPr bwMode="auto">
              <a:xfrm>
                <a:off x="1248" y="1440"/>
                <a:ext cx="528" cy="432"/>
                <a:chOff x="720" y="960"/>
                <a:chExt cx="987" cy="795"/>
              </a:xfrm>
            </p:grpSpPr>
            <p:sp>
              <p:nvSpPr>
                <p:cNvPr id="86106" name="Oval 90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07" name="Oval 91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08" name="Oval 9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6109" name="Text Box 93"/>
              <p:cNvSpPr txBox="1">
                <a:spLocks noChangeArrowheads="1"/>
              </p:cNvSpPr>
              <p:nvPr/>
            </p:nvSpPr>
            <p:spPr bwMode="gray">
              <a:xfrm>
                <a:off x="1728" y="1488"/>
                <a:ext cx="2160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smtClean="0">
                    <a:solidFill>
                      <a:srgbClr val="000000"/>
                    </a:solidFill>
                  </a:rPr>
                  <a:t>Tools for Technology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6110" name="Text Box 94"/>
              <p:cNvSpPr txBox="1">
                <a:spLocks noChangeArrowheads="1"/>
              </p:cNvSpPr>
              <p:nvPr/>
            </p:nvSpPr>
            <p:spPr bwMode="gray">
              <a:xfrm>
                <a:off x="1357" y="1458"/>
                <a:ext cx="281" cy="3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  <p:grpSp>
          <p:nvGrpSpPr>
            <p:cNvPr id="86111" name="Group 95"/>
            <p:cNvGrpSpPr>
              <a:grpSpLocks/>
            </p:cNvGrpSpPr>
            <p:nvPr/>
          </p:nvGrpSpPr>
          <p:grpSpPr bwMode="auto">
            <a:xfrm>
              <a:off x="1344" y="2640"/>
              <a:ext cx="2928" cy="432"/>
              <a:chOff x="1296" y="1728"/>
              <a:chExt cx="2928" cy="432"/>
            </a:xfrm>
          </p:grpSpPr>
          <p:sp>
            <p:nvSpPr>
              <p:cNvPr id="86112" name="AutoShape 96"/>
              <p:cNvSpPr>
                <a:spLocks noChangeArrowheads="1"/>
              </p:cNvSpPr>
              <p:nvPr/>
            </p:nvSpPr>
            <p:spPr bwMode="gray">
              <a:xfrm>
                <a:off x="1510" y="1757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39999"/>
                    </a:schemeClr>
                  </a:gs>
                </a:gsLst>
                <a:lin ang="0" scaled="1"/>
              </a:gradFill>
              <a:ln w="38100" algn="ctr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6113" name="Oval 97"/>
              <p:cNvSpPr>
                <a:spLocks noChangeArrowheads="1"/>
              </p:cNvSpPr>
              <p:nvPr/>
            </p:nvSpPr>
            <p:spPr bwMode="gray">
              <a:xfrm rot="1758052">
                <a:off x="1310" y="1743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14" name="Oval 98"/>
              <p:cNvSpPr>
                <a:spLocks noChangeArrowheads="1"/>
              </p:cNvSpPr>
              <p:nvPr/>
            </p:nvSpPr>
            <p:spPr bwMode="gray">
              <a:xfrm rot="1758052">
                <a:off x="1296" y="1728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15" name="Oval 99"/>
              <p:cNvSpPr>
                <a:spLocks noChangeArrowheads="1"/>
              </p:cNvSpPr>
              <p:nvPr/>
            </p:nvSpPr>
            <p:spPr bwMode="gray">
              <a:xfrm>
                <a:off x="1347" y="1754"/>
                <a:ext cx="231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16" name="Text Box 100"/>
              <p:cNvSpPr txBox="1">
                <a:spLocks noChangeArrowheads="1"/>
              </p:cNvSpPr>
              <p:nvPr/>
            </p:nvSpPr>
            <p:spPr bwMode="gray">
              <a:xfrm>
                <a:off x="1776" y="1776"/>
                <a:ext cx="2160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>
                    <a:solidFill>
                      <a:srgbClr val="000000"/>
                    </a:solidFill>
                  </a:rPr>
                  <a:t>Tools for foreign language </a:t>
                </a:r>
              </a:p>
            </p:txBody>
          </p:sp>
          <p:sp>
            <p:nvSpPr>
              <p:cNvPr id="86117" name="Text Box 101"/>
              <p:cNvSpPr txBox="1">
                <a:spLocks noChangeArrowheads="1"/>
              </p:cNvSpPr>
              <p:nvPr/>
            </p:nvSpPr>
            <p:spPr bwMode="gray">
              <a:xfrm>
                <a:off x="1405" y="1746"/>
                <a:ext cx="281" cy="3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  <p:grpSp>
          <p:nvGrpSpPr>
            <p:cNvPr id="86118" name="Group 102"/>
            <p:cNvGrpSpPr>
              <a:grpSpLocks/>
            </p:cNvGrpSpPr>
            <p:nvPr/>
          </p:nvGrpSpPr>
          <p:grpSpPr bwMode="auto">
            <a:xfrm>
              <a:off x="1344" y="3168"/>
              <a:ext cx="2928" cy="432"/>
              <a:chOff x="1248" y="1440"/>
              <a:chExt cx="2928" cy="432"/>
            </a:xfrm>
          </p:grpSpPr>
          <p:sp>
            <p:nvSpPr>
              <p:cNvPr id="86119" name="AutoShape 103"/>
              <p:cNvSpPr>
                <a:spLocks noChangeArrowheads="1"/>
              </p:cNvSpPr>
              <p:nvPr/>
            </p:nvSpPr>
            <p:spPr bwMode="gray">
              <a:xfrm>
                <a:off x="1462" y="1469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0" scaled="1"/>
              </a:gra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grpSp>
            <p:nvGrpSpPr>
              <p:cNvPr id="86120" name="Group 104"/>
              <p:cNvGrpSpPr>
                <a:grpSpLocks/>
              </p:cNvGrpSpPr>
              <p:nvPr/>
            </p:nvGrpSpPr>
            <p:grpSpPr bwMode="auto">
              <a:xfrm>
                <a:off x="1248" y="1440"/>
                <a:ext cx="528" cy="432"/>
                <a:chOff x="720" y="960"/>
                <a:chExt cx="987" cy="795"/>
              </a:xfrm>
            </p:grpSpPr>
            <p:sp>
              <p:nvSpPr>
                <p:cNvPr id="86121" name="Oval 105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22" name="Oval 106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23" name="Oval 107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6124" name="Text Box 108"/>
              <p:cNvSpPr txBox="1">
                <a:spLocks noChangeArrowheads="1"/>
              </p:cNvSpPr>
              <p:nvPr/>
            </p:nvSpPr>
            <p:spPr bwMode="gray">
              <a:xfrm>
                <a:off x="1728" y="1488"/>
                <a:ext cx="2160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smtClean="0">
                    <a:solidFill>
                      <a:srgbClr val="000000"/>
                    </a:solidFill>
                  </a:rPr>
                  <a:t>Q&amp;A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6125" name="Text Box 109"/>
              <p:cNvSpPr txBox="1">
                <a:spLocks noChangeArrowheads="1"/>
              </p:cNvSpPr>
              <p:nvPr/>
            </p:nvSpPr>
            <p:spPr bwMode="gray">
              <a:xfrm>
                <a:off x="1357" y="1458"/>
                <a:ext cx="281" cy="3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524625"/>
            <a:ext cx="2133600" cy="152400"/>
          </a:xfrm>
        </p:spPr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62375" y="1281082"/>
            <a:ext cx="5505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mtClean="0">
                <a:solidFill>
                  <a:srgbClr val="FF0000"/>
                </a:solidFill>
              </a:rPr>
              <a:t>Instructional Softwares and Learning Tools 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EC421A-2DC4-4F16-B1E9-942A936B392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20" descr="http://www.bankukash.com/ukash/skype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7" y="838200"/>
            <a:ext cx="1888643" cy="119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http://data.sinhvienit.net/2012/T07/img/SinhVienIT.Net---657229049863836812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4191000"/>
            <a:ext cx="3502507" cy="220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tienphongonline.vn/wp-content/uploads/2013/12/office2010-full-crack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032" y="1241623"/>
            <a:ext cx="336624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data:image/jpeg;base64,/9j/4AAQSkZJRgABAQAAAQABAAD/2wCEAAkGBxQSEhUUExQWFhUVFRUZFhgXGBoVFxgVGBYWFxYVFxUYHCggGBolGxccIjEhJSkrLi4uFx8zODMsNygtLisBCgoKDg0OGxAQGywkICYvLywsLCwvLCwsLCwsMC4sLCwsLCwsLCwsLCwsLCwsLCwsLCwsLCwsLCwsLCwsLCwsLP/AABEIAKgBLAMBEQACEQEDEQH/xAAcAAABBQEBAQAAAAAAAAAAAAAAAgMEBQYBBwj/xABPEAACAQIDAwYKBgYHBQkAAAABAhEAAwQSIQUxQQYTIlFhcQcyUlOBkZKhsdEUM0JywdMVFyOywvBDc4KT0uHiFiRUYvElNGN0g6KztMP/xAAbAQACAwEBAQAAAAAAAAAAAAAAAQIDBAUGB//EADwRAAIBAgEHCQYFBAMBAAAAAAABAgMRBBITFCExQVEFM1JhcYGRodEVMrHB4fAGIjRTchYjQpIkQ/Fi/9oADAMBAAIRAxEAPwDzet5xQoAKACgAoAKACgAoAKACgAoAKACgAoAKACgAoAKACgAoAKACgAoAUgpoiyXhkGrHcvvP8/hTKKjfureNXHLGT/PYKCcYqKshNBIAaBBvoDYG7toGGhoFsEm3RYllCShpWHlI4VNId0Wa41Y4jsimYnRlcDjV6mPooGqEuKG2xp4ADv1+FMkqK3sZN5j9o+jSixYoRW4i1EvCgCRs+0j3EW42RCwDN1DvOg6pOgmeFJ7NRKCTdmTb2ydGaeaIu2rYt3CbjHnFJD84lsKy9GQQNRunTMsom6e3cJxWxHtAm4yIo5uCwuDNzmfLCc3nH1bzKjxe0SKVwdJrayLtPCczeuWswfm3ZcwBAOUwdGEj+dSNaad1chOOTJojUyIUAFABQAUAFABQAUAFABQAUAFABQAUAFABQAUAOINKaIMk3jCKOvpH+fT7qZTHXNvuGP59NBacoA7QAUABai4WAigVwg0DCeygAzUXCxZ4O3hSq85ddWMloBIHTgAQh+zrMnWoNyvqLowg1rZN2Js6xfxXMqcysnQJYoc4tgn7HlA8OrfvrPXqzhaxvwOEpVnK+u1g5XYDD2Dat2CWZVZbzEyrXVcqSvZoRwq2jOUlrMuLpU6crRM/B66uMmoZqJYFAC7L5SCVDAfZaYPYcpB9RFDGnZljb27cUghUABt5BDQgthwAvSnUXHkkk9KQQYIjkIsVZoYxe0muILeVFQZYCgiAvOkakkn61pJ1OlNRsRlUbGcbiTduPcIALsWYLMZjqx1JOpk+nSBpQlZWIyllO4xTEFABQAUAFABQAUAFABQAUAFABQAUAFABQAUAFAC0NNEGt5Kxe5fu0FNLa+0YP40ywPnQMSeGtAxVAhD/ADpMcRy2NR6PjTIy2C8QAGIG7T4TQRg243Y1nouTyQzii4ZLJmH2tcRcqvCidMqneZO8VFpMmpzSshv9IPzwvhiLqmQw6MaAeKNIgDSKjKnCSs0WU69WnJyi7PuGLl/MSxklmZietmYsx9JJNSjFRVkQqTnUd5MRzlO5HJEUiQUAFABQAUAFABQAUAFABQAUAFABQAUAFABQAUAFABQAUAFABQAUAdU60xPYTT0rfap938/CmZtk+0j0Fwfz30AFAHKAEka0h31EnCLLSdw1P4fz2Uymq7RsNXHkk95+VBZFWVhioloUAFADuHthiczZYEz26aamkxxSe0ffCINedG6YEE92/f8A5ehXZLIXERdw6qY5wHTgJHuNO7BxS3kamQCgB7B2wzqDuJ/CpRV3YrqScYNovLWw1bxUY90mlOpRhLJk9feQpUcZVgqkIpp9a+F7kg8mYEm2yjrZso9ZPb76jn8P0viPR8d0Ph6jf6AXXoscu+DIG87xw0OtXqMGk1vMkq2Ii2mtm0WnJ1TPQboxIkyJ3ab6eRAiq+Id9WzqOjk8u7m3/wDdRkQI6TiOHkI/Qlrqb1mpZqJW8bWXDwFDYdnqPtGjNRFp1Xq8CmGFWTpuZhv4BiBVtDDwnG7PT4WhCpSUpbRX0Rer3mrtEp9Zp0SlwFDBp1e80aJT6w0SlwO/Qk6veaNEp9YaJS4HRgU6veaeh0+sNEpcCXY2AzqXW07KJ1E8NWjrgb43cag8PQTs35holI7hNgG6Cbdp2A3lZOsTA6zGsDWiWHoRdpO3eGiUiI2BTMggwzQdeEE0SwtNTiuLsZcZRhShlRJ42Na6j6zWv2fR6/E5WdkLGw7PUfaNLQKPX4iz0hxdg2epvaNLQKPX4iz8isxuzra3SoBjIp38SWn4V53lmo8I0qXnrHKrJQTEjZ6dR9Zrhe1K/V4FLxExY2bb6j6zUfauI6vAWk1CRZwSDcD1b6Pa+I6vAqlXm9pU4vD5SY8WTB6tdxr0tOWVBN8EbadTKVntIOMulUJG8Rv1GpApVJOMbo2YemqlTJYxgsWxnNHZE/OsjxEzqQwNHeiytpImN3eTUXiZkngKNtj8QfCsBJuWYiYzgN3ZWgk9go0mbK9CpdY5gWa5KrbYiekQO2Dxnh1cKHiKnFCXJ9KTvZ6usttuWMMLK8yozhiGbO8MAo1C3AIkkGBu9RNaxVXeT0KlwM/awt24Cbdp3AMEojOAYBiVnXXd3VZpMxaHT+2NXLdxGy3EZCQCA6lCRqJhoMab+ynpEyOiUztbjlkvZmHV2IbdlJ6tZA/GozdkSgk2Wq7Kt9R9ZqvLZPJQ4Nj2uo+s0ZbDJRm6uKgoAkbO+sXv/A1KHvIqr82z1jke9woq82ckMQ+uXxjI8WJn/m9Fc/Fu1Z32HY5Mgng4tbbv4sy3LvZLC9ccm45dgyKrJcIELHRB0UHMAD1DfWRTTeo3ZDS1juw+jaUBmTxdDbltACJkSGB7dPTXbpc3HVu4nk67tWqWdvzPdf5ExcQCH/bMS6jNFuc0BtB1QI9dW22avMzZad/z7durbtFvigUIF8mQ+Yc2ACT3enXtPXQo69nmEqqcbKfG+oauWLcybpliSTkIGoJzDr1j0GpJvciidOne7lt6mR7igHotmHXEe6pq+8zTST1O5mF3t99/3jWnC+53s9vgOYiKFaDYKFMBQoAUKBlvybNsXrc5xd5xRaIAKC4SBbNwTmK5iJA4de6qa+VkO2y2vjbfbuEwuBwuDCbwGKR576TcGhH2oW16lpqzc79/Zkr6j4kTbOX6U2WMv0m7ljdll8sdkVGN70r9XwMHKHNInYe2WZVG9mAG/eTA3a8eFdOTsm2cFK7sejLsbC4RraNhL+IYgF7gttdRZMaqOjpvgAwOJrgaRXrqUlUjFbldJ+vfq7jpujRotJwcuLtdehQ8tNm8xfCiCGTMCFVJ6TaEIAJHXGoitvJ9bO0r9fFv4mPG0s3Ut1dXyMHtP68/1afFq87+JfeiZpc2u0mbA2W2KvpYUhWfNBOoGVGbWPu15ilTzk1FEaNJ1aigt56XtbkM3MMOfBCI5VRagSCGX7ehCrknqY106uEbha/l9e47FbAt02srZfd9e48uWuGzzjKE4gq7febQ7jqa9vR5uPYvgdTNqUURdrZDaaJB6OnDxhSr+4asBlqsk+shbLw7XHVEEsxAA7TXPZ6GGvYbVdjQpW3cy3rIW451id+UhdQBBiCd4J4VEsqR/Lq3D+J5KYm8fpF4WwrMAWt6gsD9pGMrIB17tNTUs3JbDNlIjbFssh6GaUJLEaMZDKqZWGWZ117qTua1aMbkTaB/YG0bcXg2ctAnL0jlzAxG4xE6HWDVaTTuzPa+wyj4dnkKM+n2Ycx3LJiTVqsJpolbPw5zAGEGklpUASNf5FRZFC66xwSw2H9YfuH95ahU2E6e0v7YndVJYXFzCW0hSJMCSXK7xwAQiPTQSaSPOK0mYKAJGzvrF7/wNSh7yKq/Ns9C2bte2tlbdwt0c8CMy9IzqCwmqcThHVnlGjA8qU8PQULu++3aUeFYyzPqWaTrMDXQaaDU6VjfJ1Xq++40+2sO+l4fUlWsY6+KxAmd/GAJ91dalSyacYy2pWPP4jFOVWUoPU3ccbaF1olyYMjsMRp6KsUI8CiWIqPaxY2hc8s693WD8QPVRkR4EdIqcRX6QueWeHuII94FGRHgJ4irxGmckyd5qaViiUnJ3ZmkElgNem/7xq/De53s9xgOYiOMhG8Ed4itKaZsAUwFCgBQoGW2z9oBUym46kEhSqISFO+LhGdZk7jxqmdO8r2T8fhsE0O4TGJbBVL11VkkdBSVJ6JZTqUYqBqsHQa6ClKEpO7ivP78QKa6ALluN2cxw0ho04VOXOU78fkYeUeaNPycxK2r4uEqCq3DbzTk53IRbzRwze+K04qDnTyVvte2219djjUZKM8rttwvuubbHbZwWIZbj4q/ZZQA9u21wK0axKrB1kZhEjq0rj08NiaKcI04yT2N2v8AHyZuqVqFRqTnJW2pX+/AyW28al66WthxbAhQ7vcaOJJdmInqBj311cPSlThaVr77JL4JHOrzU53je3W2/jcye0/rz/Vp8Wryv4l96JXLm12l3yF2law2MS7eJCqGEgZoLKVkgaxBO6a85hqkYVFKRPB1YU6qlM9NxXhBwIBAdn7FRv4wK6UsdRW868uUcOt9+48dWuCzzDMxifHb7zfE17WjzcexfA7UPdXYJC2yCLpcJGpSC2m6Ae2KKvu6zVhecJljCc3h1uW7Vy4huKWuhLlt0t6g5h0hA0Idcy8DrAOFx13udiE7amjQ3cbaspe/aNevXRZVLhIOpvrOYLCjLbIgxqXM7hBFLgSm2lt2s02zOWOGwmFZMUrXEc9BUXMzGJ0lxEdZI99WuZTk3Mbf8IBy3beFwlvPedybrpnu5GMqqhdFK780nXhOtQbuWN31EDE4a/YxE4uGIQF18cRcRdAwGScrRpI0I7arlAlCSWskW+UtpZzBioVQFUKkRI10PR3bhwGtCTRCTUmV9zm71zOTlzZeaaYZGU9IEiN4Yb98iN1SipN6hNxUdZDrpHBLDYn1h+4f3lqFTYTp7TQ27bDgevcezX3j1iqS2zJaYm6BAZwOoSB6BQF2YOtJnCgB/BOBcUkwAdSe41KLsyuqm4NI0a4/DZNXOfXiuTs7RV2Xr2qxh0d5Puyv5DQ2ha84vrqWXHiU6NV6LFDaFrzi+ujLjxFo1XosUu0LXnF9dGXHiReGq9Fi/wBIWvOL66MuPEWjVeixX6StecX108uPEWi1uix47SsZRFwZpbNJGXL0csdu/wB1LLV9o3hp5KtF33/L5lRsnaS2bwu7wruYDZSQ2YSG4b5qynODpOLdj1eDnGNFRk7MseU/KZcY6t4uUEDM4YwY4gDiD66lh3SpJrKRqVWmt5TjEp5S+sVo0il0kSz0OIr6UnlL6xRpFLpIM9T4nRik8tfWKekUukgz1PiKGLTy19Yo0il0kPPU+IoYtPLX10aRS6SDPU+IlsUme2cw0aTruEGq5V6bnB32P5GLHTjOnaLuXVnaGGjpO2bsKxx69er31qli4X1Sj5nIUFbWn5Dy7Rwmv7RuzVPf1VDS49KPmGbXB+Ql9p2J6NwR/wAxE+6pLFUra5IrlTe5MpdoYtGvEhwRkUTOkgtI99eZ5ei67jmtfYEqcshKw/exWGjoM+bTxisduorz8sFUtqg/IjOirflTuMjFp5a+uqtBxHQZQ6NTgOLjLflr66i8DiOgyLoVOiZ6+ZZiOLH4mvWUk1CKfBHVjqihq4CQQDB/zpVU3HUaMPJRndmq2dy5ezYFn6NnAw4sSbq5cottbLBOazAkNJGfhAIBM5c3LgdJV4bMpFJtBQl1UtuHtJ0lYbyCW6B3agZeHCnm5J7BvEQaSuju03t3lXMzqbYYKqhWDSB9osCmo6m0jq1bpt7hKvT4jexbq27bAqAxmTOpGkAeo+sVHNy4DdenukQ8ViHcPMyzQIOgRVVUG/dA07qbhLgKNenZ/mINi02YGCDG/Qww3HfRm5cCOfp8TQ7JGFVQt0NO4sMx4RmEbj3Dd104waFKtB7WV1bDlE7ZF0K5LEAZTv71qE1dE4PWaYbYtALF+6CAB44gCPswdBO4VVkvgXZS4j6bcswP296YExcETGsdlGS+AspcWYStBnCgDR+DpQdpYUESOcOh1+w1Qqe6y7D84j6A2riLGHWXRST4qhVLH5DtrIdIzV3lUN4w1oD/AJt/uWKlYLirPK239vCp/ZKn3FRSaAq+Ve17OJRVt28hGYmVUDUADVTXI5Xk404Wf+R2+Q4KVWSa3fMzWxbDWrVpAivI6TEgZSd+ka1mz05SbR3sxTSSaWrqJ1jaXN4HFqq2rLKznpCGg5QzI0RMSd811MLUWRkt/mPN8p0v+TdK0bIo12cuBQ3gQz2nzAtrm6SJzcGQQ0+s1POuTWsrdGMVsKTZG1rOH2jiL9/NobhtoEDKXZrghpPQid8VpqPWuw5lHY+1m7wnhMwOQG4jq8DMOYV1zRqAwIETuJiq8sssWVnwi7NZiA6wADJsPqSWBUCJkQNYjpDXfDyrgopq53G8vMN9GS9h7S3LjtHNlIyhXi4XZQQOiDEE6le2HdhkjWxfCPgsRcClbVpTzkG4VBlRYKiAOJuXB/6J7qNYWLNOUuzkDk37Bli56WeATlXKADAIWYHWTxpZQ8kq/wDbfZoZxziNL71tsQoCqok5NJINRcxqNzPeELaWHu27QsXLTMLhLC2QSBkcSY4TWvBNOqiyjFZ+mnx+TMOGPXXoFGPA9OqcOC8BYJqSjHgSVOHBeA4J3601GPBE1ThwXgIbxv7I+JqunFZ+Wrcjxf4hSjitXBfMWBWrJXA8+2xainkx4EbsWBTyY8CLbKi94x7z8a89U999rNa2DmC8b0GrcMr1EasJzhd29nXCAwXokqAdIljAH/SujlQTsdSyHhse95HvX06TSzlP7QahNjZtx5yrMEg6gbonU6faHr76blBbR2Q5b2TdJKhNRqRI3ajr6wfVRl00rhqFJsq6SQE1BAOq7zEce0fDfRl0/tBqEXsE6CWWNY4HXKGjTsIqUXCWwdkNAVPJXALIzdcFHAOrVVb3TThPffZ6CwazXZ0LIWAe2i7CyGK3HGCgC25KYlrWLsuphlaROuuUjdUKnustoe+j0y5tq45zXDmPWerfurK7HSTIN3HEk6DfPp66LoWUxhryjUgT6/8ArSuFyv2hevZXexZNzIrM8EKEXTpEcRPAVjxmFVeKUnZJ3OryRiXSqtRV3LUl13IOzNsnmQtzRo1049Wk1zXh5Rk1HYevpQqyinOLUt5D23gMWU5q5YZCTm1YEskAW20JjTXvrq0aCgr7zyGNxSq1W92wQ738lq01q4wtMhzMQV6O5omTuG8aCQN9WZtbUVvEwyUkjN7YvubzORBdmP8AaLEsO/WrqsL2fUc2lLU+1kFMS0jgevj31Tkl12em7J5Ti4Qq2EDRPRQETAnWRG/3VTNNGiLTLg7UxBGlpeo5l0795qvKZNrgZvadrnW527aCOgueIAqnMrKzEGCW6U5omQNak60ooy4mSp08rf6jvJrarWreQC3fOYsC+QOswAgzEwBHrJ9A6zk9eoqw2IhJWep8PQvG2wGIDW1UnqUFfSybvTUtZvVt9zKcprSm4tzNLHowCIAAY7hxmuhye3nURio6RSa4/Jlr4MXsri2N+2LsWW5tCoctdz28uQNpmjMZMAAEkgAkdjG5WbWS7a9fYdjH5ebWS7a9fZrPQdp3rtyw3PYKxcVje5sszMUbpt0f2JOgB1OTdXPgoxl+WTWz72+pzaajGf5ZtbPvb6mQ8JmHZBYzqFIa6oRIW2ihbDBUtrKqOnq0ksd8ABRvwEk3K3V279/38zpcmyTcrdXa9u1/dvMwjeN/ZHxNa6fPy7Eeb/Ef6ruXzLvk/wAm72LP7LLEkEkidACxCDpNAYbhrOk1OtiYUfeOLToSqbD07ZHIrCphwHtW7pZAl5wLjXLb5TLqG1Uhj4oRSJEzGvIq42q6mptb0tVmvvrZ0IYamo61fieTYywLdx0Vw6q7Krjc6hiA47CBPprvQk5RTat1cDjzjkyaKG94zd5+Nefqe++1mlbB3BeN6DVuF51GrCc4XdnEWwFmyGI3nOwzd4FdJxlukdUc+kWdP2A3MCM7QZiCOogT2a9lGTPpAN4i4jRlthImYZmnq8bdUoqS2u4xoCpjFAUAKAoAUKAM3XAWw8+dFU1vdNWE999noSdnGLts/wDiJ+8KzHQNviLzF2IcxmMZby5SOBAN0Rpwgag0AefVvOKFAE3Yhi/b7/wNV1fcZbQ5xHoGGwV64hdFlRmkyv2VDMImZgjcNZ0rEdKzIZJoTBoac9cVK5Et9h/UY7/yj/vCoVPdZ0OSl/zKf8l8Sux3KO4+EFssM5a6tw5EBNrKmQaLpqz6iD0d9ZnNuNj2lHk+nDEuaWrU1re27vv6l1aznhW23cs4tUQxOHsGcoYahhrx4VrWw8HU999pW7E27bxXRjJcAkqTMxvyHjHHdTIGI2w5S82YEozH0kM2qnyhVzesppLU+1lxyfxSeK7OQdEYNl/svpv3a7j2GJpqUr64minPczTM1tBLFgNB0naJJgDQjiaz5JflIVda0gLMqgASSdYA3nUmjJDKKjbW04sk27a29xBZEhhqMso2ZDrMMATl3UpQi9TKqtDPxtLUtp21ikezYy2w7aEqQVy5iyqS0EFSzLO8yTppNSzbjK19ROGaVJRtd8Xu8h66S2YOuR1OVlMyDoeocCOFWLUR2lVikgjWdTw7DW3BP+6h0V/yKfb8mTeT22ThHd1XMWtMkTlAkqZJGpAy7gRPExIPaq0s4kus9HWo51JN77l9b8IF9s3Oorgm4egzWjLo68CVIGbiJ031ToMP8X8yl8nw/wAX8yq5RbffGPmZFUAkgCWbVUXpXGJZ9EG/trTQoKkrJmrDYdUVZO/3w7ynbxv7I+Jp0+fl2I8h+I/1Xcvma7kXy3fZ6ugtLdV2DatkIaAp6UGRAGkVHFYJYhp3s13nIoYrNK1rl9d8KhY5lwgV4jML2scAw5uGGp0O6TEVmXJSWpz1dn1Lnj//AJ8/oYLFYg3HZzMsZ1Mnq3/5AdQArrQjkxSOdOWU2yiveM3efjXnqnvvtZpWwdwXjeg1bhedRqwnOF/a2Tca0bwC5AGOrqGhWVT0CZOrDhXRdWKlk7zq3IQq0YsUAdFAxQpgKFAChQBm64C2Hnzoqmt7pqwnvvs9BQrMdAUBQA1W84oUAP4K5ldWiYP4UpQc1kouw8ZSqJRV2anCcssTati2juqAkgKUBkmScwGbiePGoaFV4HYWExX7b8V6kZdvEac0CPvax3z+FV+z6xZote3NPxXqdO3B5s+0tS0CsR0TE/tvxXqTNncpxbTEKbTHnrJtjpLCkkGSDvGm6m+T6zVrF+Eo4mjWjUdJuzvtXqVj7TkRza8dcqcRGuuvz1qn2XXPRLlOqnfMT/3Xr97NhpNqct1uuWXDb7dtDmKE9ARvndrurQsBW4HmZYTFOTeafivUw961/vKX0XJlYMVBGuuoGukinoFbgR0PF/tPxXqSrWIOZm5sMCzmGCsupbQhtDvrNUilKzdirD4bETg8mm2rveuPaRMXbYlTat27UGegiqeOhYNqNfcNaScV/kXPBYvdSfivUk37z3ShuqCUmMmVZ8liJgsCd+/TtqOTDdIm8LjJWvSfivUdxWIZ0K5IndqDHEHt1jSkoR6QPCYy3NPxXqQcRYd967ySwzSGOgGhOka6dxoyIcRaJjbWzT8V6j1sXFZWtzbKiFy5TC8AM5O7gd/bTai9bYaFjP2n4x9S8wvKK8EFq7bS6ksTnCliztmZywYHNM6gjf3UsiPSGsHjP2n4r1KfGAtcGRCAToCQdYMxroOwk95q6hUhSeW3sIZnE0q1OUqb26ta1uz6yZZ51Uycwjb9WVS2s/azdtaXyth275T8/Q6zniXK+Zl/tH1IowFzyD61/wAVWe28Px+/Au0nE/sPxj6ihgbnm29a/wCKn7cw/H78CWlYn9iXjH1EtgLszzZ3RvXrPb21GPLOGVRzvtX3uOBypgcXjK2cjSa1W2r1LE373/DW+3oprpGvSp+2cL0n4/QwvkjHftry9SI2FvEk80dSTAKga8AJ0FWrl7Crf9+BU+Qsa/8AD4ep0YS75o+0vzp+38L9/wDhH2Djeh5r1KO8DmadDJkemszkpvKW/X4mSUHBuL2rUOYIHNoJMHT/AK1ZRnkTTsSp1o0ZZcthf2dp4lbRsrItkMpEW5ysQzDP4wBIHHhWp1YuWU4a+00e1aBDCP5s+tfnVmlPoh7WoCglzzZ9a/OjSn0Q9rUDoS55tvWvzo0p9Fh7XoCgtzzTetfnRpT6LD2vh+J0Lc803rX50aU+iw9sYfiKC3PNN61+dPSn0WHtjD8TOiuWZDoqFSGUrFtGoqcrsn29qER0LRhcstbViRpGYneRG+qsw+Jq0uPA6NqHzdrj/RjiZjfRmHxDS48CurQYAoAcseN6/gaso++jdyZ+rh2j4rrHuxQpjJ2ydk3sS5Sxba4wGYgRosgSSe0ioVKsKavJ2IVK0KSvN2Lf/YXaH/Cv61/xVVplDpFWnYfpfEp9obPuWLht3kKOIlTv1EjvrRCpGayou6NNOpGpHKi7ojirC0VTGdt8e9v3jXksTzrOfyXzMv5S+IsVQdI7NA0XT8l8WphrBB6i9sH1F6djMsZQeyXk/QS/JzFBWY2TlRSzENbaFUSzEKxMCixJYui2llbdWx+hWCg0nRQM6nj2/v8A8LVGpzU+w5uP52h/P5MuBXFN50UhEvA4JrpIWAFGZ3Y5URd0se8xAkngKlGLls+hXUqxprX3JbX2ExNmWnOW3iUZzuVke0GPUrsIk8M2Wp5uL1Rlr7Gip15x1zg0upp+S+VyA9sqSrAgqSCDoQQYII65qpqzszQmmroBSA6KAMHjfrH++3xNeto83HsR80xfPz/k/iPbI+sHcfhV9P3jBiebZrlFgqZzBgoiJ6TZRIMgxBnXTfu41b+e5j/suOvbbxfmdcWQxIOZSpgGZDSO7T5U1lNEZKkm2tat5jvN4fg76k+gaxPQ14DTdvg7qV58AcaHF/fcMYlUEZCT0RM+VxA0GlTjfeZ6igrZDECpFQoUERYoFvMGtYj0zO0AFABQAUAFADljxvX8DVlH30buTP1cO0fFdY92KFMZ6N4EW/3u8OPMfxpXO5S9xdpzOVebj2nrFyzcIGo8dTvJIAeWJcxIKSIjTNG7WuSmjipxPF/C0f8AtF+xLc+zXc5O5nvZ6HkvmO9mOFbzpCqYztvj3t+8a8liedZz+S+Zl/KXxFiqDpHLm49xoJR2nofK7BA7Ye5ew129Yhc4S2zZh9HgBWEa5o1kRFSe04+DqPQlGE1GW67XH0IXJfAlHx7Cxds2js/FhBcVpE82QpcqAx0P+e+jeXYqqpRpJyUnlxvbv3XZkBSOmdFAzqePb+//AAtUanNT7Dm4/naH8/ky4FcU3nRSEaPYWy2xGGuIhCkO1xiftC2gCJp23GNaaVJ1INLjfwWzzMGJrxo1oylr1WXVd635Iq9jbPOJvJZBANyRJEgAKWOnHQVTThnJKPE1V6yo03Ue7/wl8pVIxBDGXVLa3D5TrbUM3pifTUq6tOz26r9tirBtOldbLu3ZfZ3FaKpNJ0UAYPG/WP8Afb4mvW0ebj2I+aYvn5/yfxHtkfWDuPwq+n7xgxPNsvxWk5bFigiLFBEUKZEWKBChQRFigW8wa1iPTM7QAUAFABQAUAOWPG9fwNWUffRu5M/Vw7Swt7PusoZbblWmCFJBgwdR211M5FOzZ7jOQTs2cvYS4gl0ZQeLKQJ3xJpxnF7GSjOMtjGqmWFph9uXVw74YtmsvByNrkYMGDWz9kyNRuMnTjVToxc1PeUuhB1FU3r71lcKvNB0UyQqmMXhrRY5VBJLNAG86mvJYnnWc7kxpUJN9KXxHr2HdIzqyzuzAid26d+8VQdGMoy2O4gUEx0Yh/Lb2j86BZEeCOtfY6FmI7SaBqMVuEimSOigZ1PHt/f/AIWqNTmp9hzcfztD+fyZephnIBCMQZggEgwYPvrjZL22NjnFOzY2KiSLTY227uFLG1l6YghhI3EdY6/cKtp1pU/dM+IwtOvbL3cBnZG0Gw11btsKWSYzAkaqVMgEHceuoU5um1KJOvRjWg4S2PgIxWJa65dzLNEnduAA9wpSk5O7JQhGEVGOwQKiSOigDB436x/vt8TXraPNx7EfNMXz8/5P4j2yPrB3H4VfT94wYnm2ej4bkxabC88cUofKWydHcLZfLGaZkRPuodeSnaxGOBg6OXl69vlczQrScsWKCIoUyIsUCFCgiLFAt5g1rEemZ2gAoAKACgAoAkbPsl7ioDGYxMTwPCpwvlKxKFeVCWdjtRp7ewbiiBfIHUFI/jrU1N7WvBF7/EWIe1LwXoSU5N3LoObFE6yQyE6gQDrc6tKg5VIPU14InT/EGI3WXcvQSORx/wCIX+7P5lPO1uPkWf1FiuK8F6HTyNIgHEKJ3fs9/d+0qLxFRf5eSLIcu46Sbir222S1eQWeR+cSuJQ8NLfH+8pRxVSWtS8idXlrH0nkzVnt2L0E/wCyozZfpSZurm9ZmI+s6zRpc72ylfuJ+1+UlDOZP5eNtXwI21dgfR1DNfXUwBzZG4Tp06hWx1Wkr38kX8n8qY7GVHCMkrK97IrsDhGZcwuR0mjo9p18arKPJyxMM65Wv98TB7ZxOGcqUWrXb2LeyU+AuNvuz3qT8Wq32JHpeX1BfiPFrZbwXocGy284PY/1UexY9Ly+o/6lxnFeC9BQ2U/nB7H+ql7Fj0vL6i/qXGcV4L0O/ol/Oj2P9VHsaPS8vqH9TYzivBegobIfzo9j/VR7Gj0vL6h/U+M4rwXoKGx386PY/wBVL2PHpeX1D+p8Z1eC9CLjsG9ooecBl4HQiDlOvja1ix+ChhqLk9a4bCufL+KqtSlb8utalt2C0xd8brsdy/6q81pGHX/W/wDZ+gP8T4vfbwXoAu3fOD2P86jpGG/bf+30D+qcZ1eC9BYe95xf7v8A1UtJw37b/wBvoR/qrF9XgvQYu428rZc4OgM5BxnhPZW2jSw9Wmp5DWu207fJHKOM5RyrTUbf/KfoAx93yx7A+dWaPQ6L8WdvR8b+8v8AReooY695Y9gfOjRqHRfix6Njf3l/ovUUMbe8sewPnRo2H6L8WGjY395f6L1M/iCc7TvzGe+a60ElFWPBYlNVppu7u/iO7PnOMpgwdYn3VCtXzMMu1zJWtkO6LUc55wewPnWL2w+j5/Qxf2uj5ihznnB7A+dHth9Hz+hH+z0fM6Od84PYHzo9sPo+f0F/Z6PmKHO+cHsD50vbL6Pn9Bf2ej5ihzvnR/dj50e2X0fP6C/s9DzFDnvOj+7Hzo9tPo+f0Feh0PM6Oe86P7sfOj20+j5/QV6HQ8zLCumdk7QAUAFABQAUATdi3At+2TuDfgaMtQ/M9wKGX+XibTE7aVBopc6aAwPWarqco04r8usdPk+mn/dnZdWtlfd5QXCZVQoAMLoWY+nhWWWPnJ6nY7eGwfJsYOTTla2t7b9SK9drXiWIzgaCc2oJgceHbWfOz2p+Z09KwMlbJVlrWrf6ju2ca+S3aUl2RtXGufNBH3R8MtXSq5UYw1avmYcPVpxqyqxlrla6tqsvvzEnaV1LeeVNvOV6OkFQnT7QZj+dI2nGne99fobVjKDxOTKNtXvfIj4bbIOWAM/OKysTJz5tC06kenhVWXLKTtrNkp0Z02r6mmrdXBcC15T7YtXbhtNqFJTSJDE5WcEgwRB9QrbXmpSs9iOBgKUaGHbbtOXkuHqRdkKBbgbgzx3Zq9NyZ+nR5/FWzsrE8VvM4sUhGl5NcnDiCrABgILhjlSM2i51zE5lnQQVKkEQQa52Lxio3T1cOPg7bH3NPVvNWHw2cs9vw8df0e0hba2OcKQrnp6SNIjKOkD9oEhtw0EAmdKuw+JVfXHZ9/DV27tRVWoOlqe37+vZv1lcK0GcUKQis2/utf1n8DVxeXP0rLIe7LsObC2a2Jv27KmDcaJ3wACWaOMKCY7K8FTpupNRRClSdWagt5ub3g0i8tsYjosCdbbTC5c2o6IOoiSN/GK2vk/81sryOhLktZaSlq7PtGb5VbBOCv8ANFsylQyNESpkajrBBHqPGsOJoOjPJOdjMM6FTJ2rcZfF/WH7q/Fq62C/TLtfyPXfg/8A7DQ8lOSN3Hpda26rzcASJzORIB16K9uvdWlI9XisbDDuKkr3+H32dpOHg8xOfm+dwufyOeObdPi5J3a07EPalG2Vkytxt9TO7QwTWLr2njMhAMTGoB+0Adx4gUjoUqiqQU47GZvEeO33j8a6MPdR8yxfPz/k/iPbN8cdxrLj+Yfd8TFX9xlwK4BzxQpESVs/BXL9xbdpSzsdAPeSeAHWacYuTstpKnTlUlkxWsvsNyTuLdBuFPo65Wa8pL2nQmMtsrq7k9EKNZ9FWKg769nHd3dZqhgZKf5rZO2+59nX1Ffyhw6W8Q62kdEGTKtzVxNtSZMmdSTv3EVXUSU2l96jPioRjVairLVqfYQBVZlFCgN5jxXsGd5naQBQAUAFABQBK2WJup3/AIGqq/Nsuw/OI0mLsACToOOhO7u3VxZI2V4LaVKkFpnKNRLToY01jfUU7FEKk6Tbg7bhywjagR1gzm9KxUcqxS5bx1Y4REGQdDvPZ204thdoWMOyhJhVG7rkHqHGrI5Vr7jfhsLicTG8Fq8CNiMIJ1GoEAqNQNcrda6n41ZluO3UTlVq0JJTVn8lw6mdyC2XcDV56RgnXh2E7ie09dRzpRn8q8mtuzgu4mbIWLcf8zfGvccmfponHrP87JwreVChSEb3kjylyQrnnGuEAgaMHnIupgNI1gQFCjUkwOJjsFla1qS8Lbe63m3wR08Liranrb8fv4drKvlNyg+kEsjQHCqUEzkEssmIaS53QVKkajWtOEwmZ1SWzXfr2fLrvt1bDPicTnNcd/w+31W2a9pnhW8wihSEVm391r+s/gauLy5+lZZD3ZdhZ8hNsWsJiedvBiotuBlEnMYjSeoEemvD4WrGnPKlwLMHWhSqZU+BfX/CfiDcJS3aFudFYMWy9rBhr6KtlyjO+pKxdLlWplakrETlxyjtY0WGtqysqvzgbgSVgAjxhode0VVjMRGsouPeUY/FQrqLjtV7mFxf1h+6vxauhgv0y7X8j0/4P/7D0LwWbfw+FtX1v3RbLupWQTIyROg661Jnf5Uw1WrOLhG9l8yAm0f955z6anMkZQme4YfJlB5srEC7+05zjGbxjFBfmv7WTm3lcbLjx7NVu7ZrKflZi0vY3EXLbZkd5VhuIyqJ17RQzZgoShQhGSs0vmY3EeO33j8a6EPdR84xfPz/AJP4j2zfHHcay4/mH3fExV/cZcCuAc8UKRE2PI3DF8NidQEIZWgEO0WLrhS4MhJUEqPG46SDooRvGX3u+B0sFC9KXDzep7+HxN1htn2xczgai85Ak5QTevoWCTlDZVAmJgVtUFe/X82dSNOKlldfze7Yeb8tP++XPuWP/r2q5tfnH3fBHBx/Pvu+CKUVSYRQoDeY8V7BneZ2kAUAFABQAUAStmEC6k7p/A1VX5tl2H5xGz+jhl8dVmZDTIjuBmuVZHVkk9xSbQ2ewZumsNG5jB3Eakbx6KpmskxVKeSiKcPdSSyNlEQwkgrppI3GopX1oz6iRcsMyiFOYsSIIIOojduMVHY0LJeVYgbUxbhtQTAGpEHeSJB1B1q5NSS17P8A07/J3KKoUFTe27In0s6OdChjfwZRFSdnqvu+BhxtZ4iq5dRPVzubj8949P41RdancwrcXWybIgKWABZtSNBqTwr33JzawqaVznN5UuBYPhABIuWzv0Gaez7O+tim27ZL8vUTgktqGQKmVigKQhYFIQoCkIWBSEVe3xpa/rP4Gri8u/pWWQ92XYN2sICmbnEB1lTIOm6IBma8DkJq90V5Ccb5SJP0BOF5OO+QNMvGO07ur1Dpx6SB0o9JDd6xliHV58mdO+QKqnHJ33KJxyd6fYVWL+sP3V+LV28F+mXa/ke1/B//AGEoYEcL1n0lgfTCEe+tB7NVH0X5epGWgvsLFMaRSYjx2+8fjXRh7qPl+L5+f8n8R7ZvjjuNZcfzD7viYq/uM0dvBqQDztsaCQ2YEE8NFI9NcGy4oyZtNe8hhkgkaGCRI3HtHZUSmSs7BFR1ERQXspWQriwKNREUBRciKApXAx4r2LO8ztIAoAKACgAoAKAFZj1miw8pjig8TTUUQc2OWlY6L6eA9NMrlNRWsmWsKBvJJ93qpWKJV5PZqF3MSq7zr1DU0aiMYTlrGGx3UvrP4CgsVHixs4x+z3/OixLNx6xq7dZt59WlOxOEVHYNZT10rFmUJM9tA7nMx6zSGLW6es07kWheeeNMjrRzMRxMUBtB9eNDVwTsIAPXUcklcUP5mnZEbilYkwCZ7KNQPVrYplYb59IPxoFGa3PzGz/MUWRZnJcRLSONKxJVJPeJzHrNFkPLlxOUEQoA7NFgCaLIAmiyAJosgDMeuiyAMx66LIAzHroshHKBhQAUAOKlSsQci3wHJm5euraV0DNuLZgu4nUhT1VU5pGiNFt2RffqvxXnsN7T/l1HPRLNEnxQHwX4nz2H9p/y6M9ENEnxQpPBjiR/S4f2n/LoVeIng5vevvuFr4MsTOt3Dx2M8/8Ax08/Ei8HUtqa++4mL4Pb4EC5YH9p/wDBSz8TO+Tard215+hHveDrFt/TYcDqDv7zzdGfiWx5Ocd6++4aHgyxPncP7T/l08/HgWaHU4r77gPgzxXncP7b/l0Z+PANCnxRz9WeK87hvaufl0s+g0KXFffcH6ssV57De0/+CjPoNClxX33B+rPFedw3t3Py6efQaFPijv6s8T53D+2/5dGfiGhT4r77jh8GOJP9Lh/af8uln48AWDqLevvuEfqvxXnsN7T/AJdGeiS0SfFAPBhivPYb23/LozyDRJcUODwZ4nzuH9t/y6efjwI6FPivvuODwZYrzuH9p/y6WfiGhz4r77gPgyxXncP7T/l08/ENCnxX33CP1YYrjew/tP8Al0s9Elok+K++4WvgxxI1F7Dz9+5+XRno8GReDm9Ta++4dXwdYwf0+H9pz/8AnRn49ZB8nN8PMUfBviG8a5hwetWf3jm6M/ESwFWOySt139Bg+DLE+dw/tP8Al0Z+PAs0OfFffcI/VfivPYb23/Loz0SWiT4o5+q/Feew3tv+XSz0Q0SfFB+q/Feew3tv+XRnohok+KD9V+K89hvbf8ujPRDRJ8UH6r8V57De2/5dGeiGiT4oaxfg3xNtGdruHIRSxAZyYAnQFN9NVkweFkle6KH9BP5S+/5VPKKs2H6Cfyl9/wAqMoM2H6Cfyl9/yoygzYfoJ/KX3/KjKDNh+gn8pff8qMoM2H6Cfyl9/wAqMoM2dTYbz4y+/wCXbQpEXTYr9Et5Q9TfKnlojmWf/9k="/>
          <p:cNvSpPr>
            <a:spLocks noChangeAspect="1" noChangeArrowheads="1"/>
          </p:cNvSpPr>
          <p:nvPr/>
        </p:nvSpPr>
        <p:spPr bwMode="auto">
          <a:xfrm>
            <a:off x="-138112" y="312737"/>
            <a:ext cx="8248550" cy="60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Cài đặt các ứng dụng, công cụ của Microsoft vào PC </a:t>
            </a:r>
            <a:endParaRPr lang="en-US" sz="2400" b="1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10" descr="http://upload.wikimedia.org/wikipedia/vi/8/8a/Windows_8_start_men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1" y="3610452"/>
            <a:ext cx="4948237" cy="278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vdi.itgct.com/Portals/171651/images/windows-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84" y="2047542"/>
            <a:ext cx="1262987" cy="12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05000" y="3581400"/>
            <a:ext cx="1786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8</a:t>
            </a:r>
            <a:endParaRPr 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4" descr="http://www.thomasmaurer.ch/wp-content/uploads/2011/03/Microsoft_OneNote_2010_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246682"/>
            <a:ext cx="1092001" cy="10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00712" y="4224336"/>
            <a:ext cx="3142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Các công cụ của Office 2010</a:t>
            </a:r>
            <a:endParaRPr lang="en-US"/>
          </a:p>
        </p:txBody>
      </p:sp>
      <p:pic>
        <p:nvPicPr>
          <p:cNvPr id="14" name="Picture 18" descr="http://liveside.net/wp-content/images/2012/08/Windows-Essentails-201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6" y="1221776"/>
            <a:ext cx="340042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071688" y="2514600"/>
            <a:ext cx="1941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Windows Live Essential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4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 Point 2010 – phần nâng cao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EC421A-2DC4-4F16-B1E9-942A936B392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380" y="1309687"/>
            <a:ext cx="639302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019800" y="3276600"/>
            <a:ext cx="2286000" cy="9906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209800" y="2438400"/>
            <a:ext cx="1766888" cy="4953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52550"/>
            <a:ext cx="150495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>
            <a:endCxn id="7" idx="3"/>
          </p:cNvCxnSpPr>
          <p:nvPr/>
        </p:nvCxnSpPr>
        <p:spPr bwMode="auto">
          <a:xfrm flipV="1">
            <a:off x="1371600" y="2861165"/>
            <a:ext cx="1096955" cy="2168035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3976688" y="2861165"/>
            <a:ext cx="2043112" cy="72023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374872" y="5719732"/>
            <a:ext cx="4187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mtClean="0">
                <a:solidFill>
                  <a:schemeClr val="tx1"/>
                </a:solidFill>
              </a:rPr>
              <a:t>Bật/tắt thanh công cụ Developer 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8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Sử dụng thanh công cụ Developer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EC421A-2DC4-4F16-B1E9-942A936B392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371600"/>
            <a:ext cx="8534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114800" y="2057400"/>
            <a:ext cx="381000" cy="685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76600"/>
            <a:ext cx="30384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4533900" y="2743200"/>
            <a:ext cx="1333500" cy="251460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Oval 9"/>
          <p:cNvSpPr/>
          <p:nvPr/>
        </p:nvSpPr>
        <p:spPr bwMode="auto">
          <a:xfrm>
            <a:off x="3124200" y="1714500"/>
            <a:ext cx="381000" cy="685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2133600" y="2400300"/>
            <a:ext cx="1066800" cy="179070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3581399"/>
            <a:ext cx="1981200" cy="223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2000" y="5776852"/>
            <a:ext cx="4115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mtClean="0">
                <a:solidFill>
                  <a:schemeClr val="tx1"/>
                </a:solidFill>
              </a:rPr>
              <a:t>Chèn vào các đối tượng khác …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9982" y="4043302"/>
            <a:ext cx="4642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mtClean="0">
                <a:solidFill>
                  <a:schemeClr val="tx1"/>
                </a:solidFill>
              </a:rPr>
              <a:t>Chèn vào một textbox –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c</a:t>
            </a:r>
            <a:r>
              <a:rPr lang="en-US" smtClean="0">
                <a:solidFill>
                  <a:schemeClr val="tx1"/>
                </a:solidFill>
              </a:rPr>
              <a:t>ho phép gõ văn bản khi trình chiếu 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0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Kĩ thuật cò súng - Trigger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EC421A-2DC4-4F16-B1E9-942A936B392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19" descr="conb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081" y="1371600"/>
            <a:ext cx="355970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onb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4800600"/>
            <a:ext cx="355970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24200" y="5519796"/>
            <a:ext cx="5301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mtClean="0">
                <a:solidFill>
                  <a:schemeClr val="tx1"/>
                </a:solidFill>
              </a:rPr>
              <a:t>Hình con báo (chuyển động) – conbao.gif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7942" y="5939074"/>
            <a:ext cx="6906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smtClean="0">
                <a:solidFill>
                  <a:schemeClr val="tx1"/>
                </a:solidFill>
              </a:rPr>
              <a:t>Khi click vào hình thì xuất hiện một con báo khác di chuyển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58440" y="2695545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mtClean="0">
                <a:solidFill>
                  <a:schemeClr val="tx1"/>
                </a:solidFill>
              </a:rPr>
              <a:t>Picture 19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57533"/>
            <a:ext cx="20764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925" y="3067166"/>
            <a:ext cx="3027469" cy="242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16970" y="4429035"/>
            <a:ext cx="1395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mtClean="0">
                <a:solidFill>
                  <a:schemeClr val="tx1"/>
                </a:solidFill>
              </a:rPr>
              <a:t>Picture 11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6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Kĩ thuật cò súng - Trigger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EC421A-2DC4-4F16-B1E9-942A936B392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19" descr="conb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355970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onb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719637"/>
            <a:ext cx="355970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24200" y="5519796"/>
            <a:ext cx="5301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mtClean="0">
                <a:solidFill>
                  <a:schemeClr val="tx1"/>
                </a:solidFill>
              </a:rPr>
              <a:t>Hình con báo (chuyển động) – conbao.gif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7942" y="5939074"/>
            <a:ext cx="6906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smtClean="0">
                <a:solidFill>
                  <a:schemeClr val="tx1"/>
                </a:solidFill>
              </a:rPr>
              <a:t>Khi click vào hình thì xuất hiện một con báo khác di chuyển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58440" y="2695545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mtClean="0">
                <a:solidFill>
                  <a:schemeClr val="tx1"/>
                </a:solidFill>
              </a:rPr>
              <a:t>Picture 19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6970" y="4429035"/>
            <a:ext cx="1395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mtClean="0">
                <a:solidFill>
                  <a:schemeClr val="tx1"/>
                </a:solidFill>
              </a:rPr>
              <a:t>Picture 11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76457"/>
            <a:ext cx="20574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81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nh_doraemon_16__8719666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5539" y="1905000"/>
            <a:ext cx="1933864" cy="1880937"/>
          </a:xfrm>
          <a:prstGeom prst="rect">
            <a:avLst/>
          </a:prstGeom>
        </p:spPr>
      </p:pic>
      <p:pic>
        <p:nvPicPr>
          <p:cNvPr id="12" name="Picture 11" descr="banh_doraemon_16__8719666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0526" y="1878932"/>
            <a:ext cx="1933864" cy="1880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Thực hành – game Trúc Xanh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EC421A-2DC4-4F16-B1E9-942A936B392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8367" y="1752600"/>
            <a:ext cx="2078182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43380" y="1752600"/>
            <a:ext cx="2078182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9</a:t>
            </a: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29882" y="3422985"/>
            <a:ext cx="259773" cy="33688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4267200"/>
            <a:ext cx="727154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AutoNum type="arabicPeriod"/>
            </a:pPr>
            <a:r>
              <a:rPr lang="en-US" smtClean="0">
                <a:solidFill>
                  <a:schemeClr val="tx1"/>
                </a:solidFill>
              </a:rPr>
              <a:t>Cho hai hình đang được đóng bởi 2 ô số 1, và số 9</a:t>
            </a:r>
          </a:p>
          <a:p>
            <a:pPr marL="457200" indent="-457200" algn="l">
              <a:buAutoNum type="arabicPeriod"/>
            </a:pPr>
            <a:r>
              <a:rPr lang="en-US" smtClean="0">
                <a:solidFill>
                  <a:schemeClr val="tx1"/>
                </a:solidFill>
              </a:rPr>
              <a:t>Nhấp chuột để đóng hình.</a:t>
            </a:r>
          </a:p>
          <a:p>
            <a:pPr marL="457200" indent="-457200" algn="l">
              <a:buAutoNum type="arabicPeriod"/>
            </a:pPr>
            <a:r>
              <a:rPr lang="en-US" smtClean="0">
                <a:solidFill>
                  <a:schemeClr val="tx1"/>
                </a:solidFill>
              </a:rPr>
              <a:t>Bấm vào bất kì ô 1, hoặc ô 9 – sẽ mở hình để xem</a:t>
            </a:r>
          </a:p>
          <a:p>
            <a:pPr marL="457200" indent="-457200" algn="l">
              <a:buAutoNum type="arabicPeriod"/>
            </a:pPr>
            <a:r>
              <a:rPr lang="en-US" smtClean="0">
                <a:solidFill>
                  <a:schemeClr val="tx1"/>
                </a:solidFill>
              </a:rPr>
              <a:t>Bấm vào ô số còn lại – nhận thấy hình trùng lắp</a:t>
            </a:r>
          </a:p>
          <a:p>
            <a:pPr marL="457200" indent="-457200" algn="l">
              <a:buAutoNum type="arabicPeriod"/>
            </a:pPr>
            <a:r>
              <a:rPr lang="en-US" smtClean="0">
                <a:solidFill>
                  <a:schemeClr val="tx1"/>
                </a:solidFill>
              </a:rPr>
              <a:t>Bấm vào hình Ovan để đóng cả hai hình đã chọn đúng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4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2" animBg="1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19088"/>
            <a:ext cx="8153400" cy="563562"/>
          </a:xfrm>
        </p:spPr>
        <p:txBody>
          <a:bodyPr/>
          <a:lstStyle/>
          <a:p>
            <a:r>
              <a:rPr lang="en-US" smtClean="0"/>
              <a:t>Trang hỗ trợ kĩ thuật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EC421A-2DC4-4F16-B1E9-942A936B392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1052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2038350"/>
            <a:ext cx="8557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http://en.wikipedia.org/wiki/List_of_educational_software#Simulation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81300"/>
            <a:ext cx="50958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" y="3452812"/>
            <a:ext cx="25717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3786187"/>
            <a:ext cx="8534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hlinkClick r:id="rId5"/>
              </a:rPr>
              <a:t>http</a:t>
            </a:r>
            <a:r>
              <a:rPr lang="en-US">
                <a:solidFill>
                  <a:schemeClr val="tx1"/>
                </a:solidFill>
                <a:hlinkClick r:id="rId5"/>
              </a:rPr>
              <a:t>://</a:t>
            </a:r>
            <a:r>
              <a:rPr lang="en-US" smtClean="0">
                <a:solidFill>
                  <a:schemeClr val="tx1"/>
                </a:solidFill>
                <a:hlinkClick r:id="rId5"/>
              </a:rPr>
              <a:t>www.techlearning.com/Default.aspx?tabid=67&amp;EntryId=4724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" y="4267200"/>
            <a:ext cx="8638812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267325"/>
            <a:ext cx="55340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5943600"/>
            <a:ext cx="8686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>
                <a:hlinkClick r:id="rId8"/>
              </a:rPr>
              <a:t>http</a:t>
            </a:r>
            <a:r>
              <a:rPr lang="en-US" sz="1600">
                <a:hlinkClick r:id="rId8"/>
              </a:rPr>
              <a:t>://</a:t>
            </a:r>
            <a:r>
              <a:rPr lang="en-US" sz="1600" smtClean="0">
                <a:hlinkClick r:id="rId8"/>
              </a:rPr>
              <a:t>www.educatorstechnology.com/2012/08/a-list-of-great-educational-games-for.html</a:t>
            </a:r>
            <a:r>
              <a:rPr lang="en-US" sz="1600" smtClean="0"/>
              <a:t> 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22588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12l">
  <a:themeElements>
    <a:clrScheme name="sample 3">
      <a:dk1>
        <a:srgbClr val="002A00"/>
      </a:dk1>
      <a:lt1>
        <a:srgbClr val="FFFFFF"/>
      </a:lt1>
      <a:dk2>
        <a:srgbClr val="FFFFE7"/>
      </a:dk2>
      <a:lt2>
        <a:srgbClr val="B2B2B2"/>
      </a:lt2>
      <a:accent1>
        <a:srgbClr val="6D77BF"/>
      </a:accent1>
      <a:accent2>
        <a:srgbClr val="669900"/>
      </a:accent2>
      <a:accent3>
        <a:srgbClr val="FFFFFF"/>
      </a:accent3>
      <a:accent4>
        <a:srgbClr val="002200"/>
      </a:accent4>
      <a:accent5>
        <a:srgbClr val="BABDDC"/>
      </a:accent5>
      <a:accent6>
        <a:srgbClr val="5C8A00"/>
      </a:accent6>
      <a:hlink>
        <a:srgbClr val="A76E23"/>
      </a:hlink>
      <a:folHlink>
        <a:srgbClr val="145232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66"/>
        </a:dk1>
        <a:lt1>
          <a:srgbClr val="FFFFFF"/>
        </a:lt1>
        <a:dk2>
          <a:srgbClr val="E1E1E7"/>
        </a:dk2>
        <a:lt2>
          <a:srgbClr val="B2B2B2"/>
        </a:lt2>
        <a:accent1>
          <a:srgbClr val="009999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AACACA"/>
        </a:accent5>
        <a:accent6>
          <a:srgbClr val="E78A2D"/>
        </a:accent6>
        <a:hlink>
          <a:srgbClr val="6A9EB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C0D070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DCE4BB"/>
        </a:accent5>
        <a:accent6>
          <a:srgbClr val="008AB9"/>
        </a:accent6>
        <a:hlink>
          <a:srgbClr val="CA9938"/>
        </a:hlink>
        <a:folHlink>
          <a:srgbClr val="6832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2A00"/>
        </a:dk1>
        <a:lt1>
          <a:srgbClr val="FFFFFF"/>
        </a:lt1>
        <a:dk2>
          <a:srgbClr val="FFFFE7"/>
        </a:dk2>
        <a:lt2>
          <a:srgbClr val="B2B2B2"/>
        </a:lt2>
        <a:accent1>
          <a:srgbClr val="6D77BF"/>
        </a:accent1>
        <a:accent2>
          <a:srgbClr val="669900"/>
        </a:accent2>
        <a:accent3>
          <a:srgbClr val="FFFFFF"/>
        </a:accent3>
        <a:accent4>
          <a:srgbClr val="002200"/>
        </a:accent4>
        <a:accent5>
          <a:srgbClr val="BABDDC"/>
        </a:accent5>
        <a:accent6>
          <a:srgbClr val="5C8A00"/>
        </a:accent6>
        <a:hlink>
          <a:srgbClr val="A76E23"/>
        </a:hlink>
        <a:folHlink>
          <a:srgbClr val="1452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cdb2004112l</Template>
  <TotalTime>484</TotalTime>
  <Words>334</Words>
  <Application>Microsoft Office PowerPoint</Application>
  <PresentationFormat>On-screen Show (4:3)</PresentationFormat>
  <Paragraphs>78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cdb2004112l</vt:lpstr>
      <vt:lpstr>Image</vt:lpstr>
      <vt:lpstr>User Guide for Windows Tools</vt:lpstr>
      <vt:lpstr>Contents</vt:lpstr>
      <vt:lpstr>PowerPoint Presentation</vt:lpstr>
      <vt:lpstr>Power Point 2010 – phần nâng cao</vt:lpstr>
      <vt:lpstr>Sử dụng thanh công cụ Developer</vt:lpstr>
      <vt:lpstr>Kĩ thuật cò súng - Trigger</vt:lpstr>
      <vt:lpstr>Kĩ thuật cò súng - Trigger</vt:lpstr>
      <vt:lpstr>Thực hành – game Trúc Xanh</vt:lpstr>
      <vt:lpstr>Trang hỗ trợ kĩ thuật</vt:lpstr>
      <vt:lpstr>Trang hỗ trợ kĩ thuật</vt:lpstr>
      <vt:lpstr>Trang hỗ trợ kĩ thuật</vt:lpstr>
      <vt:lpstr>Trang hỗ trợ kĩ thuật</vt:lpstr>
      <vt:lpstr>Yenka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Guide for Windows Tools</dc:title>
  <dc:creator>Duc-Long</dc:creator>
  <cp:lastModifiedBy>Duc-Long</cp:lastModifiedBy>
  <cp:revision>45</cp:revision>
  <cp:lastPrinted>2014-04-02T10:48:44Z</cp:lastPrinted>
  <dcterms:created xsi:type="dcterms:W3CDTF">2014-04-02T04:36:44Z</dcterms:created>
  <dcterms:modified xsi:type="dcterms:W3CDTF">2014-04-14T09:54:21Z</dcterms:modified>
</cp:coreProperties>
</file>