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80" r:id="rId3"/>
    <p:sldId id="304" r:id="rId4"/>
    <p:sldId id="259" r:id="rId5"/>
    <p:sldId id="273" r:id="rId6"/>
    <p:sldId id="260" r:id="rId7"/>
    <p:sldId id="261" r:id="rId8"/>
    <p:sldId id="293" r:id="rId9"/>
    <p:sldId id="262" r:id="rId10"/>
    <p:sldId id="275" r:id="rId11"/>
    <p:sldId id="305" r:id="rId12"/>
    <p:sldId id="277" r:id="rId13"/>
    <p:sldId id="306" r:id="rId14"/>
    <p:sldId id="278" r:id="rId15"/>
    <p:sldId id="276" r:id="rId16"/>
    <p:sldId id="307" r:id="rId17"/>
    <p:sldId id="294" r:id="rId18"/>
    <p:sldId id="291" r:id="rId19"/>
    <p:sldId id="292" r:id="rId20"/>
    <p:sldId id="279" r:id="rId21"/>
    <p:sldId id="271" r:id="rId22"/>
    <p:sldId id="263" r:id="rId23"/>
    <p:sldId id="264" r:id="rId24"/>
    <p:sldId id="270" r:id="rId25"/>
    <p:sldId id="265" r:id="rId26"/>
    <p:sldId id="266" r:id="rId27"/>
    <p:sldId id="298" r:id="rId28"/>
    <p:sldId id="267" r:id="rId29"/>
    <p:sldId id="268" r:id="rId30"/>
    <p:sldId id="284" r:id="rId31"/>
    <p:sldId id="297" r:id="rId32"/>
    <p:sldId id="285" r:id="rId33"/>
    <p:sldId id="290" r:id="rId34"/>
    <p:sldId id="286" r:id="rId35"/>
    <p:sldId id="299" r:id="rId36"/>
    <p:sldId id="272" r:id="rId37"/>
    <p:sldId id="308" r:id="rId38"/>
    <p:sldId id="295" r:id="rId39"/>
    <p:sldId id="296" r:id="rId40"/>
    <p:sldId id="274" r:id="rId41"/>
    <p:sldId id="281" r:id="rId42"/>
    <p:sldId id="282" r:id="rId43"/>
    <p:sldId id="283" r:id="rId44"/>
    <p:sldId id="257" r:id="rId45"/>
    <p:sldId id="258" r:id="rId46"/>
    <p:sldId id="300" r:id="rId47"/>
    <p:sldId id="301" r:id="rId48"/>
    <p:sldId id="302" r:id="rId49"/>
    <p:sldId id="303" r:id="rId50"/>
    <p:sldId id="269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8B54D-0F42-49F0-9231-9700CF01231B}" type="datetimeFigureOut">
              <a:rPr lang="en-GB" smtClean="0"/>
              <a:pPr/>
              <a:t>04/02/2011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9A461-6D58-4AAB-AA93-0C47E7E812A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FB2C-19EF-403E-B5E9-DD7FF7359D22}" type="datetimeFigureOut">
              <a:rPr lang="en-GB" smtClean="0"/>
              <a:pPr/>
              <a:t>04/02/2011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E81A-188D-4F02-BE06-FE8F5A106A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FB2C-19EF-403E-B5E9-DD7FF7359D22}" type="datetimeFigureOut">
              <a:rPr lang="en-GB" smtClean="0"/>
              <a:pPr/>
              <a:t>04/02/2011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E81A-188D-4F02-BE06-FE8F5A106A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FB2C-19EF-403E-B5E9-DD7FF7359D22}" type="datetimeFigureOut">
              <a:rPr lang="en-GB" smtClean="0"/>
              <a:pPr/>
              <a:t>04/02/2011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E81A-188D-4F02-BE06-FE8F5A106A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FB2C-19EF-403E-B5E9-DD7FF7359D22}" type="datetimeFigureOut">
              <a:rPr lang="en-GB" smtClean="0"/>
              <a:pPr/>
              <a:t>04/02/2011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E81A-188D-4F02-BE06-FE8F5A106A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FB2C-19EF-403E-B5E9-DD7FF7359D22}" type="datetimeFigureOut">
              <a:rPr lang="en-GB" smtClean="0"/>
              <a:pPr/>
              <a:t>04/02/2011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E81A-188D-4F02-BE06-FE8F5A106A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FB2C-19EF-403E-B5E9-DD7FF7359D22}" type="datetimeFigureOut">
              <a:rPr lang="en-GB" smtClean="0"/>
              <a:pPr/>
              <a:t>04/02/2011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E81A-188D-4F02-BE06-FE8F5A106A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FB2C-19EF-403E-B5E9-DD7FF7359D22}" type="datetimeFigureOut">
              <a:rPr lang="en-GB" smtClean="0"/>
              <a:pPr/>
              <a:t>04/02/2011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E81A-188D-4F02-BE06-FE8F5A106A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FB2C-19EF-403E-B5E9-DD7FF7359D22}" type="datetimeFigureOut">
              <a:rPr lang="en-GB" smtClean="0"/>
              <a:pPr/>
              <a:t>04/02/2011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E81A-188D-4F02-BE06-FE8F5A106A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FB2C-19EF-403E-B5E9-DD7FF7359D22}" type="datetimeFigureOut">
              <a:rPr lang="en-GB" smtClean="0"/>
              <a:pPr/>
              <a:t>04/02/2011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E81A-188D-4F02-BE06-FE8F5A106A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FB2C-19EF-403E-B5E9-DD7FF7359D22}" type="datetimeFigureOut">
              <a:rPr lang="en-GB" smtClean="0"/>
              <a:pPr/>
              <a:t>04/02/2011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E81A-188D-4F02-BE06-FE8F5A106A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FB2C-19EF-403E-B5E9-DD7FF7359D22}" type="datetimeFigureOut">
              <a:rPr lang="en-GB" smtClean="0"/>
              <a:pPr/>
              <a:t>04/02/2011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E81A-188D-4F02-BE06-FE8F5A106A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7FB2C-19EF-403E-B5E9-DD7FF7359D22}" type="datetimeFigureOut">
              <a:rPr lang="en-GB" smtClean="0"/>
              <a:pPr/>
              <a:t>04/02/2011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E81A-188D-4F02-BE06-FE8F5A106A3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Relationship Id="rId9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161/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bbles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6700" b="1" dirty="0">
                <a:solidFill>
                  <a:schemeClr val="bg1"/>
                </a:solidFill>
              </a:rPr>
              <a:t>The Future of </a:t>
            </a:r>
            <a:r>
              <a:rPr lang="en-GB" sz="6700" b="1" dirty="0" smtClean="0">
                <a:solidFill>
                  <a:schemeClr val="bg1"/>
                </a:solidFill>
              </a:rPr>
              <a:t>Learning:</a:t>
            </a:r>
            <a:r>
              <a:rPr lang="en-GB" b="1" dirty="0" smtClean="0">
                <a:solidFill>
                  <a:schemeClr val="bg1"/>
                </a:solidFill>
              </a:rPr>
              <a:t/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sz="3200" b="1" dirty="0" smtClean="0">
                <a:solidFill>
                  <a:schemeClr val="bg1"/>
                </a:solidFill>
              </a:rPr>
              <a:t>Web 2.0 and the Smart </a:t>
            </a:r>
            <a:r>
              <a:rPr lang="en-GB" sz="3200" b="1" dirty="0" err="1" smtClean="0">
                <a:solidFill>
                  <a:schemeClr val="bg1"/>
                </a:solidFill>
              </a:rPr>
              <a:t>eXtended</a:t>
            </a:r>
            <a:r>
              <a:rPr lang="en-GB" sz="3200" b="1" dirty="0" smtClean="0">
                <a:solidFill>
                  <a:schemeClr val="bg1"/>
                </a:solidFill>
              </a:rPr>
              <a:t> Web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437112"/>
            <a:ext cx="9144000" cy="1296144"/>
          </a:xfrm>
          <a:solidFill>
            <a:schemeClr val="tx1">
              <a:alpha val="32000"/>
            </a:schemeClr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Steve Wheeler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University of Plymouth, UK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53336"/>
            <a:ext cx="9144000" cy="43204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err="1" smtClean="0"/>
              <a:t>LearnTEC</a:t>
            </a:r>
            <a:r>
              <a:rPr lang="en-GB" dirty="0" smtClean="0"/>
              <a:t>, Karlsruhe, Germany: 2 February 2011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80524">
            <a:off x="5139456" y="1134891"/>
            <a:ext cx="3326702" cy="1143000"/>
          </a:xfrm>
        </p:spPr>
        <p:txBody>
          <a:bodyPr>
            <a:noAutofit/>
          </a:bodyPr>
          <a:lstStyle/>
          <a:p>
            <a:pPr algn="l"/>
            <a:r>
              <a:rPr lang="en-GB" sz="6600" b="1" dirty="0" smtClean="0">
                <a:solidFill>
                  <a:srgbClr val="C00000"/>
                </a:solidFill>
              </a:rPr>
              <a:t>Digital Natives?</a:t>
            </a:r>
            <a:endParaRPr lang="en-GB" sz="66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6200000">
            <a:off x="-1270598" y="4951118"/>
            <a:ext cx="3033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/>
              <a:t>http://socialenterpriseambassadors.org.uk</a:t>
            </a:r>
            <a:endParaRPr lang="en-GB" sz="1200" dirty="0"/>
          </a:p>
        </p:txBody>
      </p:sp>
      <p:pic>
        <p:nvPicPr>
          <p:cNvPr id="6" name="Picture 5" descr="Young_service_users_P3_lower_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752" y="214290"/>
            <a:ext cx="4286264" cy="64293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 rot="21277167">
            <a:off x="5290712" y="3017394"/>
            <a:ext cx="35613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The Net </a:t>
            </a:r>
            <a:r>
              <a:rPr kumimoji="0" lang="en-GB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Generation?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8777288" y="1600200"/>
            <a:ext cx="304800" cy="4152900"/>
            <a:chOff x="8777288" y="1600200"/>
            <a:chExt cx="304800" cy="4153548"/>
          </a:xfrm>
        </p:grpSpPr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 rot="-5400000">
              <a:off x="6950075" y="3427413"/>
              <a:ext cx="3959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dirty="0">
                  <a:latin typeface="Calibri" pitchFamily="34" charset="0"/>
                </a:rPr>
                <a:t>Steve Wheeler, University of Plymouth, 2011</a:t>
              </a:r>
              <a:endParaRPr lang="en-US" sz="1400" dirty="0">
                <a:latin typeface="Calibri" pitchFamily="34" charset="0"/>
              </a:endParaRPr>
            </a:p>
          </p:txBody>
        </p:sp>
        <p:pic>
          <p:nvPicPr>
            <p:cNvPr id="11" name="Picture 10" descr="Creativecommon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5400000">
              <a:off x="8820472" y="5537724"/>
              <a:ext cx="21602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Box 13"/>
          <p:cNvSpPr txBox="1"/>
          <p:nvPr/>
        </p:nvSpPr>
        <p:spPr>
          <a:xfrm rot="368657">
            <a:off x="917749" y="5348712"/>
            <a:ext cx="7627601" cy="553998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3000" b="1" dirty="0" smtClean="0">
                <a:solidFill>
                  <a:schemeClr val="bg1">
                    <a:lumMod val="95000"/>
                  </a:schemeClr>
                </a:solidFill>
              </a:rPr>
              <a:t>We shouldn’t be categorising learners like this!</a:t>
            </a:r>
            <a:endParaRPr lang="en-GB" sz="3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80524">
            <a:off x="5139456" y="1494931"/>
            <a:ext cx="3326702" cy="1143000"/>
          </a:xfrm>
        </p:spPr>
        <p:txBody>
          <a:bodyPr>
            <a:noAutofit/>
          </a:bodyPr>
          <a:lstStyle/>
          <a:p>
            <a:pPr algn="l"/>
            <a:r>
              <a:rPr lang="en-GB" sz="6600" b="1" dirty="0" smtClean="0">
                <a:solidFill>
                  <a:srgbClr val="C00000"/>
                </a:solidFill>
              </a:rPr>
              <a:t>Digital Natives?</a:t>
            </a:r>
            <a:endParaRPr lang="en-GB" sz="66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6200000">
            <a:off x="-1270598" y="4951118"/>
            <a:ext cx="3033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/>
              <a:t>http://socialenterpriseambassadors.org.uk</a:t>
            </a:r>
            <a:endParaRPr lang="en-GB" sz="1200" dirty="0"/>
          </a:p>
        </p:txBody>
      </p:sp>
      <p:pic>
        <p:nvPicPr>
          <p:cNvPr id="6" name="Picture 5" descr="Young_service_users_P3_lower_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752" y="214290"/>
            <a:ext cx="4286264" cy="64293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 rot="21277167">
            <a:off x="5290712" y="3804368"/>
            <a:ext cx="35613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Net Generation?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8777288" y="1600200"/>
            <a:ext cx="304800" cy="4152900"/>
            <a:chOff x="8777288" y="1600200"/>
            <a:chExt cx="304800" cy="4153548"/>
          </a:xfrm>
        </p:grpSpPr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 rot="-5400000">
              <a:off x="6950075" y="3427413"/>
              <a:ext cx="3959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dirty="0">
                  <a:latin typeface="Calibri" pitchFamily="34" charset="0"/>
                </a:rPr>
                <a:t>Steve Wheeler, University of Plymouth, 2011</a:t>
              </a:r>
              <a:endParaRPr lang="en-US" sz="1400" dirty="0">
                <a:latin typeface="Calibri" pitchFamily="34" charset="0"/>
              </a:endParaRPr>
            </a:p>
          </p:txBody>
        </p:sp>
        <p:pic>
          <p:nvPicPr>
            <p:cNvPr id="11" name="Picture 10" descr="Creativecommon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5400000">
              <a:off x="8820472" y="5537724"/>
              <a:ext cx="21602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11"/>
          <p:cNvSpPr txBox="1"/>
          <p:nvPr/>
        </p:nvSpPr>
        <p:spPr>
          <a:xfrm rot="21241993">
            <a:off x="1144686" y="1628216"/>
            <a:ext cx="6984776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smtClean="0"/>
              <a:t>Expectations</a:t>
            </a:r>
            <a:endParaRPr lang="en-GB" sz="8000" b="1" dirty="0"/>
          </a:p>
        </p:txBody>
      </p:sp>
      <p:sp>
        <p:nvSpPr>
          <p:cNvPr id="13" name="TextBox 12"/>
          <p:cNvSpPr txBox="1"/>
          <p:nvPr/>
        </p:nvSpPr>
        <p:spPr>
          <a:xfrm rot="368657">
            <a:off x="3103504" y="4366444"/>
            <a:ext cx="4139275" cy="1446550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8800" b="1" dirty="0" smtClean="0">
                <a:solidFill>
                  <a:schemeClr val="bg1">
                    <a:lumMod val="95000"/>
                  </a:schemeClr>
                </a:solidFill>
              </a:rPr>
              <a:t>  Needs  </a:t>
            </a:r>
            <a:endParaRPr lang="en-GB" sz="8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05243" y="3284984"/>
            <a:ext cx="3886770" cy="52322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chemeClr val="bg1">
                    <a:lumMod val="95000"/>
                  </a:schemeClr>
                </a:solidFill>
              </a:rPr>
              <a:t>.....a</a:t>
            </a:r>
            <a:r>
              <a:rPr lang="en-GB" sz="2800" b="1" dirty="0" smtClean="0">
                <a:solidFill>
                  <a:schemeClr val="bg1">
                    <a:lumMod val="95000"/>
                  </a:schemeClr>
                </a:solidFill>
              </a:rPr>
              <a:t>re not the same as...</a:t>
            </a:r>
            <a:endParaRPr lang="en-GB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7543"/>
            <a:ext cx="8229600" cy="128326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GB" sz="4000" b="1" dirty="0" smtClean="0"/>
              <a:t>Learners enjoy learning when it’s e</a:t>
            </a:r>
            <a:r>
              <a:rPr lang="en-GB" sz="4000" b="1" dirty="0" smtClean="0"/>
              <a:t>ngaging </a:t>
            </a:r>
            <a:r>
              <a:rPr lang="en-GB" sz="4000" b="1" dirty="0" smtClean="0"/>
              <a:t>and fun!</a:t>
            </a:r>
            <a:endParaRPr lang="en-GB" sz="4000" b="1" dirty="0"/>
          </a:p>
        </p:txBody>
      </p:sp>
      <p:pic>
        <p:nvPicPr>
          <p:cNvPr id="5" name="Picture 4" descr="gam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2160" y="1690727"/>
            <a:ext cx="6342208" cy="4978633"/>
          </a:xfrm>
          <a:prstGeom prst="rect">
            <a:avLst/>
          </a:prstGeom>
        </p:spPr>
      </p:pic>
      <p:grpSp>
        <p:nvGrpSpPr>
          <p:cNvPr id="6" name="Group 7"/>
          <p:cNvGrpSpPr/>
          <p:nvPr/>
        </p:nvGrpSpPr>
        <p:grpSpPr>
          <a:xfrm>
            <a:off x="8777288" y="1600200"/>
            <a:ext cx="304800" cy="4153548"/>
            <a:chOff x="8777288" y="1600200"/>
            <a:chExt cx="304800" cy="4153548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 rot="16200000">
              <a:off x="6950075" y="3427413"/>
              <a:ext cx="3959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dirty="0" smtClean="0">
                  <a:latin typeface="Calibri" pitchFamily="34" charset="0"/>
                </a:rPr>
                <a:t>Steve </a:t>
              </a:r>
              <a:r>
                <a:rPr lang="en-GB" sz="1400" dirty="0">
                  <a:latin typeface="Calibri" pitchFamily="34" charset="0"/>
                </a:rPr>
                <a:t>Wheeler, University of Plymouth, </a:t>
              </a:r>
              <a:r>
                <a:rPr lang="en-GB" sz="1400" dirty="0" smtClean="0">
                  <a:latin typeface="Calibri" pitchFamily="34" charset="0"/>
                </a:rPr>
                <a:t>2011</a:t>
              </a:r>
              <a:endParaRPr lang="en-US" sz="1400" dirty="0">
                <a:latin typeface="Calibri" pitchFamily="34" charset="0"/>
              </a:endParaRPr>
            </a:p>
          </p:txBody>
        </p:sp>
        <p:pic>
          <p:nvPicPr>
            <p:cNvPr id="8" name="Picture 7" descr="Creativecommon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820472" y="5537724"/>
              <a:ext cx="216024" cy="216024"/>
            </a:xfrm>
            <a:prstGeom prst="rect">
              <a:avLst/>
            </a:prstGeom>
            <a:solidFill>
              <a:schemeClr val="bg1"/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519"/>
            <a:ext cx="82296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5400" b="1" dirty="0" smtClean="0"/>
              <a:t>Engaging and fun!</a:t>
            </a:r>
            <a:endParaRPr lang="en-GB" sz="5400" b="1" dirty="0"/>
          </a:p>
        </p:txBody>
      </p:sp>
      <p:pic>
        <p:nvPicPr>
          <p:cNvPr id="5" name="Picture 4" descr="gam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2160" y="1340767"/>
            <a:ext cx="6342208" cy="4978633"/>
          </a:xfrm>
          <a:prstGeom prst="rect">
            <a:avLst/>
          </a:prstGeom>
        </p:spPr>
      </p:pic>
      <p:grpSp>
        <p:nvGrpSpPr>
          <p:cNvPr id="3" name="Group 7"/>
          <p:cNvGrpSpPr/>
          <p:nvPr/>
        </p:nvGrpSpPr>
        <p:grpSpPr>
          <a:xfrm>
            <a:off x="8777288" y="1600200"/>
            <a:ext cx="304800" cy="4153548"/>
            <a:chOff x="8777288" y="1600200"/>
            <a:chExt cx="304800" cy="4153548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 rot="16200000">
              <a:off x="6950075" y="3427413"/>
              <a:ext cx="3959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dirty="0" smtClean="0">
                  <a:latin typeface="Calibri" pitchFamily="34" charset="0"/>
                </a:rPr>
                <a:t>Steve </a:t>
              </a:r>
              <a:r>
                <a:rPr lang="en-GB" sz="1400" dirty="0">
                  <a:latin typeface="Calibri" pitchFamily="34" charset="0"/>
                </a:rPr>
                <a:t>Wheeler, University of Plymouth, </a:t>
              </a:r>
              <a:r>
                <a:rPr lang="en-GB" sz="1400" dirty="0" smtClean="0">
                  <a:latin typeface="Calibri" pitchFamily="34" charset="0"/>
                </a:rPr>
                <a:t>2011</a:t>
              </a:r>
              <a:endParaRPr lang="en-US" sz="1400" dirty="0">
                <a:latin typeface="Calibri" pitchFamily="34" charset="0"/>
              </a:endParaRPr>
            </a:p>
          </p:txBody>
        </p:sp>
        <p:pic>
          <p:nvPicPr>
            <p:cNvPr id="8" name="Picture 7" descr="Creativecommon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820472" y="5537724"/>
              <a:ext cx="216024" cy="216024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9" name="TextBox 8"/>
          <p:cNvSpPr txBox="1"/>
          <p:nvPr/>
        </p:nvSpPr>
        <p:spPr>
          <a:xfrm rot="20987242">
            <a:off x="1857356" y="1564866"/>
            <a:ext cx="5672002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7200" b="1" dirty="0" smtClean="0"/>
              <a:t>Serious games</a:t>
            </a:r>
            <a:endParaRPr lang="en-US" sz="7200" b="1" dirty="0"/>
          </a:p>
        </p:txBody>
      </p:sp>
      <p:sp>
        <p:nvSpPr>
          <p:cNvPr id="10" name="TextBox 9"/>
          <p:cNvSpPr txBox="1"/>
          <p:nvPr/>
        </p:nvSpPr>
        <p:spPr>
          <a:xfrm rot="264750">
            <a:off x="931258" y="2864739"/>
            <a:ext cx="7659213" cy="11079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6600" b="1" dirty="0" smtClean="0">
                <a:solidFill>
                  <a:schemeClr val="bg1"/>
                </a:solidFill>
              </a:rPr>
              <a:t>Interactive narratives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1351757">
            <a:off x="569566" y="3991222"/>
            <a:ext cx="7640746" cy="1107996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GB" sz="6600" b="1" dirty="0" smtClean="0"/>
              <a:t>Role play simulations</a:t>
            </a:r>
            <a:endParaRPr lang="en-US" sz="6600" b="1" dirty="0"/>
          </a:p>
        </p:txBody>
      </p:sp>
      <p:sp>
        <p:nvSpPr>
          <p:cNvPr id="12" name="TextBox 11"/>
          <p:cNvSpPr txBox="1"/>
          <p:nvPr/>
        </p:nvSpPr>
        <p:spPr>
          <a:xfrm rot="264750">
            <a:off x="338699" y="5252400"/>
            <a:ext cx="8138125" cy="70788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Massively Online Role Playing Games 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31748" name="Picture 2" descr="http://www.ithalas.com/bk/images/podcast_liste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8" y="-277813"/>
            <a:ext cx="9882188" cy="742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7250" y="571500"/>
            <a:ext cx="7143750" cy="600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anytime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800" b="1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800" b="1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                          </a:t>
            </a:r>
            <a:r>
              <a:rPr lang="en-GB" sz="4800" b="1" dirty="0">
                <a:solidFill>
                  <a:srgbClr val="FFFF00"/>
                </a:solidFill>
                <a:latin typeface="+mn-lt"/>
                <a:cs typeface="+mn-cs"/>
              </a:rPr>
              <a:t>personalised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800" b="1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800" b="1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anyplace</a:t>
            </a:r>
          </a:p>
        </p:txBody>
      </p:sp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-71438" y="6653213"/>
            <a:ext cx="1346201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/>
              <a:t>http://ithalas.com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777288" y="1600200"/>
            <a:ext cx="304800" cy="4153548"/>
            <a:chOff x="8777288" y="1600200"/>
            <a:chExt cx="304800" cy="4153548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 rot="16200000">
              <a:off x="6950075" y="3427413"/>
              <a:ext cx="3959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Steve </a:t>
              </a: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Wheeler, University of Plymouth, </a:t>
              </a:r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2011</a:t>
              </a: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10" name="Picture 9" descr="Creativecommon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820472" y="5537724"/>
              <a:ext cx="216024" cy="216024"/>
            </a:xfrm>
            <a:prstGeom prst="rect">
              <a:avLst/>
            </a:prstGeom>
            <a:solidFill>
              <a:schemeClr val="bg1"/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84784"/>
            <a:ext cx="9144000" cy="537321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Learners will need new ‘literacies’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Social networking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Privacy maintenance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Identity management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Creating content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Organising content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Reusing and repurposing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Filtering and selecting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Self broadcasting</a:t>
            </a:r>
          </a:p>
          <a:p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5364088" y="1628800"/>
            <a:ext cx="3110894" cy="5040560"/>
            <a:chOff x="5364088" y="1628800"/>
            <a:chExt cx="3110894" cy="5040560"/>
          </a:xfrm>
        </p:grpSpPr>
        <p:pic>
          <p:nvPicPr>
            <p:cNvPr id="6" name="Picture 5" descr="woman-mobile-m6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64088" y="1628800"/>
              <a:ext cx="3110894" cy="475252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7" name="Rectangle 6"/>
            <p:cNvSpPr/>
            <p:nvPr/>
          </p:nvSpPr>
          <p:spPr>
            <a:xfrm>
              <a:off x="5997314" y="6392361"/>
              <a:ext cx="195906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dirty="0" smtClean="0">
                  <a:solidFill>
                    <a:schemeClr val="bg1">
                      <a:lumMod val="85000"/>
                    </a:schemeClr>
                  </a:solidFill>
                </a:rPr>
                <a:t>http://www.mopocket.com/</a:t>
              </a:r>
              <a:endParaRPr lang="en-GB" sz="1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-23634" y="-27384"/>
            <a:ext cx="9167633" cy="42366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10" name="Group 7"/>
          <p:cNvGrpSpPr/>
          <p:nvPr/>
        </p:nvGrpSpPr>
        <p:grpSpPr>
          <a:xfrm>
            <a:off x="8777288" y="1600200"/>
            <a:ext cx="304800" cy="4153548"/>
            <a:chOff x="8777288" y="1600200"/>
            <a:chExt cx="304800" cy="4153548"/>
          </a:xfrm>
        </p:grpSpPr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 rot="16200000">
              <a:off x="6950075" y="3427413"/>
              <a:ext cx="3959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Steve </a:t>
              </a: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Wheeler, University of Plymouth, </a:t>
              </a:r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2011</a:t>
              </a: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12" name="Picture 11" descr="Creativecommon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820472" y="5537724"/>
              <a:ext cx="216024" cy="216024"/>
            </a:xfrm>
            <a:prstGeom prst="rect">
              <a:avLst/>
            </a:prstGeom>
            <a:solidFill>
              <a:schemeClr val="bg1"/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84784"/>
            <a:ext cx="9144000" cy="537321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Learners will need new ‘literacies’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Social networking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Privacy maintenance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Identity management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Creating content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Organising content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Reusing and repurposing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Filtering and selecting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Self broadcasting</a:t>
            </a:r>
          </a:p>
          <a:p>
            <a:endParaRPr lang="en-GB" dirty="0"/>
          </a:p>
        </p:txBody>
      </p:sp>
      <p:grpSp>
        <p:nvGrpSpPr>
          <p:cNvPr id="4" name="Group 7"/>
          <p:cNvGrpSpPr/>
          <p:nvPr/>
        </p:nvGrpSpPr>
        <p:grpSpPr>
          <a:xfrm>
            <a:off x="5364088" y="1628800"/>
            <a:ext cx="3110894" cy="5040560"/>
            <a:chOff x="5364088" y="1628800"/>
            <a:chExt cx="3110894" cy="5040560"/>
          </a:xfrm>
        </p:grpSpPr>
        <p:pic>
          <p:nvPicPr>
            <p:cNvPr id="6" name="Picture 5" descr="woman-mobile-m6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64088" y="1628800"/>
              <a:ext cx="3110894" cy="475252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7" name="Rectangle 6"/>
            <p:cNvSpPr/>
            <p:nvPr/>
          </p:nvSpPr>
          <p:spPr>
            <a:xfrm>
              <a:off x="5997314" y="6392361"/>
              <a:ext cx="195906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dirty="0" smtClean="0">
                  <a:solidFill>
                    <a:schemeClr val="bg1">
                      <a:lumMod val="85000"/>
                    </a:schemeClr>
                  </a:solidFill>
                </a:rPr>
                <a:t>http://www.mopocket.com/</a:t>
              </a:r>
              <a:endParaRPr lang="en-GB" sz="1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-23634" y="-27384"/>
            <a:ext cx="9167633" cy="42366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777288" y="1600200"/>
            <a:ext cx="304800" cy="4153548"/>
            <a:chOff x="8777288" y="1600200"/>
            <a:chExt cx="304800" cy="4153548"/>
          </a:xfrm>
        </p:grpSpPr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 rot="16200000">
              <a:off x="6950075" y="3427413"/>
              <a:ext cx="3959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Steve </a:t>
              </a: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Wheeler, University of Plymouth, </a:t>
              </a:r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2011</a:t>
              </a: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12" name="Picture 11" descr="Creativecommon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820472" y="5537724"/>
              <a:ext cx="216024" cy="216024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16" name="TextBox 15"/>
          <p:cNvSpPr txBox="1"/>
          <p:nvPr/>
        </p:nvSpPr>
        <p:spPr>
          <a:xfrm rot="20987242">
            <a:off x="285765" y="2642997"/>
            <a:ext cx="8286203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The new web environments are game changers. learners now need new (digital) </a:t>
            </a:r>
            <a:r>
              <a:rPr lang="en-GB" sz="4000" b="1" dirty="0" smtClean="0"/>
              <a:t>literacies     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e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31643" cy="60932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2" y="5949280"/>
            <a:ext cx="55515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/>
              <a:t>Personalised Learning?</a:t>
            </a:r>
            <a:endParaRPr lang="en-GB" sz="4400" b="1" dirty="0"/>
          </a:p>
        </p:txBody>
      </p:sp>
      <p:grpSp>
        <p:nvGrpSpPr>
          <p:cNvPr id="5" name="Group 9"/>
          <p:cNvGrpSpPr/>
          <p:nvPr/>
        </p:nvGrpSpPr>
        <p:grpSpPr>
          <a:xfrm>
            <a:off x="8777288" y="1600200"/>
            <a:ext cx="304800" cy="4153548"/>
            <a:chOff x="8777288" y="1600200"/>
            <a:chExt cx="304800" cy="4153548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 rot="16200000">
              <a:off x="6950075" y="3427413"/>
              <a:ext cx="3959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Steve </a:t>
              </a: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Wheeler, University of Plymouth, </a:t>
              </a:r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2011</a:t>
              </a: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8" name="Picture 7" descr="Creativecommon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820472" y="5537724"/>
              <a:ext cx="216024" cy="216024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9" name="Rectangle 8"/>
          <p:cNvSpPr/>
          <p:nvPr/>
        </p:nvSpPr>
        <p:spPr>
          <a:xfrm>
            <a:off x="2212241" y="5771893"/>
            <a:ext cx="17116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http://www3.ntu.edu.sg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ptop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571" cy="60212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7504" y="5661248"/>
            <a:ext cx="237626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http://www.flickr.com/photos/luc/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5949280"/>
            <a:ext cx="55515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/>
              <a:t>Personalised Learning?</a:t>
            </a:r>
            <a:endParaRPr lang="en-GB" sz="4400" b="1" dirty="0"/>
          </a:p>
        </p:txBody>
      </p:sp>
      <p:grpSp>
        <p:nvGrpSpPr>
          <p:cNvPr id="5" name="Group 9"/>
          <p:cNvGrpSpPr/>
          <p:nvPr/>
        </p:nvGrpSpPr>
        <p:grpSpPr>
          <a:xfrm>
            <a:off x="8777288" y="1600200"/>
            <a:ext cx="304800" cy="4153548"/>
            <a:chOff x="8777288" y="1600200"/>
            <a:chExt cx="304800" cy="4153548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 rot="16200000">
              <a:off x="6950075" y="3427413"/>
              <a:ext cx="3959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Steve </a:t>
              </a: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Wheeler, University of Plymouth, </a:t>
              </a:r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2011</a:t>
              </a: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8" name="Picture 7" descr="Creativecommon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820472" y="5537724"/>
              <a:ext cx="216024" cy="216024"/>
            </a:xfrm>
            <a:prstGeom prst="rect">
              <a:avLst/>
            </a:prstGeom>
            <a:solidFill>
              <a:schemeClr val="bg1"/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re-to-be-different-pictu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6" y="142852"/>
            <a:ext cx="7715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Personalisation of learning means ensuring that </a:t>
            </a: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individual differences </a:t>
            </a:r>
            <a:r>
              <a:rPr lang="en-GB" sz="3200" b="1" dirty="0" smtClean="0">
                <a:solidFill>
                  <a:schemeClr val="bg1"/>
                </a:solidFill>
              </a:rPr>
              <a:t>are acknowledged</a:t>
            </a:r>
            <a:endParaRPr lang="en-GB" sz="3200" b="1" dirty="0">
              <a:solidFill>
                <a:schemeClr val="bg1"/>
              </a:solidFill>
            </a:endParaRP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777288" y="1600200"/>
            <a:ext cx="304800" cy="4152900"/>
            <a:chOff x="8777288" y="1600200"/>
            <a:chExt cx="304800" cy="4153548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 rot="-5400000">
              <a:off x="6950075" y="3427413"/>
              <a:ext cx="3959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dirty="0">
                  <a:latin typeface="Calibri" pitchFamily="34" charset="0"/>
                </a:rPr>
                <a:t>Steve Wheeler, University of Plymouth, 2011</a:t>
              </a:r>
              <a:endParaRPr lang="en-US" sz="1400" dirty="0">
                <a:latin typeface="Calibri" pitchFamily="34" charset="0"/>
              </a:endParaRPr>
            </a:p>
          </p:txBody>
        </p:sp>
        <p:pic>
          <p:nvPicPr>
            <p:cNvPr id="9" name="Picture 10" descr="Creativecommon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5400000">
              <a:off x="8820472" y="5537724"/>
              <a:ext cx="21602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sz="5400" b="1" dirty="0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en-GB" sz="5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5400" b="1" dirty="0" smtClean="0">
                <a:solidFill>
                  <a:schemeClr val="accent2">
                    <a:lumMod val="75000"/>
                  </a:schemeClr>
                </a:solidFill>
              </a:rPr>
              <a:t>Future...?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6167438" y="6357938"/>
            <a:ext cx="15478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/>
              <a:t>www.abebooks.com</a:t>
            </a:r>
          </a:p>
        </p:txBody>
      </p:sp>
      <p:pic>
        <p:nvPicPr>
          <p:cNvPr id="4100" name="Picture 6" descr="old-wes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1285875"/>
            <a:ext cx="3979862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357188" y="2819400"/>
            <a:ext cx="407193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 b="1" i="1" dirty="0" smtClean="0"/>
              <a:t>It is very difficult to predict the future. It’s difficult to even predict what will happen in the next year.</a:t>
            </a:r>
            <a:endParaRPr lang="en-GB" sz="3000" dirty="0"/>
          </a:p>
        </p:txBody>
      </p:sp>
      <p:grpSp>
        <p:nvGrpSpPr>
          <p:cNvPr id="7" name="Group 6"/>
          <p:cNvGrpSpPr/>
          <p:nvPr/>
        </p:nvGrpSpPr>
        <p:grpSpPr>
          <a:xfrm>
            <a:off x="8777288" y="1600200"/>
            <a:ext cx="304800" cy="4153548"/>
            <a:chOff x="8777288" y="1600200"/>
            <a:chExt cx="304800" cy="4153548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 rot="16200000">
              <a:off x="6950075" y="3427413"/>
              <a:ext cx="3959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dirty="0" smtClean="0">
                  <a:latin typeface="Calibri" pitchFamily="34" charset="0"/>
                </a:rPr>
                <a:t>Steve </a:t>
              </a:r>
              <a:r>
                <a:rPr lang="en-GB" sz="1400" dirty="0">
                  <a:latin typeface="Calibri" pitchFamily="34" charset="0"/>
                </a:rPr>
                <a:t>Wheeler, University of Plymouth, </a:t>
              </a:r>
              <a:r>
                <a:rPr lang="en-GB" sz="1400" dirty="0" smtClean="0">
                  <a:latin typeface="Calibri" pitchFamily="34" charset="0"/>
                </a:rPr>
                <a:t>2011</a:t>
              </a:r>
              <a:endParaRPr lang="en-US" sz="1400" dirty="0">
                <a:latin typeface="Calibri" pitchFamily="34" charset="0"/>
              </a:endParaRPr>
            </a:p>
          </p:txBody>
        </p:sp>
        <p:pic>
          <p:nvPicPr>
            <p:cNvPr id="10" name="Picture 9" descr="Creativecommon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820472" y="5537724"/>
              <a:ext cx="216024" cy="216024"/>
            </a:xfrm>
            <a:prstGeom prst="rect">
              <a:avLst/>
            </a:prstGeom>
            <a:solidFill>
              <a:schemeClr val="bg1"/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Personal Learning Environments</a:t>
            </a:r>
          </a:p>
        </p:txBody>
      </p:sp>
      <p:grpSp>
        <p:nvGrpSpPr>
          <p:cNvPr id="3" name="Group 5"/>
          <p:cNvGrpSpPr/>
          <p:nvPr/>
        </p:nvGrpSpPr>
        <p:grpSpPr>
          <a:xfrm>
            <a:off x="539552" y="1196752"/>
            <a:ext cx="5400600" cy="5184576"/>
            <a:chOff x="539552" y="1196752"/>
            <a:chExt cx="5400600" cy="5184576"/>
          </a:xfrm>
        </p:grpSpPr>
        <p:sp>
          <p:nvSpPr>
            <p:cNvPr id="4" name="Oval 3"/>
            <p:cNvSpPr/>
            <p:nvPr/>
          </p:nvSpPr>
          <p:spPr>
            <a:xfrm>
              <a:off x="539552" y="1196752"/>
              <a:ext cx="5400600" cy="5184576"/>
            </a:xfrm>
            <a:prstGeom prst="ellipse">
              <a:avLst/>
            </a:prstGeom>
            <a:solidFill>
              <a:srgbClr val="ECEC20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995936" y="2564904"/>
              <a:ext cx="182793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/>
                <a:t>Personal</a:t>
              </a:r>
            </a:p>
            <a:p>
              <a:r>
                <a:rPr lang="en-GB" sz="2400" b="1" dirty="0" smtClean="0"/>
                <a:t>Learning </a:t>
              </a:r>
            </a:p>
            <a:p>
              <a:r>
                <a:rPr lang="en-GB" sz="2400" b="1" dirty="0" smtClean="0"/>
                <a:t>Environment</a:t>
              </a:r>
              <a:endParaRPr lang="en-GB" sz="2400" b="1" dirty="0"/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578189" y="1916832"/>
            <a:ext cx="3384376" cy="3240360"/>
            <a:chOff x="578189" y="1916832"/>
            <a:chExt cx="3384376" cy="3240360"/>
          </a:xfrm>
        </p:grpSpPr>
        <p:sp>
          <p:nvSpPr>
            <p:cNvPr id="7" name="Oval 6"/>
            <p:cNvSpPr/>
            <p:nvPr/>
          </p:nvSpPr>
          <p:spPr>
            <a:xfrm>
              <a:off x="578189" y="1916832"/>
              <a:ext cx="3384376" cy="3240360"/>
            </a:xfrm>
            <a:prstGeom prst="ellipse">
              <a:avLst/>
            </a:prstGeom>
            <a:solidFill>
              <a:schemeClr val="bg2">
                <a:lumMod val="5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89655" y="2204864"/>
              <a:ext cx="135415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/>
                <a:t>Personal </a:t>
              </a:r>
            </a:p>
            <a:p>
              <a:r>
                <a:rPr lang="en-GB" sz="2400" b="1" dirty="0" smtClean="0"/>
                <a:t>Learning </a:t>
              </a:r>
            </a:p>
            <a:p>
              <a:r>
                <a:rPr lang="en-GB" sz="2400" b="1" dirty="0" smtClean="0"/>
                <a:t>Network</a:t>
              </a:r>
              <a:endParaRPr lang="en-GB" sz="2400" b="1" dirty="0"/>
            </a:p>
          </p:txBody>
        </p:sp>
      </p:grpSp>
      <p:grpSp>
        <p:nvGrpSpPr>
          <p:cNvPr id="9" name="Group 11"/>
          <p:cNvGrpSpPr/>
          <p:nvPr/>
        </p:nvGrpSpPr>
        <p:grpSpPr>
          <a:xfrm>
            <a:off x="1187624" y="3573016"/>
            <a:ext cx="2664296" cy="2592288"/>
            <a:chOff x="1187624" y="3573016"/>
            <a:chExt cx="2664296" cy="2592288"/>
          </a:xfrm>
        </p:grpSpPr>
        <p:sp>
          <p:nvSpPr>
            <p:cNvPr id="10" name="Oval 9"/>
            <p:cNvSpPr/>
            <p:nvPr/>
          </p:nvSpPr>
          <p:spPr>
            <a:xfrm>
              <a:off x="1187624" y="3573016"/>
              <a:ext cx="2664296" cy="2592288"/>
            </a:xfrm>
            <a:prstGeom prst="ellipse">
              <a:avLst/>
            </a:prstGeom>
            <a:solidFill>
              <a:srgbClr val="C00000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07704" y="4581128"/>
              <a:ext cx="14968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chemeClr val="bg1"/>
                  </a:solidFill>
                </a:rPr>
                <a:t>Personal</a:t>
              </a:r>
            </a:p>
            <a:p>
              <a:r>
                <a:rPr lang="en-GB" sz="2400" b="1" dirty="0" smtClean="0">
                  <a:solidFill>
                    <a:schemeClr val="bg1"/>
                  </a:solidFill>
                </a:rPr>
                <a:t>Web Tools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655763" y="6464300"/>
            <a:ext cx="57245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/>
              <a:t>Source: http://</a:t>
            </a:r>
            <a:r>
              <a:rPr lang="en-GB" sz="1400" dirty="0"/>
              <a:t>steve-wheeler.blogspot.com/2010/07/anatomy-of-ple.html</a:t>
            </a:r>
          </a:p>
        </p:txBody>
      </p:sp>
      <p:grpSp>
        <p:nvGrpSpPr>
          <p:cNvPr id="12" name="Group 20"/>
          <p:cNvGrpSpPr/>
          <p:nvPr/>
        </p:nvGrpSpPr>
        <p:grpSpPr>
          <a:xfrm>
            <a:off x="4427984" y="1052736"/>
            <a:ext cx="4032448" cy="2308324"/>
            <a:chOff x="4427984" y="1052736"/>
            <a:chExt cx="4032448" cy="2308324"/>
          </a:xfrm>
        </p:grpSpPr>
        <p:sp>
          <p:nvSpPr>
            <p:cNvPr id="15" name="TextBox 14"/>
            <p:cNvSpPr txBox="1"/>
            <p:nvPr/>
          </p:nvSpPr>
          <p:spPr>
            <a:xfrm>
              <a:off x="6084168" y="1052736"/>
              <a:ext cx="2376264" cy="230832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/>
                <a:t>PLEs are not only personal web tools and personal learning networks. PLEs are much wider than this, taking in experiences and </a:t>
              </a:r>
              <a:r>
                <a:rPr lang="en-GB" sz="1600" dirty="0" err="1" smtClean="0"/>
                <a:t>realia</a:t>
              </a:r>
              <a:r>
                <a:rPr lang="en-GB" sz="1600" dirty="0" smtClean="0"/>
                <a:t>, as well as learning through TV, music, paper based materials, radio &amp; more formal contexts.</a:t>
              </a:r>
              <a:endParaRPr lang="en-GB" sz="160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10800000" flipV="1">
              <a:off x="4427984" y="1844824"/>
              <a:ext cx="1656184" cy="3600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24"/>
          <p:cNvGrpSpPr/>
          <p:nvPr/>
        </p:nvGrpSpPr>
        <p:grpSpPr>
          <a:xfrm>
            <a:off x="3491881" y="3501008"/>
            <a:ext cx="4968551" cy="1077218"/>
            <a:chOff x="3491881" y="3501008"/>
            <a:chExt cx="4968551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6084168" y="3501008"/>
              <a:ext cx="2376264" cy="107721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/>
                <a:t>Learning content is not as important now as where (or who) to connect to, to find it.</a:t>
              </a:r>
              <a:endParaRPr lang="en-GB" sz="16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10800000">
              <a:off x="3491881" y="3717033"/>
              <a:ext cx="2592289" cy="43204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25"/>
          <p:cNvGrpSpPr/>
          <p:nvPr/>
        </p:nvGrpSpPr>
        <p:grpSpPr>
          <a:xfrm>
            <a:off x="3491881" y="4728046"/>
            <a:ext cx="4968551" cy="1077218"/>
            <a:chOff x="3491881" y="4728046"/>
            <a:chExt cx="4968551" cy="1077218"/>
          </a:xfrm>
        </p:grpSpPr>
        <p:sp>
          <p:nvSpPr>
            <p:cNvPr id="17" name="TextBox 16"/>
            <p:cNvSpPr txBox="1"/>
            <p:nvPr/>
          </p:nvSpPr>
          <p:spPr>
            <a:xfrm>
              <a:off x="6084168" y="4728046"/>
              <a:ext cx="2376264" cy="107721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/>
                <a:t>PWTs are any web tools, (usually Web 2.0) chosen by learners to support their lifelong learning.</a:t>
              </a:r>
              <a:endParaRPr lang="en-GB" sz="1600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10800000">
              <a:off x="3491881" y="4941168"/>
              <a:ext cx="2592289" cy="43204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7"/>
          <p:cNvGrpSpPr>
            <a:grpSpLocks/>
          </p:cNvGrpSpPr>
          <p:nvPr/>
        </p:nvGrpSpPr>
        <p:grpSpPr bwMode="auto">
          <a:xfrm>
            <a:off x="8777288" y="1600200"/>
            <a:ext cx="304800" cy="4152900"/>
            <a:chOff x="8777288" y="1600200"/>
            <a:chExt cx="304800" cy="4153548"/>
          </a:xfrm>
        </p:grpSpPr>
        <p:sp>
          <p:nvSpPr>
            <p:cNvPr id="25" name="Text Box 6"/>
            <p:cNvSpPr txBox="1">
              <a:spLocks noChangeArrowheads="1"/>
            </p:cNvSpPr>
            <p:nvPr/>
          </p:nvSpPr>
          <p:spPr bwMode="auto">
            <a:xfrm rot="-5400000">
              <a:off x="6950075" y="3427413"/>
              <a:ext cx="3959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dirty="0">
                  <a:latin typeface="Calibri" pitchFamily="34" charset="0"/>
                </a:rPr>
                <a:t>Steve Wheeler, University of Plymouth, 2011</a:t>
              </a:r>
              <a:endParaRPr lang="en-US" sz="1400" dirty="0">
                <a:latin typeface="Calibri" pitchFamily="34" charset="0"/>
              </a:endParaRPr>
            </a:p>
          </p:txBody>
        </p:sp>
        <p:pic>
          <p:nvPicPr>
            <p:cNvPr id="26" name="Picture 10" descr="Creativecommon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400000">
              <a:off x="8820472" y="5537724"/>
              <a:ext cx="21602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412359">
            <a:off x="-268592" y="169244"/>
            <a:ext cx="10023656" cy="6428395"/>
          </a:xfrm>
          <a:prstGeom prst="rect">
            <a:avLst/>
          </a:prstGeom>
          <a:solidFill>
            <a:srgbClr val="F7F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843808" y="6165304"/>
            <a:ext cx="34513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/>
              <a:t>Source: Maria Webster - http://www.ntdaily.com/</a:t>
            </a:r>
            <a:endParaRPr lang="en-GB" sz="1200" dirty="0"/>
          </a:p>
        </p:txBody>
      </p:sp>
      <p:pic>
        <p:nvPicPr>
          <p:cNvPr id="3" name="Picture 2" descr="maria webster iP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8280920" cy="432048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41379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44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Intuitive handheld devices</a:t>
            </a:r>
            <a:endParaRPr lang="en-GB" sz="4400" b="1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8777288" y="1600200"/>
            <a:ext cx="304800" cy="4152900"/>
            <a:chOff x="8777288" y="1600200"/>
            <a:chExt cx="304800" cy="4153548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 rot="-5400000">
              <a:off x="6950075" y="3427413"/>
              <a:ext cx="3959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dirty="0">
                  <a:latin typeface="Calibri" pitchFamily="34" charset="0"/>
                </a:rPr>
                <a:t>Steve Wheeler, University of Plymouth, 2011</a:t>
              </a:r>
              <a:endParaRPr lang="en-US" sz="1400" dirty="0">
                <a:latin typeface="Calibri" pitchFamily="34" charset="0"/>
              </a:endParaRPr>
            </a:p>
          </p:txBody>
        </p:sp>
        <p:pic>
          <p:nvPicPr>
            <p:cNvPr id="9" name="Picture 10" descr="Creativecommon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5400000">
              <a:off x="8820472" y="5537724"/>
              <a:ext cx="21602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ounded Rectangular Callout 9"/>
          <p:cNvSpPr/>
          <p:nvPr/>
        </p:nvSpPr>
        <p:spPr>
          <a:xfrm>
            <a:off x="899592" y="2348880"/>
            <a:ext cx="2808312" cy="1296144"/>
          </a:xfrm>
          <a:prstGeom prst="wedgeRoundRectCallout">
            <a:avLst>
              <a:gd name="adj1" fmla="val 91523"/>
              <a:gd name="adj2" fmla="val 28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 smtClean="0">
                <a:solidFill>
                  <a:schemeClr val="tx1"/>
                </a:solidFill>
              </a:rPr>
              <a:t>Natural gesture interface</a:t>
            </a:r>
            <a:endParaRPr lang="en-GB" sz="2600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979712" y="4365104"/>
            <a:ext cx="2808312" cy="1296144"/>
          </a:xfrm>
          <a:prstGeom prst="wedgeRoundRectCallout">
            <a:avLst>
              <a:gd name="adj1" fmla="val 54835"/>
              <a:gd name="adj2" fmla="val -11933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 smtClean="0">
                <a:solidFill>
                  <a:schemeClr val="tx1"/>
                </a:solidFill>
              </a:rPr>
              <a:t>Connection to my learning network</a:t>
            </a:r>
            <a:endParaRPr lang="en-GB" sz="2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-4737"/>
            <a:ext cx="28504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/>
              <a:t>Connection</a:t>
            </a:r>
            <a:endParaRPr lang="en-GB" sz="4400" b="1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 rot="16200000">
            <a:off x="6950075" y="3427413"/>
            <a:ext cx="3959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cc  Steve Wheeler, University of Plymouth, 2010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14788" y="6392361"/>
            <a:ext cx="13217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/>
              <a:t>http://i.imwx.com</a:t>
            </a:r>
            <a:endParaRPr lang="en-GB" sz="1200" dirty="0"/>
          </a:p>
        </p:txBody>
      </p:sp>
      <p:pic>
        <p:nvPicPr>
          <p:cNvPr id="9" name="Picture 8" descr="wx-history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8" y="836712"/>
            <a:ext cx="9142842" cy="5517232"/>
          </a:xfrm>
          <a:prstGeom prst="rect">
            <a:avLst/>
          </a:prstGeom>
        </p:spPr>
      </p:pic>
      <p:grpSp>
        <p:nvGrpSpPr>
          <p:cNvPr id="10" name="Group 7"/>
          <p:cNvGrpSpPr/>
          <p:nvPr/>
        </p:nvGrpSpPr>
        <p:grpSpPr>
          <a:xfrm>
            <a:off x="8777288" y="1600200"/>
            <a:ext cx="304800" cy="4153548"/>
            <a:chOff x="8777288" y="1600200"/>
            <a:chExt cx="304800" cy="4153548"/>
          </a:xfrm>
        </p:grpSpPr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 rot="16200000">
              <a:off x="6950075" y="3427413"/>
              <a:ext cx="3959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Steve </a:t>
              </a: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Wheeler, University of Plymouth, </a:t>
              </a:r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2011</a:t>
              </a: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12" name="Picture 11" descr="Creativecommon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820472" y="5537724"/>
              <a:ext cx="216024" cy="216024"/>
            </a:xfrm>
            <a:prstGeom prst="rect">
              <a:avLst/>
            </a:prstGeom>
            <a:solidFill>
              <a:schemeClr val="bg1"/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nline en mas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44000" cy="5688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9752" y="5517232"/>
            <a:ext cx="4182555" cy="769441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Online, En masse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60232" y="6464369"/>
            <a:ext cx="23614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/>
              <a:t>http://steve-wheeler.blogspot.com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-27384"/>
            <a:ext cx="38918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Communication</a:t>
            </a:r>
            <a:endParaRPr lang="en-GB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0" name="Group 7"/>
          <p:cNvGrpSpPr/>
          <p:nvPr/>
        </p:nvGrpSpPr>
        <p:grpSpPr>
          <a:xfrm>
            <a:off x="8777288" y="1600200"/>
            <a:ext cx="304800" cy="4153548"/>
            <a:chOff x="8777288" y="1600200"/>
            <a:chExt cx="304800" cy="4153548"/>
          </a:xfrm>
        </p:grpSpPr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 rot="16200000">
              <a:off x="6950075" y="3427413"/>
              <a:ext cx="3959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Steve </a:t>
              </a: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Wheeler, University of Plymouth, </a:t>
              </a:r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2011</a:t>
              </a: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12" name="Picture 11" descr="Creativecommon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820472" y="5537724"/>
              <a:ext cx="216024" cy="216024"/>
            </a:xfrm>
            <a:prstGeom prst="rect">
              <a:avLst/>
            </a:prstGeom>
            <a:solidFill>
              <a:schemeClr val="bg1"/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-27384"/>
            <a:ext cx="33473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rgbClr val="002060"/>
                </a:solidFill>
              </a:rPr>
              <a:t>Collaboration</a:t>
            </a:r>
            <a:endParaRPr lang="en-GB" sz="4400" b="1" dirty="0">
              <a:solidFill>
                <a:srgbClr val="002060"/>
              </a:solidFill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8777288" y="1600200"/>
            <a:ext cx="304800" cy="4152900"/>
            <a:chOff x="8777288" y="1600200"/>
            <a:chExt cx="304800" cy="4153548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 rot="-5400000">
              <a:off x="6950075" y="3427413"/>
              <a:ext cx="3959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dirty="0">
                  <a:latin typeface="Calibri" pitchFamily="34" charset="0"/>
                </a:rPr>
                <a:t>Steve Wheeler, University of Plymouth, 2011</a:t>
              </a:r>
              <a:endParaRPr lang="en-US" sz="1400" dirty="0">
                <a:latin typeface="Calibri" pitchFamily="34" charset="0"/>
              </a:endParaRPr>
            </a:p>
          </p:txBody>
        </p:sp>
        <p:pic>
          <p:nvPicPr>
            <p:cNvPr id="7" name="Picture 10" descr="Creativecommon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400000">
              <a:off x="8820472" y="5537724"/>
              <a:ext cx="21602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2" descr="http://www.forestry.ky.gov/NR/rdonlyres/BDFF22D7-70D5-43A6-B79B-5CCF9FC615A9/0/PLTeverytr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688659"/>
            <a:ext cx="8748465" cy="618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 rot="21292274">
            <a:off x="182080" y="3227606"/>
            <a:ext cx="8549109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/>
              <a:t>‘The wisdom of crowds’</a:t>
            </a:r>
            <a:endParaRPr lang="en-GB" sz="5400" b="1" dirty="0"/>
          </a:p>
        </p:txBody>
      </p:sp>
      <p:sp>
        <p:nvSpPr>
          <p:cNvPr id="10" name="TextBox 9"/>
          <p:cNvSpPr txBox="1"/>
          <p:nvPr/>
        </p:nvSpPr>
        <p:spPr>
          <a:xfrm rot="368657">
            <a:off x="344481" y="4800944"/>
            <a:ext cx="8188652" cy="830997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4800" b="1" dirty="0" smtClean="0">
                <a:solidFill>
                  <a:schemeClr val="bg1">
                    <a:lumMod val="95000"/>
                  </a:schemeClr>
                </a:solidFill>
              </a:rPr>
              <a:t>Common interests and purpose</a:t>
            </a:r>
            <a:endParaRPr lang="en-GB" sz="4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cial-media-landsca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-27384"/>
            <a:ext cx="9206302" cy="68853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15616" y="6525344"/>
            <a:ext cx="18975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/>
              <a:t>http://www.eastone.co.uk/</a:t>
            </a:r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 rot="368657">
            <a:off x="1060403" y="5044034"/>
            <a:ext cx="7342266" cy="707886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>
                    <a:lumMod val="95000"/>
                  </a:schemeClr>
                </a:solidFill>
              </a:rPr>
              <a:t>The ‘Architecture of Participation’</a:t>
            </a:r>
            <a:endParaRPr lang="en-GB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777288" y="1600200"/>
            <a:ext cx="304800" cy="4153548"/>
            <a:chOff x="8777288" y="1600200"/>
            <a:chExt cx="304800" cy="4153548"/>
          </a:xfrm>
        </p:grpSpPr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 rot="16200000">
              <a:off x="6950075" y="3427413"/>
              <a:ext cx="3959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dirty="0" smtClean="0">
                  <a:latin typeface="Calibri" pitchFamily="34" charset="0"/>
                </a:rPr>
                <a:t>Steve </a:t>
              </a:r>
              <a:r>
                <a:rPr lang="en-GB" sz="1400" dirty="0">
                  <a:latin typeface="Calibri" pitchFamily="34" charset="0"/>
                </a:rPr>
                <a:t>Wheeler, University of Plymouth, </a:t>
              </a:r>
              <a:r>
                <a:rPr lang="en-GB" sz="1400" dirty="0" smtClean="0">
                  <a:latin typeface="Calibri" pitchFamily="34" charset="0"/>
                </a:rPr>
                <a:t>2011</a:t>
              </a:r>
              <a:endParaRPr lang="en-US" sz="1400" dirty="0">
                <a:latin typeface="Calibri" pitchFamily="34" charset="0"/>
              </a:endParaRPr>
            </a:p>
          </p:txBody>
        </p:sp>
        <p:pic>
          <p:nvPicPr>
            <p:cNvPr id="12" name="Picture 11" descr="Creativecommon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820472" y="5537724"/>
              <a:ext cx="216024" cy="216024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6" name="TextBox 5"/>
          <p:cNvSpPr txBox="1"/>
          <p:nvPr/>
        </p:nvSpPr>
        <p:spPr>
          <a:xfrm rot="20879929">
            <a:off x="182080" y="3227606"/>
            <a:ext cx="8549109" cy="92333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5400" b="1" dirty="0" smtClean="0"/>
              <a:t> From ‘sticky’ to participative     </a:t>
            </a:r>
            <a:endParaRPr lang="en-GB" sz="5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1196752"/>
            <a:ext cx="6902274" cy="15696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9600" b="1" dirty="0" smtClean="0">
                <a:solidFill>
                  <a:schemeClr val="bg1">
                    <a:lumMod val="95000"/>
                  </a:schemeClr>
                </a:solidFill>
              </a:rPr>
              <a:t>    Web 2.0     </a:t>
            </a:r>
            <a:endParaRPr lang="en-GB" sz="9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10725" y="6176337"/>
            <a:ext cx="29014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/>
              <a:t>http://www.uksmallbusinesswebsites.co.uk</a:t>
            </a:r>
            <a:endParaRPr lang="en-GB" sz="1200" dirty="0"/>
          </a:p>
        </p:txBody>
      </p:sp>
      <p:pic>
        <p:nvPicPr>
          <p:cNvPr id="5" name="Picture 4" descr="social_medi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43" y="332656"/>
            <a:ext cx="8790339" cy="5832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4481825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Social Media gives everyone a voice in the community</a:t>
            </a:r>
            <a:endParaRPr lang="en-GB" sz="40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8777288" y="1600200"/>
            <a:ext cx="304800" cy="4153548"/>
            <a:chOff x="8777288" y="1600200"/>
            <a:chExt cx="304800" cy="4153548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 rot="16200000">
              <a:off x="6950075" y="3427413"/>
              <a:ext cx="3959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dirty="0" smtClean="0">
                  <a:latin typeface="Calibri" pitchFamily="34" charset="0"/>
                </a:rPr>
                <a:t>Steve </a:t>
              </a:r>
              <a:r>
                <a:rPr lang="en-GB" sz="1400" dirty="0">
                  <a:latin typeface="Calibri" pitchFamily="34" charset="0"/>
                </a:rPr>
                <a:t>Wheeler, University of Plymouth, </a:t>
              </a:r>
              <a:r>
                <a:rPr lang="en-GB" sz="1400" dirty="0" smtClean="0">
                  <a:latin typeface="Calibri" pitchFamily="34" charset="0"/>
                </a:rPr>
                <a:t>2011</a:t>
              </a:r>
              <a:endParaRPr lang="en-US" sz="1400" dirty="0">
                <a:latin typeface="Calibri" pitchFamily="34" charset="0"/>
              </a:endParaRPr>
            </a:p>
          </p:txBody>
        </p:sp>
        <p:pic>
          <p:nvPicPr>
            <p:cNvPr id="10" name="Picture 9" descr="Creativecommon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820472" y="5537724"/>
              <a:ext cx="216024" cy="216024"/>
            </a:xfrm>
            <a:prstGeom prst="rect">
              <a:avLst/>
            </a:prstGeom>
            <a:solidFill>
              <a:schemeClr val="bg1"/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39279"/>
            <a:ext cx="42370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/>
              <a:t>Social Media use </a:t>
            </a:r>
            <a:endParaRPr lang="en-GB" sz="4400" b="1" dirty="0"/>
          </a:p>
        </p:txBody>
      </p:sp>
      <p:grpSp>
        <p:nvGrpSpPr>
          <p:cNvPr id="2" name="Group 7"/>
          <p:cNvGrpSpPr/>
          <p:nvPr/>
        </p:nvGrpSpPr>
        <p:grpSpPr>
          <a:xfrm rot="21272652">
            <a:off x="533513" y="1315808"/>
            <a:ext cx="2576346" cy="1510427"/>
            <a:chOff x="1835696" y="1628800"/>
            <a:chExt cx="2576346" cy="1510427"/>
          </a:xfrm>
        </p:grpSpPr>
        <p:sp>
          <p:nvSpPr>
            <p:cNvPr id="6" name="TextBox 5"/>
            <p:cNvSpPr txBox="1"/>
            <p:nvPr/>
          </p:nvSpPr>
          <p:spPr>
            <a:xfrm>
              <a:off x="1835696" y="2492896"/>
              <a:ext cx="25763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 smtClean="0"/>
                <a:t>&gt;500 Million</a:t>
              </a:r>
              <a:endParaRPr lang="en-GB" sz="3600" b="1" dirty="0"/>
            </a:p>
          </p:txBody>
        </p:sp>
        <p:pic>
          <p:nvPicPr>
            <p:cNvPr id="7" name="Picture 6" descr="facebook-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7704" y="1628800"/>
              <a:ext cx="2438400" cy="917448"/>
            </a:xfrm>
            <a:prstGeom prst="rect">
              <a:avLst/>
            </a:prstGeom>
          </p:spPr>
        </p:pic>
      </p:grpSp>
      <p:grpSp>
        <p:nvGrpSpPr>
          <p:cNvPr id="3" name="Group 10"/>
          <p:cNvGrpSpPr/>
          <p:nvPr/>
        </p:nvGrpSpPr>
        <p:grpSpPr>
          <a:xfrm rot="275764">
            <a:off x="3275856" y="2420888"/>
            <a:ext cx="2576346" cy="1366411"/>
            <a:chOff x="5940152" y="2636912"/>
            <a:chExt cx="2576346" cy="1366411"/>
          </a:xfrm>
        </p:grpSpPr>
        <p:sp>
          <p:nvSpPr>
            <p:cNvPr id="9" name="TextBox 8"/>
            <p:cNvSpPr txBox="1"/>
            <p:nvPr/>
          </p:nvSpPr>
          <p:spPr>
            <a:xfrm>
              <a:off x="5940152" y="3356992"/>
              <a:ext cx="257634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3600" b="1" dirty="0" smtClean="0"/>
                <a:t>&gt;100 Million</a:t>
              </a:r>
              <a:endParaRPr lang="en-GB" sz="3600" b="1" dirty="0"/>
            </a:p>
          </p:txBody>
        </p:sp>
        <p:pic>
          <p:nvPicPr>
            <p:cNvPr id="10" name="Picture 9" descr="twitter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2160" y="2636912"/>
              <a:ext cx="2465210" cy="91096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" name="Group 13"/>
          <p:cNvGrpSpPr/>
          <p:nvPr/>
        </p:nvGrpSpPr>
        <p:grpSpPr>
          <a:xfrm rot="622778">
            <a:off x="6274902" y="2732684"/>
            <a:ext cx="2410580" cy="1281734"/>
            <a:chOff x="1824827" y="3801709"/>
            <a:chExt cx="2410580" cy="1281734"/>
          </a:xfrm>
        </p:grpSpPr>
        <p:sp>
          <p:nvSpPr>
            <p:cNvPr id="12" name="TextBox 11"/>
            <p:cNvSpPr txBox="1"/>
            <p:nvPr/>
          </p:nvSpPr>
          <p:spPr>
            <a:xfrm>
              <a:off x="1835696" y="4437112"/>
              <a:ext cx="23423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 smtClean="0"/>
                <a:t>&gt;50 Million</a:t>
              </a:r>
              <a:endParaRPr lang="en-GB" sz="3600" b="1" dirty="0"/>
            </a:p>
          </p:txBody>
        </p:sp>
        <p:pic>
          <p:nvPicPr>
            <p:cNvPr id="13" name="Picture 12" descr="linkedin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24827" y="3801709"/>
              <a:ext cx="2410580" cy="680955"/>
            </a:xfrm>
            <a:prstGeom prst="rect">
              <a:avLst/>
            </a:prstGeom>
          </p:spPr>
        </p:pic>
      </p:grpSp>
      <p:grpSp>
        <p:nvGrpSpPr>
          <p:cNvPr id="8" name="Group 16"/>
          <p:cNvGrpSpPr/>
          <p:nvPr/>
        </p:nvGrpSpPr>
        <p:grpSpPr>
          <a:xfrm rot="324006">
            <a:off x="4622001" y="960090"/>
            <a:ext cx="2693214" cy="1510427"/>
            <a:chOff x="1518746" y="3356992"/>
            <a:chExt cx="2693214" cy="1510427"/>
          </a:xfrm>
        </p:grpSpPr>
        <p:sp>
          <p:nvSpPr>
            <p:cNvPr id="15" name="TextBox 14"/>
            <p:cNvSpPr txBox="1"/>
            <p:nvPr/>
          </p:nvSpPr>
          <p:spPr>
            <a:xfrm>
              <a:off x="1547664" y="4221088"/>
              <a:ext cx="25763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 smtClean="0"/>
                <a:t>&gt;125 Million</a:t>
              </a:r>
              <a:endParaRPr lang="en-GB" sz="3600" b="1" dirty="0"/>
            </a:p>
          </p:txBody>
        </p:sp>
        <p:pic>
          <p:nvPicPr>
            <p:cNvPr id="16" name="Picture 15" descr="myspace_logo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18746" y="3356992"/>
              <a:ext cx="2693214" cy="905768"/>
            </a:xfrm>
            <a:prstGeom prst="rect">
              <a:avLst/>
            </a:prstGeom>
          </p:spPr>
        </p:pic>
      </p:grpSp>
      <p:grpSp>
        <p:nvGrpSpPr>
          <p:cNvPr id="11" name="Group 19"/>
          <p:cNvGrpSpPr/>
          <p:nvPr/>
        </p:nvGrpSpPr>
        <p:grpSpPr>
          <a:xfrm rot="21283738">
            <a:off x="784107" y="3296382"/>
            <a:ext cx="1928408" cy="2425432"/>
            <a:chOff x="1390785" y="3983869"/>
            <a:chExt cx="1669047" cy="2181435"/>
          </a:xfrm>
        </p:grpSpPr>
        <p:pic>
          <p:nvPicPr>
            <p:cNvPr id="18" name="Picture 17" descr="Wikipedia-log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6469" y="3983869"/>
              <a:ext cx="1389347" cy="1389347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390785" y="5334307"/>
              <a:ext cx="166904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b="1" dirty="0" smtClean="0"/>
                <a:t>&gt;14 million </a:t>
              </a:r>
            </a:p>
            <a:p>
              <a:pPr algn="ctr"/>
              <a:r>
                <a:rPr lang="en-GB" sz="2400" b="1" dirty="0" smtClean="0"/>
                <a:t>articles</a:t>
              </a:r>
              <a:endParaRPr lang="en-GB" sz="2400" b="1" dirty="0"/>
            </a:p>
          </p:txBody>
        </p:sp>
      </p:grpSp>
      <p:grpSp>
        <p:nvGrpSpPr>
          <p:cNvPr id="14" name="Group 22"/>
          <p:cNvGrpSpPr/>
          <p:nvPr/>
        </p:nvGrpSpPr>
        <p:grpSpPr>
          <a:xfrm rot="851670">
            <a:off x="5940152" y="4466230"/>
            <a:ext cx="2697533" cy="1243300"/>
            <a:chOff x="5940152" y="4509120"/>
            <a:chExt cx="2697533" cy="1243300"/>
          </a:xfrm>
        </p:grpSpPr>
        <p:sp>
          <p:nvSpPr>
            <p:cNvPr id="21" name="TextBox 20"/>
            <p:cNvSpPr txBox="1"/>
            <p:nvPr/>
          </p:nvSpPr>
          <p:spPr>
            <a:xfrm>
              <a:off x="5940152" y="5229200"/>
              <a:ext cx="26975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 smtClean="0"/>
                <a:t>&gt;4 Billion images</a:t>
              </a:r>
              <a:endParaRPr lang="en-GB" sz="2800" b="1" dirty="0"/>
            </a:p>
          </p:txBody>
        </p:sp>
        <p:pic>
          <p:nvPicPr>
            <p:cNvPr id="22" name="Picture 21" descr="Flickr-logo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95783" y="4509120"/>
              <a:ext cx="2020633" cy="792088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3328390" y="6464369"/>
            <a:ext cx="22197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/>
              <a:t>Source: http://econsultancy.com</a:t>
            </a:r>
            <a:endParaRPr lang="en-GB" sz="1200" dirty="0"/>
          </a:p>
        </p:txBody>
      </p:sp>
      <p:grpSp>
        <p:nvGrpSpPr>
          <p:cNvPr id="17" name="Group 27"/>
          <p:cNvGrpSpPr/>
          <p:nvPr/>
        </p:nvGrpSpPr>
        <p:grpSpPr>
          <a:xfrm>
            <a:off x="3059832" y="4149080"/>
            <a:ext cx="2599431" cy="1872208"/>
            <a:chOff x="3015177" y="4509120"/>
            <a:chExt cx="2599431" cy="1872208"/>
          </a:xfrm>
        </p:grpSpPr>
        <p:sp>
          <p:nvSpPr>
            <p:cNvPr id="26" name="TextBox 25"/>
            <p:cNvSpPr txBox="1"/>
            <p:nvPr/>
          </p:nvSpPr>
          <p:spPr>
            <a:xfrm>
              <a:off x="3015177" y="5550331"/>
              <a:ext cx="25994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b="1" dirty="0" smtClean="0"/>
                <a:t>2 Billion views/day</a:t>
              </a:r>
            </a:p>
            <a:p>
              <a:pPr algn="ctr"/>
              <a:r>
                <a:rPr lang="en-GB" sz="2400" b="1" dirty="0" smtClean="0"/>
                <a:t>24 hours/minute </a:t>
              </a:r>
              <a:endParaRPr lang="en-GB" sz="2400" b="1" dirty="0"/>
            </a:p>
          </p:txBody>
        </p:sp>
        <p:pic>
          <p:nvPicPr>
            <p:cNvPr id="27" name="Picture 26" descr="youtube-logo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31840" y="4509120"/>
              <a:ext cx="2427901" cy="1009402"/>
            </a:xfrm>
            <a:prstGeom prst="rect">
              <a:avLst/>
            </a:prstGeom>
          </p:spPr>
        </p:pic>
      </p:grpSp>
      <p:grpSp>
        <p:nvGrpSpPr>
          <p:cNvPr id="20" name="Group 9"/>
          <p:cNvGrpSpPr/>
          <p:nvPr/>
        </p:nvGrpSpPr>
        <p:grpSpPr>
          <a:xfrm>
            <a:off x="8777288" y="1600200"/>
            <a:ext cx="304800" cy="4153548"/>
            <a:chOff x="8777288" y="1600200"/>
            <a:chExt cx="304800" cy="4153548"/>
          </a:xfrm>
        </p:grpSpPr>
        <p:sp>
          <p:nvSpPr>
            <p:cNvPr id="30" name="Text Box 6"/>
            <p:cNvSpPr txBox="1">
              <a:spLocks noChangeArrowheads="1"/>
            </p:cNvSpPr>
            <p:nvPr/>
          </p:nvSpPr>
          <p:spPr bwMode="auto">
            <a:xfrm rot="16200000">
              <a:off x="6950075" y="3427413"/>
              <a:ext cx="3959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dirty="0" smtClean="0">
                  <a:latin typeface="Calibri" pitchFamily="34" charset="0"/>
                </a:rPr>
                <a:t>Steve </a:t>
              </a:r>
              <a:r>
                <a:rPr lang="en-GB" sz="1400" dirty="0">
                  <a:latin typeface="Calibri" pitchFamily="34" charset="0"/>
                </a:rPr>
                <a:t>Wheeler, University of Plymouth, </a:t>
              </a:r>
              <a:r>
                <a:rPr lang="en-GB" sz="1400" dirty="0" smtClean="0">
                  <a:latin typeface="Calibri" pitchFamily="34" charset="0"/>
                </a:rPr>
                <a:t>2011</a:t>
              </a:r>
              <a:endParaRPr lang="en-US" sz="1400" dirty="0">
                <a:latin typeface="Calibri" pitchFamily="34" charset="0"/>
              </a:endParaRPr>
            </a:p>
          </p:txBody>
        </p:sp>
        <p:pic>
          <p:nvPicPr>
            <p:cNvPr id="31" name="Picture 30" descr="Creativecommons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16200000">
              <a:off x="8820472" y="5537724"/>
              <a:ext cx="216024" cy="216024"/>
            </a:xfrm>
            <a:prstGeom prst="rect">
              <a:avLst/>
            </a:prstGeom>
            <a:solidFill>
              <a:schemeClr val="bg1"/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bloginitiative.typepad.com/photos/uncategorized/crowd.jpg"/>
          <p:cNvPicPr>
            <a:picLocks noChangeAspect="1" noChangeArrowheads="1"/>
          </p:cNvPicPr>
          <p:nvPr/>
        </p:nvPicPr>
        <p:blipFill>
          <a:blip r:embed="rId2" cstate="print">
            <a:lum bright="-26000"/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2928938" y="2857500"/>
            <a:ext cx="3143250" cy="1500188"/>
          </a:xfrm>
          <a:prstGeom prst="ellipse">
            <a:avLst/>
          </a:prstGeom>
          <a:solidFill>
            <a:schemeClr val="accent1">
              <a:alpha val="4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rgbClr val="FFFF00"/>
                </a:solidFill>
              </a:rPr>
              <a:t>Learning 2.0</a:t>
            </a:r>
            <a:endParaRPr lang="en-GB" sz="4000" dirty="0"/>
          </a:p>
        </p:txBody>
      </p:sp>
      <p:sp>
        <p:nvSpPr>
          <p:cNvPr id="23" name="Oval 22"/>
          <p:cNvSpPr/>
          <p:nvPr/>
        </p:nvSpPr>
        <p:spPr>
          <a:xfrm>
            <a:off x="6143625" y="4643438"/>
            <a:ext cx="2143125" cy="92868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User generated content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619750" y="4117975"/>
            <a:ext cx="1023938" cy="5969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7" name="TextBox 25"/>
          <p:cNvSpPr txBox="1">
            <a:spLocks noChangeArrowheads="1"/>
          </p:cNvSpPr>
          <p:nvPr/>
        </p:nvSpPr>
        <p:spPr bwMode="auto">
          <a:xfrm>
            <a:off x="1714500" y="1192"/>
            <a:ext cx="62147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rgbClr val="FFFF00"/>
                </a:solidFill>
                <a:latin typeface="Calibri" pitchFamily="34" charset="0"/>
              </a:rPr>
              <a:t>Architecture </a:t>
            </a:r>
            <a:r>
              <a:rPr lang="en-GB" sz="4000" b="1" dirty="0">
                <a:solidFill>
                  <a:srgbClr val="FFFF00"/>
                </a:solidFill>
                <a:latin typeface="Calibri" pitchFamily="34" charset="0"/>
              </a:rPr>
              <a:t>of </a:t>
            </a:r>
            <a:r>
              <a:rPr lang="en-GB" sz="4000" b="1" dirty="0" smtClean="0">
                <a:solidFill>
                  <a:srgbClr val="FFFF00"/>
                </a:solidFill>
                <a:latin typeface="Calibri" pitchFamily="34" charset="0"/>
              </a:rPr>
              <a:t>Participation</a:t>
            </a:r>
            <a:endParaRPr lang="en-GB" sz="4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777288" y="1600200"/>
            <a:ext cx="304800" cy="4153548"/>
            <a:chOff x="8777288" y="1600200"/>
            <a:chExt cx="304800" cy="4153548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 rot="16200000">
              <a:off x="6950075" y="3427413"/>
              <a:ext cx="3959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Steve </a:t>
              </a: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Wheeler, University of Plymouth, </a:t>
              </a:r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2011</a:t>
              </a: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10" name="Picture 9" descr="Creativecommon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820472" y="5537724"/>
              <a:ext cx="216024" cy="216024"/>
            </a:xfrm>
            <a:prstGeom prst="rect">
              <a:avLst/>
            </a:prstGeom>
            <a:solidFill>
              <a:schemeClr val="bg1"/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bloginitiative.typepad.com/photos/uncategorized/crowd.jpg"/>
          <p:cNvPicPr>
            <a:picLocks noChangeAspect="1" noChangeArrowheads="1"/>
          </p:cNvPicPr>
          <p:nvPr/>
        </p:nvPicPr>
        <p:blipFill>
          <a:blip r:embed="rId2" cstate="print">
            <a:lum bright="-26000"/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2928938" y="2857500"/>
            <a:ext cx="3143250" cy="1500188"/>
          </a:xfrm>
          <a:prstGeom prst="ellipse">
            <a:avLst/>
          </a:prstGeom>
          <a:solidFill>
            <a:schemeClr val="accent1">
              <a:alpha val="4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rgbClr val="FFFF00"/>
                </a:solidFill>
              </a:rPr>
              <a:t>Learning 2.0</a:t>
            </a:r>
            <a:endParaRPr lang="en-GB" sz="4000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5572125" y="2286000"/>
            <a:ext cx="1143000" cy="78581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143625" y="1643063"/>
            <a:ext cx="2000250" cy="78581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Tools</a:t>
            </a:r>
          </a:p>
        </p:txBody>
      </p:sp>
      <p:sp>
        <p:nvSpPr>
          <p:cNvPr id="11" name="Oval 10"/>
          <p:cNvSpPr/>
          <p:nvPr/>
        </p:nvSpPr>
        <p:spPr>
          <a:xfrm>
            <a:off x="714375" y="1403350"/>
            <a:ext cx="2071688" cy="785813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Collaborating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143125" y="2143125"/>
            <a:ext cx="1214438" cy="9286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429000" y="857250"/>
            <a:ext cx="2000250" cy="785813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Sharing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3821113" y="2249488"/>
            <a:ext cx="1214437" cy="158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866775" y="4903788"/>
            <a:ext cx="2071688" cy="78581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Voting</a:t>
            </a:r>
          </a:p>
        </p:txBody>
      </p:sp>
      <p:cxnSp>
        <p:nvCxnSpPr>
          <p:cNvPr id="18" name="Straight Arrow Connector 17"/>
          <p:cNvCxnSpPr>
            <a:stCxn id="17" idx="7"/>
          </p:cNvCxnSpPr>
          <p:nvPr/>
        </p:nvCxnSpPr>
        <p:spPr>
          <a:xfrm rot="5400000" flipH="1" flipV="1">
            <a:off x="2701925" y="4148138"/>
            <a:ext cx="803275" cy="93662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475038" y="5572125"/>
            <a:ext cx="2000250" cy="785813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Networking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16200000" flipV="1">
            <a:off x="3824287" y="4967288"/>
            <a:ext cx="1209675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143625" y="4643438"/>
            <a:ext cx="2143125" cy="92868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User generated content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619750" y="4117975"/>
            <a:ext cx="1023938" cy="5969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1" name="TextBox 25"/>
          <p:cNvSpPr txBox="1">
            <a:spLocks noChangeArrowheads="1"/>
          </p:cNvSpPr>
          <p:nvPr/>
        </p:nvSpPr>
        <p:spPr bwMode="auto">
          <a:xfrm>
            <a:off x="1714500" y="0"/>
            <a:ext cx="62147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rgbClr val="FFFF00"/>
                </a:solidFill>
                <a:latin typeface="Calibri" pitchFamily="34" charset="0"/>
              </a:rPr>
              <a:t>Architecture </a:t>
            </a:r>
            <a:r>
              <a:rPr lang="en-GB" sz="4000" b="1" dirty="0">
                <a:solidFill>
                  <a:srgbClr val="FFFF00"/>
                </a:solidFill>
                <a:latin typeface="Calibri" pitchFamily="34" charset="0"/>
              </a:rPr>
              <a:t>of </a:t>
            </a:r>
            <a:r>
              <a:rPr lang="en-GB" sz="4000" b="1" dirty="0" smtClean="0">
                <a:solidFill>
                  <a:srgbClr val="FFFF00"/>
                </a:solidFill>
                <a:latin typeface="Calibri" pitchFamily="34" charset="0"/>
              </a:rPr>
              <a:t>Participation</a:t>
            </a:r>
            <a:endParaRPr lang="en-GB" sz="4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42875" y="3143250"/>
            <a:ext cx="2071688" cy="785813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Tagging</a:t>
            </a:r>
          </a:p>
        </p:txBody>
      </p:sp>
      <p:cxnSp>
        <p:nvCxnSpPr>
          <p:cNvPr id="28" name="Straight Arrow Connector 27"/>
          <p:cNvCxnSpPr>
            <a:stCxn id="27" idx="6"/>
          </p:cNvCxnSpPr>
          <p:nvPr/>
        </p:nvCxnSpPr>
        <p:spPr>
          <a:xfrm>
            <a:off x="2214563" y="3536950"/>
            <a:ext cx="714375" cy="7143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7"/>
          <p:cNvGrpSpPr/>
          <p:nvPr/>
        </p:nvGrpSpPr>
        <p:grpSpPr>
          <a:xfrm>
            <a:off x="8777288" y="1600200"/>
            <a:ext cx="304800" cy="4153548"/>
            <a:chOff x="8777288" y="1600200"/>
            <a:chExt cx="304800" cy="4153548"/>
          </a:xfrm>
        </p:grpSpPr>
        <p:sp>
          <p:nvSpPr>
            <p:cNvPr id="25" name="Text Box 6"/>
            <p:cNvSpPr txBox="1">
              <a:spLocks noChangeArrowheads="1"/>
            </p:cNvSpPr>
            <p:nvPr/>
          </p:nvSpPr>
          <p:spPr bwMode="auto">
            <a:xfrm rot="16200000">
              <a:off x="6950075" y="3427413"/>
              <a:ext cx="3959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Steve </a:t>
              </a: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Wheeler, University of Plymouth, </a:t>
              </a:r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2011</a:t>
              </a: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26" name="Picture 25" descr="Creativecommon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820472" y="5537724"/>
              <a:ext cx="216024" cy="216024"/>
            </a:xfrm>
            <a:prstGeom prst="rect">
              <a:avLst/>
            </a:prstGeom>
            <a:solidFill>
              <a:schemeClr val="bg1"/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sz="5400" b="1" dirty="0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en-GB" sz="5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5400" b="1" dirty="0" smtClean="0">
                <a:solidFill>
                  <a:schemeClr val="accent2">
                    <a:lumMod val="75000"/>
                  </a:schemeClr>
                </a:solidFill>
              </a:rPr>
              <a:t>Future...?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6167438" y="6357938"/>
            <a:ext cx="15478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/>
              <a:t>www.abebooks.com</a:t>
            </a:r>
          </a:p>
        </p:txBody>
      </p:sp>
      <p:pic>
        <p:nvPicPr>
          <p:cNvPr id="4100" name="Picture 6" descr="old-wes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1285875"/>
            <a:ext cx="3979862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357188" y="1484784"/>
            <a:ext cx="407193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 b="1" i="1" dirty="0" smtClean="0"/>
              <a:t>When he saw a demonstration of the telephone in 1880, a U.S Mayor declared: “One </a:t>
            </a:r>
            <a:r>
              <a:rPr lang="en-GB" sz="3600" b="1" i="1" dirty="0"/>
              <a:t>day every town in America will have a telephone!” 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8777288" y="1600200"/>
            <a:ext cx="304800" cy="4153548"/>
            <a:chOff x="8777288" y="1600200"/>
            <a:chExt cx="304800" cy="4153548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 rot="16200000">
              <a:off x="6950075" y="3427413"/>
              <a:ext cx="3959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dirty="0" smtClean="0">
                  <a:latin typeface="Calibri" pitchFamily="34" charset="0"/>
                </a:rPr>
                <a:t>Steve </a:t>
              </a:r>
              <a:r>
                <a:rPr lang="en-GB" sz="1400" dirty="0">
                  <a:latin typeface="Calibri" pitchFamily="34" charset="0"/>
                </a:rPr>
                <a:t>Wheeler, University of Plymouth, </a:t>
              </a:r>
              <a:r>
                <a:rPr lang="en-GB" sz="1400" dirty="0" smtClean="0">
                  <a:latin typeface="Calibri" pitchFamily="34" charset="0"/>
                </a:rPr>
                <a:t>2011</a:t>
              </a:r>
              <a:endParaRPr lang="en-US" sz="1400" dirty="0">
                <a:latin typeface="Calibri" pitchFamily="34" charset="0"/>
              </a:endParaRPr>
            </a:p>
          </p:txBody>
        </p:sp>
        <p:pic>
          <p:nvPicPr>
            <p:cNvPr id="10" name="Picture 9" descr="Creativecommon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820472" y="5537724"/>
              <a:ext cx="216024" cy="216024"/>
            </a:xfrm>
            <a:prstGeom prst="rect">
              <a:avLst/>
            </a:prstGeom>
            <a:solidFill>
              <a:schemeClr val="bg1"/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7956376" cy="60932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4114800" cy="114300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C00000"/>
                </a:solidFill>
              </a:rPr>
              <a:t>Blogging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02070" y="6381328"/>
            <a:ext cx="18502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/>
              <a:t>http://www.volusion.com/</a:t>
            </a:r>
            <a:endParaRPr lang="en-GB" sz="1200" dirty="0"/>
          </a:p>
        </p:txBody>
      </p:sp>
      <p:pic>
        <p:nvPicPr>
          <p:cNvPr id="5" name="Picture 4" descr="b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196752"/>
            <a:ext cx="4699367" cy="51125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1700808"/>
            <a:ext cx="316835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b="1" i="1" dirty="0" smtClean="0">
                <a:solidFill>
                  <a:srgbClr val="C00000"/>
                </a:solidFill>
              </a:rPr>
              <a:t>In the act </a:t>
            </a:r>
          </a:p>
          <a:p>
            <a:r>
              <a:rPr lang="en-GB" sz="4200" b="1" i="1" dirty="0" smtClean="0">
                <a:solidFill>
                  <a:srgbClr val="C00000"/>
                </a:solidFill>
              </a:rPr>
              <a:t>of writing... ...we are written.</a:t>
            </a:r>
          </a:p>
          <a:p>
            <a:endParaRPr lang="en-GB" sz="4800" b="1" i="1" dirty="0">
              <a:solidFill>
                <a:srgbClr val="C00000"/>
              </a:solidFill>
            </a:endParaRPr>
          </a:p>
          <a:p>
            <a:r>
              <a:rPr lang="en-GB" sz="3000" dirty="0" smtClean="0">
                <a:solidFill>
                  <a:srgbClr val="C00000"/>
                </a:solidFill>
              </a:rPr>
              <a:t>- Daniel Chandler</a:t>
            </a:r>
            <a:endParaRPr lang="en-GB" sz="3000" dirty="0">
              <a:solidFill>
                <a:srgbClr val="C00000"/>
              </a:solidFill>
            </a:endParaRPr>
          </a:p>
        </p:txBody>
      </p:sp>
      <p:grpSp>
        <p:nvGrpSpPr>
          <p:cNvPr id="8" name="Group 9"/>
          <p:cNvGrpSpPr/>
          <p:nvPr/>
        </p:nvGrpSpPr>
        <p:grpSpPr>
          <a:xfrm>
            <a:off x="8777288" y="1600200"/>
            <a:ext cx="304800" cy="4153548"/>
            <a:chOff x="8777288" y="1600200"/>
            <a:chExt cx="304800" cy="4153548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 rot="16200000">
              <a:off x="6950075" y="3427413"/>
              <a:ext cx="3959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dirty="0" smtClean="0">
                  <a:latin typeface="Calibri" pitchFamily="34" charset="0"/>
                </a:rPr>
                <a:t>Steve </a:t>
              </a:r>
              <a:r>
                <a:rPr lang="en-GB" sz="1400" dirty="0">
                  <a:latin typeface="Calibri" pitchFamily="34" charset="0"/>
                </a:rPr>
                <a:t>Wheeler, University of Plymouth, </a:t>
              </a:r>
              <a:r>
                <a:rPr lang="en-GB" sz="1400" dirty="0" smtClean="0">
                  <a:latin typeface="Calibri" pitchFamily="34" charset="0"/>
                </a:rPr>
                <a:t>2011</a:t>
              </a:r>
              <a:endParaRPr lang="en-US" sz="1400" dirty="0">
                <a:latin typeface="Calibri" pitchFamily="34" charset="0"/>
              </a:endParaRPr>
            </a:p>
          </p:txBody>
        </p:sp>
        <p:pic>
          <p:nvPicPr>
            <p:cNvPr id="10" name="Picture 9" descr="Creativecommon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820472" y="5537724"/>
              <a:ext cx="216024" cy="216024"/>
            </a:xfrm>
            <a:prstGeom prst="rect">
              <a:avLst/>
            </a:prstGeom>
            <a:solidFill>
              <a:schemeClr val="bg1"/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blogg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141" y="0"/>
            <a:ext cx="8765960" cy="6858000"/>
          </a:xfrm>
          <a:prstGeom prst="rect">
            <a:avLst/>
          </a:prstGeom>
        </p:spPr>
      </p:pic>
      <p:grpSp>
        <p:nvGrpSpPr>
          <p:cNvPr id="3" name="Group 9"/>
          <p:cNvGrpSpPr/>
          <p:nvPr/>
        </p:nvGrpSpPr>
        <p:grpSpPr>
          <a:xfrm>
            <a:off x="8777288" y="1600200"/>
            <a:ext cx="304800" cy="4153548"/>
            <a:chOff x="8777288" y="1600200"/>
            <a:chExt cx="304800" cy="4153548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 rot="16200000">
              <a:off x="6950075" y="3427413"/>
              <a:ext cx="3959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dirty="0" smtClean="0">
                  <a:latin typeface="Calibri" pitchFamily="34" charset="0"/>
                </a:rPr>
                <a:t>Steve </a:t>
              </a:r>
              <a:r>
                <a:rPr lang="en-GB" sz="1400" dirty="0">
                  <a:latin typeface="Calibri" pitchFamily="34" charset="0"/>
                </a:rPr>
                <a:t>Wheeler, University of Plymouth, </a:t>
              </a:r>
              <a:r>
                <a:rPr lang="en-GB" sz="1400" dirty="0" smtClean="0">
                  <a:latin typeface="Calibri" pitchFamily="34" charset="0"/>
                </a:rPr>
                <a:t>2011</a:t>
              </a:r>
              <a:endParaRPr lang="en-US" sz="1400" dirty="0">
                <a:latin typeface="Calibri" pitchFamily="34" charset="0"/>
              </a:endParaRPr>
            </a:p>
          </p:txBody>
        </p:sp>
        <p:pic>
          <p:nvPicPr>
            <p:cNvPr id="6" name="Picture 5" descr="Creativecommon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820472" y="5537724"/>
              <a:ext cx="216024" cy="216024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7" name="Rectangle 6"/>
          <p:cNvSpPr/>
          <p:nvPr/>
        </p:nvSpPr>
        <p:spPr>
          <a:xfrm>
            <a:off x="3635896" y="6536377"/>
            <a:ext cx="16892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http://www.lifehack.org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5611688" y="476672"/>
            <a:ext cx="3352800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 smtClean="0">
                <a:solidFill>
                  <a:schemeClr val="bg1">
                    <a:lumMod val="95000"/>
                  </a:schemeClr>
                </a:solidFill>
              </a:rPr>
              <a:t>Blogging on the move to capture images, sounds, experiences </a:t>
            </a:r>
            <a:endParaRPr lang="en-GB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3394720" cy="864096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</a:rPr>
              <a:t>Moblogging</a:t>
            </a:r>
            <a:endParaRPr lang="en-GB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algn="l"/>
            <a:r>
              <a:rPr lang="en-GB" b="1" dirty="0" smtClean="0"/>
              <a:t>Microblogging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1544039" y="5733256"/>
            <a:ext cx="1947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/>
              <a:t>http://www.xenstudio.co.uk</a:t>
            </a:r>
            <a:endParaRPr lang="en-GB" sz="1200" dirty="0"/>
          </a:p>
        </p:txBody>
      </p:sp>
      <p:pic>
        <p:nvPicPr>
          <p:cNvPr id="5" name="Picture 4" descr="Twitter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4248472" cy="4248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55976" y="3068960"/>
            <a:ext cx="43559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b="1" i="1" dirty="0" err="1" smtClean="0"/>
              <a:t>Retweeting</a:t>
            </a:r>
            <a:r>
              <a:rPr lang="en-GB" sz="4200" b="1" i="1" dirty="0" smtClean="0"/>
              <a:t> </a:t>
            </a:r>
            <a:r>
              <a:rPr lang="en-GB" sz="4200" b="1" i="1" dirty="0"/>
              <a:t>is not repetition. </a:t>
            </a:r>
            <a:endParaRPr lang="en-GB" sz="4200" b="1" i="1" dirty="0" smtClean="0"/>
          </a:p>
          <a:p>
            <a:r>
              <a:rPr lang="en-GB" sz="4200" b="1" i="1" dirty="0" smtClean="0"/>
              <a:t>It is amplification.</a:t>
            </a:r>
          </a:p>
          <a:p>
            <a:endParaRPr lang="en-GB" sz="4200" b="1" i="1" dirty="0"/>
          </a:p>
          <a:p>
            <a:r>
              <a:rPr lang="en-GB" sz="3000" dirty="0"/>
              <a:t>- Steve Wheeler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5810" y="-11430"/>
            <a:ext cx="10675620" cy="710946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64514" name="Rectangle 2"/>
          <p:cNvSpPr>
            <a:spLocks/>
          </p:cNvSpPr>
          <p:nvPr/>
        </p:nvSpPr>
        <p:spPr bwMode="auto">
          <a:xfrm>
            <a:off x="636652" y="809268"/>
            <a:ext cx="4079364" cy="89154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800" b="1" dirty="0">
                <a:ea typeface="Gill Sans" charset="0"/>
                <a:cs typeface="Gill Sans" charset="0"/>
              </a:rPr>
              <a:t>Microblogging </a:t>
            </a:r>
            <a:r>
              <a:rPr lang="en-US" sz="2800" b="1" dirty="0" smtClean="0">
                <a:ea typeface="Gill Sans" charset="0"/>
                <a:cs typeface="Gill Sans" charset="0"/>
              </a:rPr>
              <a:t>has </a:t>
            </a:r>
            <a:r>
              <a:rPr lang="en-US" sz="2800" b="1" dirty="0">
                <a:ea typeface="Gill Sans" charset="0"/>
                <a:cs typeface="Gill Sans" charset="0"/>
              </a:rPr>
              <a:t>potential </a:t>
            </a:r>
            <a:r>
              <a:rPr lang="en-US" sz="2800" b="1" dirty="0" smtClean="0">
                <a:ea typeface="Gill Sans" charset="0"/>
                <a:cs typeface="Gill Sans" charset="0"/>
              </a:rPr>
              <a:t>for </a:t>
            </a:r>
            <a:r>
              <a:rPr lang="en-US" sz="2800" b="1" dirty="0">
                <a:ea typeface="Gill Sans" charset="0"/>
                <a:cs typeface="Gill Sans" charset="0"/>
              </a:rPr>
              <a:t>the </a:t>
            </a:r>
            <a:r>
              <a:rPr lang="en-US" sz="2800" b="1" dirty="0" smtClean="0">
                <a:ea typeface="Gill Sans" charset="0"/>
                <a:cs typeface="Gill Sans" charset="0"/>
              </a:rPr>
              <a:t>future of learning -</a:t>
            </a:r>
            <a:endParaRPr lang="en-US" sz="2800" b="1" dirty="0">
              <a:ea typeface="Gill Sans" charset="0"/>
              <a:cs typeface="Gill Sans" charset="0"/>
            </a:endParaRPr>
          </a:p>
        </p:txBody>
      </p:sp>
      <p:sp>
        <p:nvSpPr>
          <p:cNvPr id="64515" name="Rectangle 3"/>
          <p:cNvSpPr>
            <a:spLocks/>
          </p:cNvSpPr>
          <p:nvPr/>
        </p:nvSpPr>
        <p:spPr bwMode="auto">
          <a:xfrm>
            <a:off x="-11630" y="6481897"/>
            <a:ext cx="2064668" cy="1692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</a:tabLst>
            </a:pPr>
            <a:r>
              <a:rPr lang="en-US" sz="1100" u="sng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  <a:hlinkClick r:id="rId3"/>
              </a:rPr>
              <a:t>http://www.flickr.com/photos/161/</a:t>
            </a:r>
            <a:endParaRPr lang="en-US" sz="1100" u="sng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4516" name="Rectangle 4"/>
          <p:cNvSpPr>
            <a:spLocks/>
          </p:cNvSpPr>
          <p:nvPr/>
        </p:nvSpPr>
        <p:spPr bwMode="auto">
          <a:xfrm>
            <a:off x="611560" y="3041516"/>
            <a:ext cx="3863340" cy="89154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800" b="1" dirty="0">
                <a:solidFill>
                  <a:schemeClr val="tx1"/>
                </a:solidFill>
                <a:ea typeface="Gill Sans" charset="0"/>
                <a:cs typeface="Gill Sans" charset="0"/>
              </a:rPr>
              <a:t>- if we see it as a new</a:t>
            </a:r>
          </a:p>
          <a:p>
            <a:r>
              <a:rPr lang="en-US" sz="2800" b="1" dirty="0">
                <a:ea typeface="Gill Sans" charset="0"/>
                <a:cs typeface="Gill Sans" charset="0"/>
              </a:rPr>
              <a:t>communication </a:t>
            </a:r>
            <a:endParaRPr lang="en-US" sz="2800" b="1" dirty="0" smtClean="0">
              <a:ea typeface="Gill Sans" charset="0"/>
              <a:cs typeface="Gill Sans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Channel</a:t>
            </a:r>
          </a:p>
          <a:p>
            <a:endParaRPr lang="en-US" sz="2800" b="1" dirty="0">
              <a:ea typeface="Gill Sans" charset="0"/>
              <a:cs typeface="Gill Sans" charset="0"/>
            </a:endParaRPr>
          </a:p>
          <a:p>
            <a:endParaRPr lang="en-US" sz="2800" dirty="0" smtClean="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endParaRPr lang="en-US" sz="2800" dirty="0">
              <a:ea typeface="Gill Sans" charset="0"/>
              <a:cs typeface="Gill Sans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ea typeface="Gill Sans" charset="0"/>
                <a:cs typeface="Gill Sans" charset="0"/>
              </a:rPr>
              <a:t>Ebner</a:t>
            </a:r>
            <a:r>
              <a:rPr lang="en-US" sz="28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et al</a:t>
            </a:r>
            <a:endParaRPr lang="en-US" sz="28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777288" y="1600200"/>
            <a:ext cx="304800" cy="4153548"/>
            <a:chOff x="8777288" y="1600200"/>
            <a:chExt cx="304800" cy="4153548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 rot="16200000">
              <a:off x="6950075" y="3427413"/>
              <a:ext cx="3959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Steve </a:t>
              </a: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Wheeler, University of Plymouth, </a:t>
              </a:r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2011</a:t>
              </a: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8" name="Picture 7" descr="Creativecommon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8820472" y="5537724"/>
              <a:ext cx="216024" cy="216024"/>
            </a:xfrm>
            <a:prstGeom prst="rect">
              <a:avLst/>
            </a:prstGeom>
            <a:solidFill>
              <a:schemeClr val="bg1"/>
            </a:solidFill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ipc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909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chemeClr val="bg1"/>
                </a:solidFill>
              </a:rPr>
              <a:t>Media Sharing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5776" y="6525344"/>
            <a:ext cx="3798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http://flickr.com/photos/22409393@N03/4348233990/</a:t>
            </a:r>
            <a:endParaRPr lang="en-GB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1424970"/>
            <a:ext cx="57800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FFFF00"/>
                </a:solidFill>
              </a:rPr>
              <a:t>Video, audio and images ...</a:t>
            </a:r>
            <a:endParaRPr lang="en-GB" sz="4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4953362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accent2">
                    <a:lumMod val="75000"/>
                  </a:schemeClr>
                </a:solidFill>
              </a:rPr>
              <a:t>... all contribute to the richness of the narrative.</a:t>
            </a:r>
            <a:endParaRPr lang="en-GB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777288" y="1600200"/>
            <a:ext cx="304800" cy="4153548"/>
            <a:chOff x="8777288" y="1600200"/>
            <a:chExt cx="304800" cy="4153548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 rot="16200000">
              <a:off x="6950075" y="3427413"/>
              <a:ext cx="3959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Steve </a:t>
              </a: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Wheeler, University of Plymouth, </a:t>
              </a:r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2011</a:t>
              </a: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10" name="Picture 9" descr="Creativecommon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820472" y="5537724"/>
              <a:ext cx="216024" cy="216024"/>
            </a:xfrm>
            <a:prstGeom prst="rect">
              <a:avLst/>
            </a:prstGeom>
            <a:solidFill>
              <a:schemeClr val="bg1"/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/>
          <p:nvPr/>
        </p:nvGrpSpPr>
        <p:grpSpPr>
          <a:xfrm>
            <a:off x="-3406" y="0"/>
            <a:ext cx="8777628" cy="6858000"/>
            <a:chOff x="1163885" y="915448"/>
            <a:chExt cx="6622825" cy="5799700"/>
          </a:xfrm>
        </p:grpSpPr>
        <p:pic>
          <p:nvPicPr>
            <p:cNvPr id="4" name="Picture 3" descr="Moving hous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3885" y="915448"/>
              <a:ext cx="6622825" cy="552343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5" name="Rectangle 4"/>
            <p:cNvSpPr/>
            <p:nvPr/>
          </p:nvSpPr>
          <p:spPr>
            <a:xfrm>
              <a:off x="3696297" y="6438149"/>
              <a:ext cx="18758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dirty="0" smtClean="0"/>
                <a:t>http://media1.break.com/</a:t>
              </a:r>
              <a:endParaRPr lang="en-GB" sz="1200" dirty="0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323528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Collaborative tools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777288" y="1600200"/>
            <a:ext cx="304800" cy="4153548"/>
            <a:chOff x="8777288" y="1600200"/>
            <a:chExt cx="304800" cy="4153548"/>
          </a:xfrm>
        </p:grpSpPr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 rot="16200000">
              <a:off x="6950075" y="3427413"/>
              <a:ext cx="3959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dirty="0" smtClean="0">
                  <a:latin typeface="Calibri" pitchFamily="34" charset="0"/>
                </a:rPr>
                <a:t>Steve </a:t>
              </a:r>
              <a:r>
                <a:rPr lang="en-GB" sz="1400" dirty="0">
                  <a:latin typeface="Calibri" pitchFamily="34" charset="0"/>
                </a:rPr>
                <a:t>Wheeler, University of Plymouth, </a:t>
              </a:r>
              <a:r>
                <a:rPr lang="en-GB" sz="1400" dirty="0" smtClean="0">
                  <a:latin typeface="Calibri" pitchFamily="34" charset="0"/>
                </a:rPr>
                <a:t>2011</a:t>
              </a:r>
              <a:endParaRPr lang="en-US" sz="1400" dirty="0">
                <a:latin typeface="Calibri" pitchFamily="34" charset="0"/>
              </a:endParaRPr>
            </a:p>
          </p:txBody>
        </p:sp>
        <p:pic>
          <p:nvPicPr>
            <p:cNvPr id="12" name="Picture 11" descr="Creativecommon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820472" y="5537724"/>
              <a:ext cx="216024" cy="216024"/>
            </a:xfrm>
            <a:prstGeom prst="rect">
              <a:avLst/>
            </a:prstGeom>
            <a:solidFill>
              <a:schemeClr val="bg1"/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357158" y="0"/>
            <a:ext cx="8358246" cy="6858000"/>
            <a:chOff x="428596" y="0"/>
            <a:chExt cx="8358246" cy="6858000"/>
          </a:xfrm>
        </p:grpSpPr>
        <p:grpSp>
          <p:nvGrpSpPr>
            <p:cNvPr id="3" name="Group 7"/>
            <p:cNvGrpSpPr/>
            <p:nvPr/>
          </p:nvGrpSpPr>
          <p:grpSpPr>
            <a:xfrm>
              <a:off x="428596" y="0"/>
              <a:ext cx="4714908" cy="6858000"/>
              <a:chOff x="428596" y="0"/>
              <a:chExt cx="4714908" cy="68580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28596" y="0"/>
                <a:ext cx="4714908" cy="6858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755006" y="1599758"/>
                <a:ext cx="4143404" cy="4493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 smtClean="0"/>
                  <a:t>Human activities are mediated by culturally established instruments such as tools and language. </a:t>
                </a:r>
              </a:p>
              <a:p>
                <a:endParaRPr lang="en-GB" sz="2600" dirty="0" smtClean="0"/>
              </a:p>
              <a:p>
                <a:pPr algn="ctr"/>
                <a:r>
                  <a:rPr lang="en-GB" sz="2000" dirty="0" err="1" smtClean="0"/>
                  <a:t>Vygotsky</a:t>
                </a:r>
                <a:r>
                  <a:rPr lang="en-GB" sz="2000" dirty="0" smtClean="0"/>
                  <a:t>, L. S. (1978) </a:t>
                </a:r>
                <a:r>
                  <a:rPr lang="en-GB" sz="2000" i="1" dirty="0" smtClean="0"/>
                  <a:t>Mind in Society: The development of higher psychological processes</a:t>
                </a:r>
                <a:r>
                  <a:rPr lang="en-GB" sz="2000" dirty="0" smtClean="0"/>
                  <a:t>. Cambridge, MA: Harvard University Press</a:t>
                </a:r>
                <a:endParaRPr lang="en-GB" sz="2000" dirty="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5517625" y="500042"/>
              <a:ext cx="3269217" cy="4991907"/>
              <a:chOff x="5517625" y="500042"/>
              <a:chExt cx="3269217" cy="4991907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6215074" y="5214950"/>
                <a:ext cx="182447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200" dirty="0" smtClean="0"/>
                  <a:t>http://www.phillwebb.net</a:t>
                </a:r>
                <a:endParaRPr lang="en-GB" sz="1200" dirty="0"/>
              </a:p>
            </p:txBody>
          </p:sp>
          <p:pic>
            <p:nvPicPr>
              <p:cNvPr id="6" name="Picture 5" descr="Vygotsky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517625" y="500042"/>
                <a:ext cx="3269217" cy="4514034"/>
              </a:xfrm>
              <a:prstGeom prst="rect">
                <a:avLst/>
              </a:prstGeom>
            </p:spPr>
          </p:pic>
        </p:grp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9552" y="142852"/>
            <a:ext cx="432048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5400" b="1" dirty="0" smtClean="0">
                <a:solidFill>
                  <a:schemeClr val="accent6">
                    <a:lumMod val="50000"/>
                  </a:schemeClr>
                </a:solidFill>
              </a:rPr>
              <a:t>Social Learning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777288" y="1600200"/>
            <a:ext cx="304800" cy="4153548"/>
            <a:chOff x="8777288" y="1600200"/>
            <a:chExt cx="304800" cy="4153548"/>
          </a:xfrm>
        </p:grpSpPr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 rot="16200000">
              <a:off x="6950075" y="3427413"/>
              <a:ext cx="3959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dirty="0" smtClean="0">
                  <a:latin typeface="Calibri" pitchFamily="34" charset="0"/>
                </a:rPr>
                <a:t>Steve </a:t>
              </a:r>
              <a:r>
                <a:rPr lang="en-GB" sz="1400" dirty="0">
                  <a:latin typeface="Calibri" pitchFamily="34" charset="0"/>
                </a:rPr>
                <a:t>Wheeler, University of Plymouth, </a:t>
              </a:r>
              <a:r>
                <a:rPr lang="en-GB" sz="1400" dirty="0" smtClean="0">
                  <a:latin typeface="Calibri" pitchFamily="34" charset="0"/>
                </a:rPr>
                <a:t>2011</a:t>
              </a:r>
              <a:endParaRPr lang="en-US" sz="1400" dirty="0">
                <a:latin typeface="Calibri" pitchFamily="34" charset="0"/>
              </a:endParaRPr>
            </a:p>
          </p:txBody>
        </p:sp>
        <p:pic>
          <p:nvPicPr>
            <p:cNvPr id="16" name="Picture 15" descr="Creativecommon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820472" y="5537724"/>
              <a:ext cx="216024" cy="216024"/>
            </a:xfrm>
            <a:prstGeom prst="rect">
              <a:avLst/>
            </a:prstGeom>
            <a:solidFill>
              <a:schemeClr val="bg1"/>
            </a:solidFill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357158" y="0"/>
            <a:ext cx="8358246" cy="6858000"/>
            <a:chOff x="428596" y="0"/>
            <a:chExt cx="8358246" cy="6858000"/>
          </a:xfrm>
        </p:grpSpPr>
        <p:grpSp>
          <p:nvGrpSpPr>
            <p:cNvPr id="3" name="Group 7"/>
            <p:cNvGrpSpPr/>
            <p:nvPr/>
          </p:nvGrpSpPr>
          <p:grpSpPr>
            <a:xfrm>
              <a:off x="428596" y="0"/>
              <a:ext cx="4714908" cy="6858000"/>
              <a:chOff x="428596" y="0"/>
              <a:chExt cx="4714908" cy="68580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28596" y="0"/>
                <a:ext cx="4714908" cy="6858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785786" y="1330890"/>
                <a:ext cx="4143404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 smtClean="0"/>
                  <a:t>We can use computers to extend the capabilities of our own minds. They can become the repositories of our knowledge.</a:t>
                </a:r>
                <a:endParaRPr lang="en-GB" sz="2000" dirty="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5517625" y="500042"/>
              <a:ext cx="3269217" cy="4991907"/>
              <a:chOff x="5517625" y="500042"/>
              <a:chExt cx="3269217" cy="4991907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6215074" y="5214950"/>
                <a:ext cx="182447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200" dirty="0" smtClean="0"/>
                  <a:t>http://www.phillwebb.net</a:t>
                </a:r>
                <a:endParaRPr lang="en-GB" sz="1200" dirty="0"/>
              </a:p>
            </p:txBody>
          </p:sp>
          <p:pic>
            <p:nvPicPr>
              <p:cNvPr id="6" name="Picture 5" descr="Vygotsky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517625" y="500042"/>
                <a:ext cx="3269217" cy="4514034"/>
              </a:xfrm>
              <a:prstGeom prst="rect">
                <a:avLst/>
              </a:prstGeom>
            </p:spPr>
          </p:pic>
        </p:grp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9552" y="142852"/>
            <a:ext cx="432048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5400" b="1" dirty="0" smtClean="0">
                <a:solidFill>
                  <a:schemeClr val="accent6">
                    <a:lumMod val="50000"/>
                  </a:schemeClr>
                </a:solidFill>
              </a:rPr>
              <a:t>Social Learning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3608" y="5746030"/>
            <a:ext cx="7593861" cy="92333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5400" b="1" dirty="0" smtClean="0"/>
              <a:t>Computers as mind </a:t>
            </a:r>
            <a:r>
              <a:rPr lang="en-GB" sz="5400" b="1" dirty="0" smtClean="0"/>
              <a:t>t</a:t>
            </a:r>
            <a:r>
              <a:rPr lang="en-GB" sz="5400" b="1" dirty="0" smtClean="0"/>
              <a:t>ools     </a:t>
            </a:r>
            <a:endParaRPr lang="en-GB" sz="5400" b="1" dirty="0"/>
          </a:p>
        </p:txBody>
      </p:sp>
      <p:grpSp>
        <p:nvGrpSpPr>
          <p:cNvPr id="9" name="Group 12"/>
          <p:cNvGrpSpPr/>
          <p:nvPr/>
        </p:nvGrpSpPr>
        <p:grpSpPr>
          <a:xfrm>
            <a:off x="8777288" y="1600200"/>
            <a:ext cx="304800" cy="4153548"/>
            <a:chOff x="8777288" y="1600200"/>
            <a:chExt cx="304800" cy="4153548"/>
          </a:xfrm>
        </p:grpSpPr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 rot="16200000">
              <a:off x="6950075" y="3427413"/>
              <a:ext cx="3959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dirty="0" smtClean="0">
                  <a:latin typeface="Calibri" pitchFamily="34" charset="0"/>
                </a:rPr>
                <a:t>Steve </a:t>
              </a:r>
              <a:r>
                <a:rPr lang="en-GB" sz="1400" dirty="0">
                  <a:latin typeface="Calibri" pitchFamily="34" charset="0"/>
                </a:rPr>
                <a:t>Wheeler, University of Plymouth, </a:t>
              </a:r>
              <a:r>
                <a:rPr lang="en-GB" sz="1400" dirty="0" smtClean="0">
                  <a:latin typeface="Calibri" pitchFamily="34" charset="0"/>
                </a:rPr>
                <a:t>2011</a:t>
              </a:r>
              <a:endParaRPr lang="en-US" sz="1400" dirty="0">
                <a:latin typeface="Calibri" pitchFamily="34" charset="0"/>
              </a:endParaRPr>
            </a:p>
          </p:txBody>
        </p:sp>
        <p:pic>
          <p:nvPicPr>
            <p:cNvPr id="16" name="Picture 15" descr="Creativecommon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820472" y="5537724"/>
              <a:ext cx="216024" cy="216024"/>
            </a:xfrm>
            <a:prstGeom prst="rect">
              <a:avLst/>
            </a:prstGeom>
            <a:solidFill>
              <a:schemeClr val="bg1"/>
            </a:solidFill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ees sciencedai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237312"/>
            <a:ext cx="8820472" cy="36842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500063" y="6228020"/>
            <a:ext cx="47299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Source: </a:t>
            </a:r>
            <a:r>
              <a:rPr lang="en-GB" b="1" dirty="0" smtClean="0">
                <a:solidFill>
                  <a:schemeClr val="bg1"/>
                </a:solidFill>
              </a:rPr>
              <a:t>George Siemens www.connectivism.ca</a:t>
            </a:r>
            <a:r>
              <a:rPr lang="en-GB" b="1" dirty="0">
                <a:solidFill>
                  <a:schemeClr val="bg1"/>
                </a:solidFill>
              </a:rPr>
              <a:t>/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20272" y="6608385"/>
            <a:ext cx="20188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rgbClr val="FFFF00"/>
                </a:solidFill>
              </a:rPr>
              <a:t>http://www.sciencedaily.com</a:t>
            </a:r>
            <a:endParaRPr lang="en-GB" sz="1200" dirty="0">
              <a:solidFill>
                <a:srgbClr val="FFFF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1196752"/>
            <a:ext cx="8820472" cy="396044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644079" y="232187"/>
            <a:ext cx="7528321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4800" b="1" dirty="0" err="1" smtClean="0">
                <a:solidFill>
                  <a:schemeClr val="bg1"/>
                </a:solidFill>
              </a:rPr>
              <a:t>Connectivism</a:t>
            </a:r>
            <a:endParaRPr lang="en-GB" sz="4800" b="1" dirty="0" smtClean="0">
              <a:solidFill>
                <a:schemeClr val="bg1"/>
              </a:solidFill>
            </a:endParaRPr>
          </a:p>
          <a:p>
            <a:endParaRPr lang="en-GB" sz="36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We live in a techno-social world</a:t>
            </a:r>
          </a:p>
          <a:p>
            <a:pPr algn="ctr"/>
            <a:endParaRPr lang="en-GB" sz="36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Learning occurs inside and outside of people – we store our knowledge in computers and in other people – George Siemens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8777288" y="1600200"/>
            <a:ext cx="304800" cy="4153548"/>
            <a:chOff x="8777288" y="1600200"/>
            <a:chExt cx="304800" cy="4153548"/>
          </a:xfrm>
        </p:grpSpPr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 rot="16200000">
              <a:off x="6950075" y="3427413"/>
              <a:ext cx="3959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Steve </a:t>
              </a: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Wheeler, University of Plymouth, 2010</a:t>
              </a: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12" name="Picture 11" descr="Creativecommon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820472" y="5537724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riendsh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684584" y="0"/>
            <a:ext cx="986509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dirty="0" smtClean="0"/>
              <a:t>Since we cannot experience everything, other people’s experiences, and hence other people, become the surrogate for knowledge. </a:t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3200" dirty="0"/>
          </a:p>
        </p:txBody>
      </p:sp>
      <p:sp>
        <p:nvSpPr>
          <p:cNvPr id="6" name="Rectangle 5"/>
          <p:cNvSpPr/>
          <p:nvPr/>
        </p:nvSpPr>
        <p:spPr>
          <a:xfrm>
            <a:off x="5364088" y="6488668"/>
            <a:ext cx="21253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http://bradley.chattablogs.com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568" y="4667652"/>
            <a:ext cx="7668344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i="1" dirty="0" smtClean="0"/>
              <a:t>‘I store my knowledge in my friends’ </a:t>
            </a:r>
            <a:r>
              <a:rPr lang="en-GB" sz="3200" dirty="0" smtClean="0"/>
              <a:t>is an axiom for collecting knowledge through collecting people. - Karen Stephenson</a:t>
            </a:r>
            <a:endParaRPr lang="en-GB" sz="3200" dirty="0"/>
          </a:p>
        </p:txBody>
      </p:sp>
      <p:grpSp>
        <p:nvGrpSpPr>
          <p:cNvPr id="3" name="Group 8"/>
          <p:cNvGrpSpPr/>
          <p:nvPr/>
        </p:nvGrpSpPr>
        <p:grpSpPr>
          <a:xfrm>
            <a:off x="8777288" y="1600200"/>
            <a:ext cx="304800" cy="4153548"/>
            <a:chOff x="8777288" y="1600200"/>
            <a:chExt cx="304800" cy="4153548"/>
          </a:xfrm>
        </p:grpSpPr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 rot="16200000">
              <a:off x="6950075" y="3427413"/>
              <a:ext cx="3959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Steve </a:t>
              </a: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Wheeler, University of Plymouth, 2010</a:t>
              </a: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11" name="Picture 10" descr="Creativecommon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820472" y="5537724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144641" y="692696"/>
            <a:ext cx="345980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200" i="1" dirty="0" smtClean="0">
                <a:solidFill>
                  <a:schemeClr val="bg1"/>
                </a:solidFill>
                <a:latin typeface="+mj-lt"/>
              </a:rPr>
              <a:t>Here’s a problem for teachers:</a:t>
            </a:r>
          </a:p>
          <a:p>
            <a:pPr>
              <a:defRPr/>
            </a:pPr>
            <a:endParaRPr lang="en-GB" sz="3200" i="1" dirty="0" smtClean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r>
              <a:rPr lang="en-GB" sz="3200" i="1" dirty="0" smtClean="0">
                <a:solidFill>
                  <a:schemeClr val="bg1"/>
                </a:solidFill>
                <a:latin typeface="+mj-lt"/>
              </a:rPr>
              <a:t>“</a:t>
            </a:r>
            <a:r>
              <a:rPr lang="en-GB" sz="3200" i="1" dirty="0">
                <a:solidFill>
                  <a:schemeClr val="bg1"/>
                </a:solidFill>
                <a:latin typeface="+mj-lt"/>
              </a:rPr>
              <a:t>For the first time we are preparing students for a future we cannot clearly describe.”</a:t>
            </a:r>
          </a:p>
          <a:p>
            <a:pPr>
              <a:defRPr/>
            </a:pPr>
            <a:r>
              <a:rPr lang="en-GB" sz="32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>
              <a:defRPr/>
            </a:pPr>
            <a:r>
              <a:rPr lang="en-GB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3200" dirty="0">
                <a:solidFill>
                  <a:schemeClr val="bg1"/>
                </a:solidFill>
                <a:latin typeface="Calibri" pitchFamily="34" charset="0"/>
              </a:rPr>
              <a:t>-</a:t>
            </a:r>
            <a:r>
              <a:rPr lang="en-GB" sz="3200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en-GB" sz="3200" dirty="0">
                <a:solidFill>
                  <a:schemeClr val="bg1"/>
                </a:solidFill>
                <a:latin typeface="+mj-lt"/>
              </a:rPr>
              <a:t>David </a:t>
            </a:r>
            <a:r>
              <a:rPr lang="en-GB" sz="3200" dirty="0" err="1">
                <a:solidFill>
                  <a:schemeClr val="bg1"/>
                </a:solidFill>
                <a:latin typeface="+mj-lt"/>
              </a:rPr>
              <a:t>Warlick</a:t>
            </a:r>
            <a:endParaRPr lang="en-GB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8916" name="Picture 2" descr="http://communications.nottingham.ac.uk/SiteData/Root/Image/Podcast%20Images/comms%20students%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" y="-357188"/>
            <a:ext cx="4418013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42875" y="-22382"/>
            <a:ext cx="5000625" cy="5710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8918" name="Rectangle 7"/>
          <p:cNvSpPr>
            <a:spLocks noChangeArrowheads="1"/>
          </p:cNvSpPr>
          <p:nvPr/>
        </p:nvSpPr>
        <p:spPr bwMode="auto">
          <a:xfrm>
            <a:off x="792088" y="6309320"/>
            <a:ext cx="370790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http://communications.nottingham.ac.uk/podcasts/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777288" y="1600200"/>
            <a:ext cx="304800" cy="4153548"/>
            <a:chOff x="8777288" y="1600200"/>
            <a:chExt cx="304800" cy="4153548"/>
          </a:xfrm>
        </p:grpSpPr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 rot="16200000">
              <a:off x="6950075" y="3427413"/>
              <a:ext cx="3959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Steve </a:t>
              </a: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Wheeler, University of Plymouth, </a:t>
              </a:r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2011</a:t>
              </a: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11" name="Picture 10" descr="Creativecommon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820472" y="5537724"/>
              <a:ext cx="216024" cy="216024"/>
            </a:xfrm>
            <a:prstGeom prst="rect">
              <a:avLst/>
            </a:prstGeom>
            <a:solidFill>
              <a:schemeClr val="bg1"/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260648"/>
            <a:ext cx="8820472" cy="65973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 rot="16200000">
            <a:off x="-1270598" y="3510959"/>
            <a:ext cx="3033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/>
              <a:t>http://socialenterpriseambassadors.org.uk</a:t>
            </a:r>
            <a:endParaRPr lang="en-GB" sz="1200" dirty="0"/>
          </a:p>
        </p:txBody>
      </p:sp>
      <p:pic>
        <p:nvPicPr>
          <p:cNvPr id="6" name="Picture 5" descr="Young_service_users_P3_lower_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752" y="116632"/>
            <a:ext cx="4286264" cy="64293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290712" y="2276872"/>
            <a:ext cx="3561364" cy="2670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5076056" y="1052736"/>
            <a:ext cx="3454152" cy="5184576"/>
            <a:chOff x="5076056" y="1052736"/>
            <a:chExt cx="3454152" cy="5184576"/>
          </a:xfrm>
        </p:grpSpPr>
        <p:grpSp>
          <p:nvGrpSpPr>
            <p:cNvPr id="3" name="Group 16"/>
            <p:cNvGrpSpPr/>
            <p:nvPr/>
          </p:nvGrpSpPr>
          <p:grpSpPr>
            <a:xfrm>
              <a:off x="5076056" y="1052736"/>
              <a:ext cx="3454152" cy="5184576"/>
              <a:chOff x="5076056" y="1052736"/>
              <a:chExt cx="3454152" cy="5184576"/>
            </a:xfrm>
          </p:grpSpPr>
          <p:sp>
            <p:nvSpPr>
              <p:cNvPr id="10" name="Title 15"/>
              <p:cNvSpPr txBox="1">
                <a:spLocks/>
              </p:cNvSpPr>
              <p:nvPr/>
            </p:nvSpPr>
            <p:spPr>
              <a:xfrm>
                <a:off x="5076056" y="1268760"/>
                <a:ext cx="3454152" cy="496855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600" b="1" dirty="0" smtClean="0">
                    <a:latin typeface="+mj-lt"/>
                    <a:ea typeface="+mj-ea"/>
                    <a:cs typeface="+mj-cs"/>
                  </a:rPr>
                  <a:t>Learning to learn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3600" b="1" dirty="0" smtClean="0">
                  <a:latin typeface="+mj-lt"/>
                  <a:ea typeface="+mj-ea"/>
                  <a:cs typeface="+mj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600" b="1" dirty="0" smtClean="0">
                    <a:latin typeface="+mj-lt"/>
                    <a:ea typeface="+mj-ea"/>
                    <a:cs typeface="+mj-cs"/>
                  </a:rPr>
                  <a:t>Critical thinking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3600" b="1" dirty="0" smtClean="0">
                  <a:latin typeface="+mj-lt"/>
                  <a:ea typeface="+mj-ea"/>
                  <a:cs typeface="+mj-cs"/>
                </a:endParaRPr>
              </a:p>
              <a:p>
                <a:pPr algn="ctr">
                  <a:spcBef>
                    <a:spcPct val="0"/>
                  </a:spcBef>
                </a:pPr>
                <a:r>
                  <a:rPr lang="en-GB" sz="3600" b="1" dirty="0" smtClean="0">
                    <a:latin typeface="+mj-lt"/>
                    <a:ea typeface="+mj-ea"/>
                    <a:cs typeface="+mj-cs"/>
                  </a:rPr>
                  <a:t>Collaboration</a:t>
                </a:r>
              </a:p>
              <a:p>
                <a:pPr algn="ctr">
                  <a:spcBef>
                    <a:spcPct val="0"/>
                  </a:spcBef>
                </a:pPr>
                <a:endParaRPr lang="en-GB" sz="3600" b="1" dirty="0" smtClean="0">
                  <a:latin typeface="+mj-lt"/>
                  <a:ea typeface="+mj-ea"/>
                  <a:cs typeface="+mj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600" b="1" dirty="0" smtClean="0">
                    <a:latin typeface="+mj-lt"/>
                    <a:ea typeface="+mj-ea"/>
                    <a:cs typeface="+mj-cs"/>
                  </a:rPr>
                  <a:t>Creativity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3600" b="1" dirty="0">
                  <a:latin typeface="+mj-lt"/>
                  <a:ea typeface="+mj-ea"/>
                  <a:cs typeface="+mj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600" b="1" dirty="0" smtClean="0">
                    <a:latin typeface="+mj-lt"/>
                    <a:ea typeface="+mj-ea"/>
                    <a:cs typeface="+mj-cs"/>
                  </a:rPr>
                  <a:t>Reflection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3600" b="1" dirty="0" smtClean="0">
                  <a:latin typeface="+mj-lt"/>
                  <a:ea typeface="+mj-ea"/>
                  <a:cs typeface="+mj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600" b="1" dirty="0" smtClean="0">
                    <a:latin typeface="+mj-lt"/>
                    <a:ea typeface="+mj-ea"/>
                    <a:cs typeface="+mj-cs"/>
                  </a:rPr>
                  <a:t>Evaluation</a:t>
                </a:r>
                <a:r>
                  <a:rPr lang="en-GB" sz="3600" b="1" dirty="0">
                    <a:latin typeface="+mj-lt"/>
                    <a:ea typeface="+mj-ea"/>
                    <a:cs typeface="+mj-cs"/>
                  </a:rPr>
                  <a:t/>
                </a:r>
                <a:br>
                  <a:rPr lang="en-GB" sz="3600" b="1" dirty="0">
                    <a:latin typeface="+mj-lt"/>
                    <a:ea typeface="+mj-ea"/>
                    <a:cs typeface="+mj-cs"/>
                  </a:rPr>
                </a:br>
                <a:endParaRPr lang="en-GB" sz="3600" b="1" dirty="0"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11" name="Down Arrow 10"/>
              <p:cNvSpPr/>
              <p:nvPr/>
            </p:nvSpPr>
            <p:spPr>
              <a:xfrm>
                <a:off x="6588224" y="1052736"/>
                <a:ext cx="504056" cy="50405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Down Arrow 11"/>
              <p:cNvSpPr/>
              <p:nvPr/>
            </p:nvSpPr>
            <p:spPr>
              <a:xfrm>
                <a:off x="6588224" y="4365104"/>
                <a:ext cx="504056" cy="50405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Down Arrow 12"/>
              <p:cNvSpPr/>
              <p:nvPr/>
            </p:nvSpPr>
            <p:spPr>
              <a:xfrm>
                <a:off x="6588224" y="3212976"/>
                <a:ext cx="504056" cy="50405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Down Arrow 13"/>
              <p:cNvSpPr/>
              <p:nvPr/>
            </p:nvSpPr>
            <p:spPr>
              <a:xfrm>
                <a:off x="6588224" y="2132856"/>
                <a:ext cx="504056" cy="50405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Down Arrow 14"/>
            <p:cNvSpPr/>
            <p:nvPr/>
          </p:nvSpPr>
          <p:spPr>
            <a:xfrm>
              <a:off x="6588224" y="5445224"/>
              <a:ext cx="504056" cy="5040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777288" y="1600200"/>
            <a:ext cx="304800" cy="4153548"/>
            <a:chOff x="8777288" y="1600200"/>
            <a:chExt cx="304800" cy="4153548"/>
          </a:xfrm>
        </p:grpSpPr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 rot="16200000">
              <a:off x="6950075" y="3427413"/>
              <a:ext cx="3959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dirty="0" smtClean="0">
                  <a:latin typeface="Calibri" pitchFamily="34" charset="0"/>
                </a:rPr>
                <a:t>Steve </a:t>
              </a:r>
              <a:r>
                <a:rPr lang="en-GB" sz="1400" dirty="0">
                  <a:latin typeface="Calibri" pitchFamily="34" charset="0"/>
                </a:rPr>
                <a:t>Wheeler, University of Plymouth, </a:t>
              </a:r>
              <a:r>
                <a:rPr lang="en-GB" sz="1400" dirty="0" smtClean="0">
                  <a:latin typeface="Calibri" pitchFamily="34" charset="0"/>
                </a:rPr>
                <a:t>2011</a:t>
              </a:r>
              <a:endParaRPr lang="en-US" sz="1400" dirty="0">
                <a:latin typeface="Calibri" pitchFamily="34" charset="0"/>
              </a:endParaRPr>
            </a:p>
          </p:txBody>
        </p:sp>
        <p:pic>
          <p:nvPicPr>
            <p:cNvPr id="19" name="Picture 18" descr="Creativecommon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820472" y="5537724"/>
              <a:ext cx="216024" cy="216024"/>
            </a:xfrm>
            <a:prstGeom prst="rect">
              <a:avLst/>
            </a:prstGeom>
            <a:solidFill>
              <a:schemeClr val="bg1"/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internal-linking.gif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563" y="214313"/>
            <a:ext cx="4429125" cy="14287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solidFill>
                  <a:srgbClr val="C00000"/>
                </a:solidFill>
              </a:rPr>
              <a:t>Web 1.0: Anything can link to anything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142875" y="6357938"/>
            <a:ext cx="3014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C000"/>
                </a:solidFill>
                <a:latin typeface="Calibri" pitchFamily="34" charset="0"/>
              </a:rPr>
              <a:t>Source: Sabin-Corneliu Buraga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6462713" y="6416675"/>
            <a:ext cx="2466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C000"/>
                </a:solidFill>
                <a:latin typeface="Calibri" pitchFamily="34" charset="0"/>
              </a:rPr>
              <a:t>www.localseoguide.com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777288" y="1600200"/>
            <a:ext cx="304800" cy="4153548"/>
            <a:chOff x="8777288" y="1600200"/>
            <a:chExt cx="304800" cy="4153548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 rot="16200000">
              <a:off x="6950075" y="3427413"/>
              <a:ext cx="3959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dirty="0" smtClean="0">
                  <a:latin typeface="Calibri" pitchFamily="34" charset="0"/>
                </a:rPr>
                <a:t>Steve </a:t>
              </a:r>
              <a:r>
                <a:rPr lang="en-GB" sz="1400" dirty="0">
                  <a:latin typeface="Calibri" pitchFamily="34" charset="0"/>
                </a:rPr>
                <a:t>Wheeler, University of Plymouth, </a:t>
              </a:r>
              <a:r>
                <a:rPr lang="en-GB" sz="1400" dirty="0" smtClean="0">
                  <a:latin typeface="Calibri" pitchFamily="34" charset="0"/>
                </a:rPr>
                <a:t>2011</a:t>
              </a:r>
              <a:endParaRPr lang="en-US" sz="1400" dirty="0">
                <a:latin typeface="Calibri" pitchFamily="34" charset="0"/>
              </a:endParaRPr>
            </a:p>
          </p:txBody>
        </p:sp>
        <p:pic>
          <p:nvPicPr>
            <p:cNvPr id="9" name="Picture 8" descr="Creativecommon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820472" y="5537724"/>
              <a:ext cx="216024" cy="216024"/>
            </a:xfrm>
            <a:prstGeom prst="rect">
              <a:avLst/>
            </a:prstGeom>
            <a:solidFill>
              <a:schemeClr val="bg1"/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danc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94225" y="6429375"/>
            <a:ext cx="44069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www.ballroom-dance-chicago.blogspot.com/</a:t>
            </a: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285750" y="285750"/>
            <a:ext cx="30845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 b="1">
                <a:solidFill>
                  <a:srgbClr val="FFFF99"/>
                </a:solidFill>
                <a:latin typeface="Calibri" pitchFamily="34" charset="0"/>
              </a:rPr>
              <a:t>Web 2.0: User participation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75" y="6429375"/>
            <a:ext cx="30146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Source: Sabin-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Corneliu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Buraga</a:t>
            </a:r>
            <a:endParaRPr lang="en-GB" dirty="0">
              <a:solidFill>
                <a:schemeClr val="bg1">
                  <a:lumMod val="7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777288" y="1600200"/>
            <a:ext cx="304800" cy="4153548"/>
            <a:chOff x="8777288" y="1600200"/>
            <a:chExt cx="304800" cy="4153548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 rot="16200000">
              <a:off x="6950075" y="3427413"/>
              <a:ext cx="3959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Steve </a:t>
              </a: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Wheeler, University of Plymouth, </a:t>
              </a:r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2011</a:t>
              </a: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10" name="Picture 9" descr="Creativecommon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820472" y="5537724"/>
              <a:ext cx="216024" cy="216024"/>
            </a:xfrm>
            <a:prstGeom prst="rect">
              <a:avLst/>
            </a:prstGeom>
            <a:solidFill>
              <a:schemeClr val="bg1"/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08520" y="1557338"/>
            <a:ext cx="3571875" cy="142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Web 3.0: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Existing data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re-connected for other (smarter) uses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250825" y="6383338"/>
            <a:ext cx="3732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C000"/>
                </a:solidFill>
                <a:latin typeface="Calibri" pitchFamily="34" charset="0"/>
              </a:rPr>
              <a:t>Adapted from : Sabin-Corneliu Buraga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076056" y="6413500"/>
            <a:ext cx="2352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/>
              <a:t>http://farm4.static.flickr.com</a:t>
            </a:r>
          </a:p>
        </p:txBody>
      </p:sp>
      <p:pic>
        <p:nvPicPr>
          <p:cNvPr id="13317" name="Picture 5" descr="contrapti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71438"/>
            <a:ext cx="5292725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8777288" y="1600200"/>
            <a:ext cx="304800" cy="4153548"/>
            <a:chOff x="8777288" y="1600200"/>
            <a:chExt cx="304800" cy="4153548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 rot="16200000">
              <a:off x="6950075" y="3427413"/>
              <a:ext cx="3959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dirty="0" smtClean="0">
                  <a:latin typeface="Calibri" pitchFamily="34" charset="0"/>
                </a:rPr>
                <a:t>Steve </a:t>
              </a:r>
              <a:r>
                <a:rPr lang="en-GB" sz="1400" dirty="0">
                  <a:latin typeface="Calibri" pitchFamily="34" charset="0"/>
                </a:rPr>
                <a:t>Wheeler, University of Plymouth, </a:t>
              </a:r>
              <a:r>
                <a:rPr lang="en-GB" sz="1400" dirty="0" smtClean="0">
                  <a:latin typeface="Calibri" pitchFamily="34" charset="0"/>
                </a:rPr>
                <a:t>2011</a:t>
              </a:r>
              <a:endParaRPr lang="en-US" sz="1400" dirty="0">
                <a:latin typeface="Calibri" pitchFamily="34" charset="0"/>
              </a:endParaRPr>
            </a:p>
          </p:txBody>
        </p:sp>
        <p:pic>
          <p:nvPicPr>
            <p:cNvPr id="9" name="Picture 8" descr="Creativecommon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820472" y="5537724"/>
              <a:ext cx="216024" cy="216024"/>
            </a:xfrm>
            <a:prstGeom prst="rect">
              <a:avLst/>
            </a:prstGeom>
            <a:solidFill>
              <a:schemeClr val="bg1"/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1187450" y="1268413"/>
            <a:ext cx="7488238" cy="4752975"/>
          </a:xfrm>
          <a:prstGeom prst="straightConnector1">
            <a:avLst/>
          </a:prstGeom>
          <a:ln w="161925">
            <a:headEnd type="diamon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958850" y="1052513"/>
            <a:ext cx="7573963" cy="5172075"/>
            <a:chOff x="958721" y="1052736"/>
            <a:chExt cx="7573719" cy="5171697"/>
          </a:xfrm>
        </p:grpSpPr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-1542994" y="3592550"/>
              <a:ext cx="5112963" cy="33337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958721" y="6199035"/>
              <a:ext cx="7573719" cy="25398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/>
          <p:cNvCxnSpPr/>
          <p:nvPr/>
        </p:nvCxnSpPr>
        <p:spPr>
          <a:xfrm>
            <a:off x="1042988" y="3644900"/>
            <a:ext cx="7561262" cy="0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447925" y="3681413"/>
            <a:ext cx="4968875" cy="0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3"/>
          <p:cNvGrpSpPr/>
          <p:nvPr/>
        </p:nvGrpSpPr>
        <p:grpSpPr>
          <a:xfrm>
            <a:off x="1835150" y="2011363"/>
            <a:ext cx="2308225" cy="1201737"/>
            <a:chOff x="1835150" y="2011363"/>
            <a:chExt cx="2308225" cy="1201737"/>
          </a:xfrm>
        </p:grpSpPr>
        <p:sp>
          <p:nvSpPr>
            <p:cNvPr id="15364" name="TextBox 4"/>
            <p:cNvSpPr txBox="1">
              <a:spLocks noChangeArrowheads="1"/>
            </p:cNvSpPr>
            <p:nvPr/>
          </p:nvSpPr>
          <p:spPr bwMode="auto">
            <a:xfrm>
              <a:off x="1835150" y="2011363"/>
              <a:ext cx="2308225" cy="76993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FFFF00"/>
                  </a:solidFill>
                </a:rPr>
                <a:t>Web 3.0</a:t>
              </a:r>
            </a:p>
          </p:txBody>
        </p:sp>
        <p:sp>
          <p:nvSpPr>
            <p:cNvPr id="15371" name="TextBox 22"/>
            <p:cNvSpPr txBox="1">
              <a:spLocks noChangeArrowheads="1"/>
            </p:cNvSpPr>
            <p:nvPr/>
          </p:nvSpPr>
          <p:spPr bwMode="auto">
            <a:xfrm>
              <a:off x="2124075" y="2843213"/>
              <a:ext cx="1681163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Semantic Web</a:t>
              </a:r>
            </a:p>
          </p:txBody>
        </p:sp>
      </p:grpSp>
      <p:grpSp>
        <p:nvGrpSpPr>
          <p:cNvPr id="4" name="Group 22"/>
          <p:cNvGrpSpPr/>
          <p:nvPr/>
        </p:nvGrpSpPr>
        <p:grpSpPr>
          <a:xfrm>
            <a:off x="1835150" y="4459288"/>
            <a:ext cx="2308225" cy="1201737"/>
            <a:chOff x="1835150" y="4459288"/>
            <a:chExt cx="2308225" cy="1201737"/>
          </a:xfrm>
        </p:grpSpPr>
        <p:sp>
          <p:nvSpPr>
            <p:cNvPr id="6" name="TextBox 5"/>
            <p:cNvSpPr txBox="1"/>
            <p:nvPr/>
          </p:nvSpPr>
          <p:spPr>
            <a:xfrm>
              <a:off x="1835150" y="4459288"/>
              <a:ext cx="2308225" cy="769937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4400" b="1" dirty="0">
                  <a:solidFill>
                    <a:schemeClr val="bg1">
                      <a:lumMod val="65000"/>
                    </a:schemeClr>
                  </a:solidFill>
                </a:rPr>
                <a:t>Web 1.0</a:t>
              </a:r>
            </a:p>
          </p:txBody>
        </p:sp>
        <p:sp>
          <p:nvSpPr>
            <p:cNvPr id="15372" name="TextBox 23"/>
            <p:cNvSpPr txBox="1">
              <a:spLocks noChangeArrowheads="1"/>
            </p:cNvSpPr>
            <p:nvPr/>
          </p:nvSpPr>
          <p:spPr bwMode="auto">
            <a:xfrm>
              <a:off x="2411413" y="5291138"/>
              <a:ext cx="11176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The Web</a:t>
              </a:r>
            </a:p>
          </p:txBody>
        </p:sp>
      </p:grpSp>
      <p:grpSp>
        <p:nvGrpSpPr>
          <p:cNvPr id="5" name="Group 25"/>
          <p:cNvGrpSpPr/>
          <p:nvPr/>
        </p:nvGrpSpPr>
        <p:grpSpPr>
          <a:xfrm>
            <a:off x="5792788" y="1989138"/>
            <a:ext cx="2308225" cy="1233487"/>
            <a:chOff x="5792788" y="1989138"/>
            <a:chExt cx="2308225" cy="1233487"/>
          </a:xfrm>
        </p:grpSpPr>
        <p:sp>
          <p:nvSpPr>
            <p:cNvPr id="15366" name="TextBox 6"/>
            <p:cNvSpPr txBox="1">
              <a:spLocks noChangeArrowheads="1"/>
            </p:cNvSpPr>
            <p:nvPr/>
          </p:nvSpPr>
          <p:spPr bwMode="auto">
            <a:xfrm>
              <a:off x="5792788" y="1989138"/>
              <a:ext cx="2308225" cy="7683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C00000"/>
                  </a:solidFill>
                </a:rPr>
                <a:t>Web x.0</a:t>
              </a:r>
            </a:p>
          </p:txBody>
        </p:sp>
        <p:sp>
          <p:nvSpPr>
            <p:cNvPr id="15373" name="TextBox 24"/>
            <p:cNvSpPr txBox="1">
              <a:spLocks noChangeArrowheads="1"/>
            </p:cNvSpPr>
            <p:nvPr/>
          </p:nvSpPr>
          <p:spPr bwMode="auto">
            <a:xfrm>
              <a:off x="6292850" y="2852738"/>
              <a:ext cx="12319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Meta Web</a:t>
              </a:r>
            </a:p>
          </p:txBody>
        </p:sp>
      </p:grpSp>
      <p:grpSp>
        <p:nvGrpSpPr>
          <p:cNvPr id="7" name="Group 24"/>
          <p:cNvGrpSpPr/>
          <p:nvPr/>
        </p:nvGrpSpPr>
        <p:grpSpPr>
          <a:xfrm>
            <a:off x="5724525" y="4459288"/>
            <a:ext cx="2308225" cy="1211262"/>
            <a:chOff x="5724525" y="4459288"/>
            <a:chExt cx="2308225" cy="1211262"/>
          </a:xfrm>
        </p:grpSpPr>
        <p:sp>
          <p:nvSpPr>
            <p:cNvPr id="8" name="TextBox 7"/>
            <p:cNvSpPr txBox="1"/>
            <p:nvPr/>
          </p:nvSpPr>
          <p:spPr>
            <a:xfrm>
              <a:off x="5724525" y="4459288"/>
              <a:ext cx="2308225" cy="769937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4400" b="1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Web 2.0</a:t>
              </a:r>
            </a:p>
          </p:txBody>
        </p:sp>
        <p:sp>
          <p:nvSpPr>
            <p:cNvPr id="15374" name="TextBox 26"/>
            <p:cNvSpPr txBox="1">
              <a:spLocks noChangeArrowheads="1"/>
            </p:cNvSpPr>
            <p:nvPr/>
          </p:nvSpPr>
          <p:spPr bwMode="auto">
            <a:xfrm>
              <a:off x="6248400" y="5300663"/>
              <a:ext cx="1347788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Social Web</a:t>
              </a:r>
            </a:p>
          </p:txBody>
        </p:sp>
      </p:grpSp>
      <p:sp>
        <p:nvSpPr>
          <p:cNvPr id="15375" name="TextBox 27"/>
          <p:cNvSpPr txBox="1">
            <a:spLocks noChangeArrowheads="1"/>
          </p:cNvSpPr>
          <p:nvPr/>
        </p:nvSpPr>
        <p:spPr bwMode="auto">
          <a:xfrm>
            <a:off x="3132138" y="6308725"/>
            <a:ext cx="3211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FF00"/>
                </a:solidFill>
              </a:rPr>
              <a:t>Degree of Social Connectivity</a:t>
            </a:r>
          </a:p>
        </p:txBody>
      </p:sp>
      <p:sp>
        <p:nvSpPr>
          <p:cNvPr id="15376" name="TextBox 28"/>
          <p:cNvSpPr txBox="1">
            <a:spLocks noChangeArrowheads="1"/>
          </p:cNvSpPr>
          <p:nvPr/>
        </p:nvSpPr>
        <p:spPr bwMode="auto">
          <a:xfrm rot="-5400000">
            <a:off x="-1216025" y="3600451"/>
            <a:ext cx="3736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FF00"/>
                </a:solidFill>
              </a:rPr>
              <a:t>Degree of Information Connectivity</a:t>
            </a:r>
          </a:p>
        </p:txBody>
      </p:sp>
      <p:grpSp>
        <p:nvGrpSpPr>
          <p:cNvPr id="9" name="Group 7"/>
          <p:cNvGrpSpPr/>
          <p:nvPr/>
        </p:nvGrpSpPr>
        <p:grpSpPr>
          <a:xfrm>
            <a:off x="8777288" y="1600200"/>
            <a:ext cx="304800" cy="4153548"/>
            <a:chOff x="8777288" y="1600200"/>
            <a:chExt cx="304800" cy="4153548"/>
          </a:xfrm>
        </p:grpSpPr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 rot="16200000">
              <a:off x="6950075" y="3427413"/>
              <a:ext cx="3959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Steve </a:t>
              </a: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Wheeler, University of Plymouth, </a:t>
              </a:r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2011</a:t>
              </a: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29" name="Picture 28" descr="Creativecommons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8820472" y="5537724"/>
              <a:ext cx="216024" cy="216024"/>
            </a:xfrm>
            <a:prstGeom prst="rect">
              <a:avLst/>
            </a:prstGeom>
            <a:solidFill>
              <a:schemeClr val="bg1"/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1187450" y="1268413"/>
            <a:ext cx="7488238" cy="4752975"/>
          </a:xfrm>
          <a:prstGeom prst="straightConnector1">
            <a:avLst/>
          </a:prstGeom>
          <a:ln w="161925">
            <a:headEnd type="diamon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958850" y="1052513"/>
            <a:ext cx="7573963" cy="5172075"/>
            <a:chOff x="958721" y="1052736"/>
            <a:chExt cx="7573719" cy="5171697"/>
          </a:xfrm>
        </p:grpSpPr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-1542994" y="3592550"/>
              <a:ext cx="5112963" cy="33337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958721" y="6199035"/>
              <a:ext cx="7573719" cy="25398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/>
          <p:cNvCxnSpPr/>
          <p:nvPr/>
        </p:nvCxnSpPr>
        <p:spPr>
          <a:xfrm>
            <a:off x="1042988" y="3644900"/>
            <a:ext cx="7561262" cy="0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447925" y="3681413"/>
            <a:ext cx="4968875" cy="0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3"/>
          <p:cNvGrpSpPr/>
          <p:nvPr/>
        </p:nvGrpSpPr>
        <p:grpSpPr>
          <a:xfrm>
            <a:off x="1835150" y="2011363"/>
            <a:ext cx="2308225" cy="1201737"/>
            <a:chOff x="1835150" y="2011363"/>
            <a:chExt cx="2308225" cy="1201737"/>
          </a:xfrm>
        </p:grpSpPr>
        <p:sp>
          <p:nvSpPr>
            <p:cNvPr id="15364" name="TextBox 4"/>
            <p:cNvSpPr txBox="1">
              <a:spLocks noChangeArrowheads="1"/>
            </p:cNvSpPr>
            <p:nvPr/>
          </p:nvSpPr>
          <p:spPr bwMode="auto">
            <a:xfrm>
              <a:off x="1835150" y="2011363"/>
              <a:ext cx="2308225" cy="76993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FFFF00"/>
                  </a:solidFill>
                </a:rPr>
                <a:t>Web 3.0</a:t>
              </a:r>
            </a:p>
          </p:txBody>
        </p:sp>
        <p:sp>
          <p:nvSpPr>
            <p:cNvPr id="15371" name="TextBox 22"/>
            <p:cNvSpPr txBox="1">
              <a:spLocks noChangeArrowheads="1"/>
            </p:cNvSpPr>
            <p:nvPr/>
          </p:nvSpPr>
          <p:spPr bwMode="auto">
            <a:xfrm>
              <a:off x="2124075" y="2843213"/>
              <a:ext cx="1681163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Semantic Web</a:t>
              </a:r>
            </a:p>
          </p:txBody>
        </p:sp>
      </p:grpSp>
      <p:grpSp>
        <p:nvGrpSpPr>
          <p:cNvPr id="4" name="Group 22"/>
          <p:cNvGrpSpPr/>
          <p:nvPr/>
        </p:nvGrpSpPr>
        <p:grpSpPr>
          <a:xfrm>
            <a:off x="1835150" y="4459288"/>
            <a:ext cx="2308225" cy="1201737"/>
            <a:chOff x="1835150" y="4459288"/>
            <a:chExt cx="2308225" cy="1201737"/>
          </a:xfrm>
        </p:grpSpPr>
        <p:sp>
          <p:nvSpPr>
            <p:cNvPr id="6" name="TextBox 5"/>
            <p:cNvSpPr txBox="1"/>
            <p:nvPr/>
          </p:nvSpPr>
          <p:spPr>
            <a:xfrm>
              <a:off x="1835150" y="4459288"/>
              <a:ext cx="2308225" cy="769937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4400" b="1" dirty="0">
                  <a:solidFill>
                    <a:schemeClr val="bg1">
                      <a:lumMod val="65000"/>
                    </a:schemeClr>
                  </a:solidFill>
                </a:rPr>
                <a:t>Web 1.0</a:t>
              </a:r>
            </a:p>
          </p:txBody>
        </p:sp>
        <p:sp>
          <p:nvSpPr>
            <p:cNvPr id="15372" name="TextBox 23"/>
            <p:cNvSpPr txBox="1">
              <a:spLocks noChangeArrowheads="1"/>
            </p:cNvSpPr>
            <p:nvPr/>
          </p:nvSpPr>
          <p:spPr bwMode="auto">
            <a:xfrm>
              <a:off x="2411413" y="5291138"/>
              <a:ext cx="11176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The Web</a:t>
              </a:r>
            </a:p>
          </p:txBody>
        </p:sp>
      </p:grpSp>
      <p:grpSp>
        <p:nvGrpSpPr>
          <p:cNvPr id="5" name="Group 25"/>
          <p:cNvGrpSpPr/>
          <p:nvPr/>
        </p:nvGrpSpPr>
        <p:grpSpPr>
          <a:xfrm>
            <a:off x="5792788" y="1989138"/>
            <a:ext cx="2308225" cy="1233487"/>
            <a:chOff x="5792788" y="1989138"/>
            <a:chExt cx="2308225" cy="1233487"/>
          </a:xfrm>
        </p:grpSpPr>
        <p:sp>
          <p:nvSpPr>
            <p:cNvPr id="15366" name="TextBox 6"/>
            <p:cNvSpPr txBox="1">
              <a:spLocks noChangeArrowheads="1"/>
            </p:cNvSpPr>
            <p:nvPr/>
          </p:nvSpPr>
          <p:spPr bwMode="auto">
            <a:xfrm>
              <a:off x="5792788" y="1989138"/>
              <a:ext cx="2308225" cy="7683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C00000"/>
                  </a:solidFill>
                </a:rPr>
                <a:t>Web x.0</a:t>
              </a:r>
            </a:p>
          </p:txBody>
        </p:sp>
        <p:sp>
          <p:nvSpPr>
            <p:cNvPr id="15373" name="TextBox 24"/>
            <p:cNvSpPr txBox="1">
              <a:spLocks noChangeArrowheads="1"/>
            </p:cNvSpPr>
            <p:nvPr/>
          </p:nvSpPr>
          <p:spPr bwMode="auto">
            <a:xfrm>
              <a:off x="6292850" y="2852738"/>
              <a:ext cx="12319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Meta Web</a:t>
              </a:r>
            </a:p>
          </p:txBody>
        </p:sp>
      </p:grpSp>
      <p:grpSp>
        <p:nvGrpSpPr>
          <p:cNvPr id="7" name="Group 24"/>
          <p:cNvGrpSpPr/>
          <p:nvPr/>
        </p:nvGrpSpPr>
        <p:grpSpPr>
          <a:xfrm>
            <a:off x="5724525" y="4459288"/>
            <a:ext cx="2308225" cy="1211262"/>
            <a:chOff x="5724525" y="4459288"/>
            <a:chExt cx="2308225" cy="1211262"/>
          </a:xfrm>
        </p:grpSpPr>
        <p:sp>
          <p:nvSpPr>
            <p:cNvPr id="8" name="TextBox 7"/>
            <p:cNvSpPr txBox="1"/>
            <p:nvPr/>
          </p:nvSpPr>
          <p:spPr>
            <a:xfrm>
              <a:off x="5724525" y="4459288"/>
              <a:ext cx="2308225" cy="769937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4400" b="1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Web 2.0</a:t>
              </a:r>
            </a:p>
          </p:txBody>
        </p:sp>
        <p:sp>
          <p:nvSpPr>
            <p:cNvPr id="15374" name="TextBox 26"/>
            <p:cNvSpPr txBox="1">
              <a:spLocks noChangeArrowheads="1"/>
            </p:cNvSpPr>
            <p:nvPr/>
          </p:nvSpPr>
          <p:spPr bwMode="auto">
            <a:xfrm>
              <a:off x="6248400" y="5300663"/>
              <a:ext cx="1347788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Social Web</a:t>
              </a:r>
            </a:p>
          </p:txBody>
        </p:sp>
      </p:grpSp>
      <p:sp>
        <p:nvSpPr>
          <p:cNvPr id="15375" name="TextBox 27"/>
          <p:cNvSpPr txBox="1">
            <a:spLocks noChangeArrowheads="1"/>
          </p:cNvSpPr>
          <p:nvPr/>
        </p:nvSpPr>
        <p:spPr bwMode="auto">
          <a:xfrm>
            <a:off x="3132138" y="6308725"/>
            <a:ext cx="3211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FF00"/>
                </a:solidFill>
              </a:rPr>
              <a:t>Degree of Social Connectivity</a:t>
            </a:r>
          </a:p>
        </p:txBody>
      </p:sp>
      <p:sp>
        <p:nvSpPr>
          <p:cNvPr id="15376" name="TextBox 28"/>
          <p:cNvSpPr txBox="1">
            <a:spLocks noChangeArrowheads="1"/>
          </p:cNvSpPr>
          <p:nvPr/>
        </p:nvSpPr>
        <p:spPr bwMode="auto">
          <a:xfrm rot="-5400000">
            <a:off x="-1216025" y="3600451"/>
            <a:ext cx="3736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FF00"/>
                </a:solidFill>
              </a:rPr>
              <a:t>Degree of Information Connectivity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259632" y="5579948"/>
            <a:ext cx="34056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Connects information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655110" y="5576361"/>
            <a:ext cx="26613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Connects people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331640" y="3068960"/>
            <a:ext cx="32674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Connects knowledge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192934" y="3068960"/>
            <a:ext cx="33486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Connects intelligence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532507" y="139279"/>
            <a:ext cx="463178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The </a:t>
            </a:r>
            <a:r>
              <a:rPr lang="en-GB" sz="4400" b="1" dirty="0" err="1" smtClean="0">
                <a:solidFill>
                  <a:schemeClr val="bg1"/>
                </a:solidFill>
              </a:rPr>
              <a:t>eXtended</a:t>
            </a:r>
            <a:r>
              <a:rPr lang="en-GB" sz="4400" b="1" dirty="0" smtClean="0">
                <a:solidFill>
                  <a:schemeClr val="bg1"/>
                </a:solidFill>
              </a:rPr>
              <a:t> Web</a:t>
            </a:r>
            <a:endParaRPr lang="en-GB" sz="4400" b="1" dirty="0">
              <a:solidFill>
                <a:schemeClr val="bg1"/>
              </a:solidFill>
            </a:endParaRPr>
          </a:p>
        </p:txBody>
      </p:sp>
      <p:grpSp>
        <p:nvGrpSpPr>
          <p:cNvPr id="9" name="Group 7"/>
          <p:cNvGrpSpPr/>
          <p:nvPr/>
        </p:nvGrpSpPr>
        <p:grpSpPr>
          <a:xfrm>
            <a:off x="8777288" y="1600200"/>
            <a:ext cx="304800" cy="4153548"/>
            <a:chOff x="8777288" y="1600200"/>
            <a:chExt cx="304800" cy="4153548"/>
          </a:xfrm>
        </p:grpSpPr>
        <p:sp>
          <p:nvSpPr>
            <p:cNvPr id="30" name="Text Box 6"/>
            <p:cNvSpPr txBox="1">
              <a:spLocks noChangeArrowheads="1"/>
            </p:cNvSpPr>
            <p:nvPr/>
          </p:nvSpPr>
          <p:spPr bwMode="auto">
            <a:xfrm rot="16200000">
              <a:off x="6950075" y="3427413"/>
              <a:ext cx="3959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Steve </a:t>
              </a: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Wheeler, University of Plymouth, </a:t>
              </a:r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2011</a:t>
              </a: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31" name="Picture 30" descr="Creativecommons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8820472" y="5537724"/>
              <a:ext cx="216024" cy="216024"/>
            </a:xfrm>
            <a:prstGeom prst="rect">
              <a:avLst/>
            </a:prstGeom>
            <a:solidFill>
              <a:schemeClr val="bg1"/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in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944" cy="6858000"/>
          </a:xfrm>
          <a:prstGeom prst="rect">
            <a:avLst/>
          </a:prstGeom>
        </p:spPr>
      </p:pic>
      <p:grpSp>
        <p:nvGrpSpPr>
          <p:cNvPr id="2" name="Group 7"/>
          <p:cNvGrpSpPr/>
          <p:nvPr/>
        </p:nvGrpSpPr>
        <p:grpSpPr>
          <a:xfrm>
            <a:off x="8777288" y="1600200"/>
            <a:ext cx="304800" cy="4153548"/>
            <a:chOff x="8777288" y="1600200"/>
            <a:chExt cx="304800" cy="4153548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 rot="16200000">
              <a:off x="6950075" y="3427413"/>
              <a:ext cx="3959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Steve </a:t>
              </a: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Wheeler, University of Plymouth, </a:t>
              </a:r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2011</a:t>
              </a: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6" name="Picture 5" descr="Creativecommon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820472" y="5537724"/>
              <a:ext cx="216024" cy="216024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7" name="Rectangle 6"/>
          <p:cNvSpPr/>
          <p:nvPr/>
        </p:nvSpPr>
        <p:spPr>
          <a:xfrm>
            <a:off x="3563888" y="6536377"/>
            <a:ext cx="18901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rgbClr val="FFFF00"/>
                </a:solidFill>
              </a:rPr>
              <a:t>http://www.csmonitor.com</a:t>
            </a:r>
            <a:endParaRPr lang="en-GB" sz="1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427038" y="357188"/>
            <a:ext cx="8216900" cy="5440835"/>
            <a:chOff x="427137" y="357166"/>
            <a:chExt cx="8216829" cy="5440873"/>
          </a:xfrm>
        </p:grpSpPr>
        <p:pic>
          <p:nvPicPr>
            <p:cNvPr id="33798" name="Picture 5" descr="sixth-sense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7137" y="357166"/>
              <a:ext cx="8216829" cy="5440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2571827" y="2928934"/>
              <a:ext cx="571504" cy="142874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3571947" y="1643050"/>
              <a:ext cx="357185" cy="142876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6200000" flipH="1">
              <a:off x="2929013" y="3643317"/>
              <a:ext cx="357190" cy="357184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928899" y="5500702"/>
              <a:ext cx="357184" cy="214314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0800000">
              <a:off x="4214879" y="3071810"/>
              <a:ext cx="285748" cy="142876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0800000">
              <a:off x="4072006" y="4000504"/>
              <a:ext cx="285748" cy="142876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2571830" y="1643050"/>
              <a:ext cx="1000116" cy="3571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/>
                <a:t>Camera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285967" y="3273424"/>
              <a:ext cx="1643049" cy="35719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/>
                <a:t>Coloured caps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572180" y="1214422"/>
              <a:ext cx="1643049" cy="35719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/>
                <a:t>Coloured caps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10800000">
              <a:off x="4857811" y="857232"/>
              <a:ext cx="714369" cy="571504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4" idx="1"/>
            </p:cNvCxnSpPr>
            <p:nvPr/>
          </p:nvCxnSpPr>
          <p:spPr>
            <a:xfrm rot="10800000" flipV="1">
              <a:off x="5072122" y="1392223"/>
              <a:ext cx="500058" cy="608016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4364103" y="3954466"/>
              <a:ext cx="1000116" cy="35719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/>
                <a:t>Mirror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487927" y="3021010"/>
              <a:ext cx="1227126" cy="39529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/>
                <a:t>Projector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46257" y="5345126"/>
              <a:ext cx="1000116" cy="35719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/>
                <a:t>Phone</a:t>
              </a:r>
            </a:p>
          </p:txBody>
        </p:sp>
        <p:sp>
          <p:nvSpPr>
            <p:cNvPr id="33797" name="TextBox 3"/>
            <p:cNvSpPr txBox="1">
              <a:spLocks noChangeArrowheads="1"/>
            </p:cNvSpPr>
            <p:nvPr/>
          </p:nvSpPr>
          <p:spPr bwMode="auto">
            <a:xfrm>
              <a:off x="3419945" y="5445238"/>
              <a:ext cx="1719879" cy="277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blogs.fayobserver.com</a:t>
              </a:r>
            </a:p>
          </p:txBody>
        </p:sp>
      </p:grpSp>
      <p:sp>
        <p:nvSpPr>
          <p:cNvPr id="33795" name="TextBox 33"/>
          <p:cNvSpPr txBox="1">
            <a:spLocks noChangeArrowheads="1"/>
          </p:cNvSpPr>
          <p:nvPr/>
        </p:nvSpPr>
        <p:spPr bwMode="auto">
          <a:xfrm>
            <a:off x="1547664" y="6072188"/>
            <a:ext cx="63335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 dirty="0"/>
              <a:t>MIT’s </a:t>
            </a:r>
            <a:r>
              <a:rPr lang="en-GB" sz="3200" b="1" dirty="0" smtClean="0"/>
              <a:t>“Sixth Sense</a:t>
            </a:r>
            <a:r>
              <a:rPr lang="en-GB" sz="3200" b="1" dirty="0"/>
              <a:t>” Wearable...</a:t>
            </a:r>
          </a:p>
        </p:txBody>
      </p:sp>
      <p:grpSp>
        <p:nvGrpSpPr>
          <p:cNvPr id="3" name="Group 9"/>
          <p:cNvGrpSpPr/>
          <p:nvPr/>
        </p:nvGrpSpPr>
        <p:grpSpPr>
          <a:xfrm>
            <a:off x="8777288" y="1600200"/>
            <a:ext cx="304800" cy="4153548"/>
            <a:chOff x="8777288" y="1600200"/>
            <a:chExt cx="304800" cy="4153548"/>
          </a:xfrm>
        </p:grpSpPr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 rot="16200000">
              <a:off x="6950075" y="3427413"/>
              <a:ext cx="3959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dirty="0" smtClean="0">
                  <a:latin typeface="Calibri" pitchFamily="34" charset="0"/>
                </a:rPr>
                <a:t>Steve </a:t>
              </a:r>
              <a:r>
                <a:rPr lang="en-GB" sz="1400" dirty="0">
                  <a:latin typeface="Calibri" pitchFamily="34" charset="0"/>
                </a:rPr>
                <a:t>Wheeler, University of Plymouth, </a:t>
              </a:r>
              <a:r>
                <a:rPr lang="en-GB" sz="1400" dirty="0" smtClean="0">
                  <a:latin typeface="Calibri" pitchFamily="34" charset="0"/>
                </a:rPr>
                <a:t>2011</a:t>
              </a:r>
              <a:endParaRPr lang="en-US" sz="1400" dirty="0">
                <a:latin typeface="Calibri" pitchFamily="34" charset="0"/>
              </a:endParaRPr>
            </a:p>
          </p:txBody>
        </p:sp>
        <p:pic>
          <p:nvPicPr>
            <p:cNvPr id="29" name="Picture 28" descr="Creativecommon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820472" y="5537724"/>
              <a:ext cx="216024" cy="216024"/>
            </a:xfrm>
            <a:prstGeom prst="rect">
              <a:avLst/>
            </a:prstGeom>
            <a:solidFill>
              <a:schemeClr val="bg1"/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nority-report-u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67495" y="6536377"/>
            <a:ext cx="25969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http://xenophilius.files.wordpress.com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8777288" y="1600200"/>
            <a:ext cx="304800" cy="4153548"/>
            <a:chOff x="8777288" y="1600200"/>
            <a:chExt cx="304800" cy="4153548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 rot="16200000">
              <a:off x="6950075" y="3427413"/>
              <a:ext cx="3959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Steve </a:t>
              </a:r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Wheeler, University of Plymouth, </a:t>
              </a:r>
              <a:r>
                <a:rPr lang="en-GB" sz="1400" dirty="0" smtClean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</a:rPr>
                <a:t>2011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endParaRPr>
            </a:p>
          </p:txBody>
        </p:sp>
        <p:pic>
          <p:nvPicPr>
            <p:cNvPr id="9" name="Picture 8" descr="Creativecommon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820472" y="5537724"/>
              <a:ext cx="216024" cy="21602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</p:pic>
      </p:grpSp>
      <p:sp>
        <p:nvSpPr>
          <p:cNvPr id="10" name="TextBox 9"/>
          <p:cNvSpPr txBox="1"/>
          <p:nvPr/>
        </p:nvSpPr>
        <p:spPr>
          <a:xfrm>
            <a:off x="755576" y="692696"/>
            <a:ext cx="5501442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400" b="1" dirty="0" smtClean="0"/>
              <a:t>Natural user interfaces</a:t>
            </a:r>
            <a:endParaRPr lang="en-GB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91680" y="1844824"/>
            <a:ext cx="4991688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400" b="1" dirty="0" smtClean="0"/>
              <a:t> Non touch systems  </a:t>
            </a:r>
            <a:endParaRPr lang="en-GB" sz="4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481277" y="3019599"/>
            <a:ext cx="4827027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400" b="1" dirty="0" smtClean="0"/>
              <a:t>Gestural interaction</a:t>
            </a:r>
            <a:endParaRPr lang="en-GB" sz="4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5539879"/>
            <a:ext cx="6117765" cy="76944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Facial feature recognition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91680" y="4293096"/>
            <a:ext cx="4041106" cy="76944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  Speech to text  </a:t>
            </a:r>
            <a:endParaRPr lang="en-GB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snail-slim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518864" y="2698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We are already seeing early evidence of the Smart </a:t>
            </a:r>
            <a:r>
              <a:rPr lang="en-GB" dirty="0" err="1" smtClean="0">
                <a:solidFill>
                  <a:srgbClr val="FFFF00"/>
                </a:solidFill>
              </a:rPr>
              <a:t>eXtended</a:t>
            </a:r>
            <a:r>
              <a:rPr lang="en-GB" dirty="0" smtClean="0">
                <a:solidFill>
                  <a:srgbClr val="FFFF00"/>
                </a:solidFill>
              </a:rPr>
              <a:t> Web</a:t>
            </a: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3924300" y="6581775"/>
            <a:ext cx="19351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bg1"/>
                </a:solidFill>
              </a:rPr>
              <a:t>http://chemistscorner.com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191000" y="5094288"/>
            <a:ext cx="4413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GB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Intelligent Filtering </a:t>
            </a:r>
          </a:p>
          <a:p>
            <a:pPr eaLnBrk="0" hangingPunct="0">
              <a:defRPr/>
            </a:pPr>
            <a:r>
              <a:rPr lang="en-GB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Recommender systems</a:t>
            </a:r>
          </a:p>
        </p:txBody>
      </p:sp>
      <p:grpSp>
        <p:nvGrpSpPr>
          <p:cNvPr id="2" name="Group 7"/>
          <p:cNvGrpSpPr/>
          <p:nvPr/>
        </p:nvGrpSpPr>
        <p:grpSpPr>
          <a:xfrm>
            <a:off x="8777288" y="1600200"/>
            <a:ext cx="304800" cy="4153548"/>
            <a:chOff x="8777288" y="1600200"/>
            <a:chExt cx="304800" cy="4153548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 rot="16200000">
              <a:off x="6950075" y="3427413"/>
              <a:ext cx="3959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Steve </a:t>
              </a: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Wheeler, University of Plymouth, </a:t>
              </a:r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2011</a:t>
              </a: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10" name="Picture 9" descr="Creativecommon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820472" y="5537724"/>
              <a:ext cx="216024" cy="216024"/>
            </a:xfrm>
            <a:prstGeom prst="rect">
              <a:avLst/>
            </a:prstGeom>
            <a:solidFill>
              <a:schemeClr val="bg1"/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6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b="1" dirty="0" smtClean="0"/>
              <a:t>Formal and Informal learning</a:t>
            </a:r>
            <a:endParaRPr lang="en-GB" dirty="0" smtClean="0"/>
          </a:p>
        </p:txBody>
      </p:sp>
      <p:sp>
        <p:nvSpPr>
          <p:cNvPr id="9" name="Rectangle 8"/>
          <p:cNvSpPr/>
          <p:nvPr/>
        </p:nvSpPr>
        <p:spPr>
          <a:xfrm>
            <a:off x="1428750" y="2235671"/>
            <a:ext cx="6286500" cy="3857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20" name="Curved Connector 19"/>
          <p:cNvCxnSpPr/>
          <p:nvPr/>
        </p:nvCxnSpPr>
        <p:spPr>
          <a:xfrm rot="5400000">
            <a:off x="1132161" y="3500438"/>
            <a:ext cx="4786313" cy="642938"/>
          </a:xfrm>
          <a:prstGeom prst="curvedConnector3">
            <a:avLst>
              <a:gd name="adj1" fmla="val 55920"/>
            </a:avLst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9" name="TextBox 29"/>
          <p:cNvSpPr txBox="1">
            <a:spLocks noChangeArrowheads="1"/>
          </p:cNvSpPr>
          <p:nvPr/>
        </p:nvSpPr>
        <p:spPr bwMode="auto">
          <a:xfrm>
            <a:off x="1643063" y="2286000"/>
            <a:ext cx="1928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Formal Learning</a:t>
            </a:r>
          </a:p>
        </p:txBody>
      </p:sp>
      <p:sp>
        <p:nvSpPr>
          <p:cNvPr id="6150" name="TextBox 30"/>
          <p:cNvSpPr txBox="1">
            <a:spLocks noChangeArrowheads="1"/>
          </p:cNvSpPr>
          <p:nvPr/>
        </p:nvSpPr>
        <p:spPr bwMode="auto">
          <a:xfrm>
            <a:off x="5572125" y="2273300"/>
            <a:ext cx="2000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Informal Learning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00232" y="3571876"/>
            <a:ext cx="1417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smtClean="0"/>
              <a:t>20%</a:t>
            </a:r>
            <a:endParaRPr lang="en-GB" sz="4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29190" y="3500438"/>
            <a:ext cx="24449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/>
              <a:t>8</a:t>
            </a:r>
            <a:r>
              <a:rPr lang="en-GB" sz="8800" b="1" dirty="0" smtClean="0"/>
              <a:t>0%</a:t>
            </a:r>
            <a:endParaRPr lang="en-GB" sz="8800" b="1" dirty="0"/>
          </a:p>
        </p:txBody>
      </p:sp>
      <p:sp>
        <p:nvSpPr>
          <p:cNvPr id="12" name="Rectangle 11"/>
          <p:cNvSpPr/>
          <p:nvPr/>
        </p:nvSpPr>
        <p:spPr>
          <a:xfrm>
            <a:off x="3851920" y="6381328"/>
            <a:ext cx="4320480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Source: </a:t>
            </a:r>
            <a:r>
              <a:rPr lang="en-GB" sz="1200" dirty="0" err="1" smtClean="0"/>
              <a:t>Cofer</a:t>
            </a:r>
            <a:r>
              <a:rPr lang="en-GB" sz="1200" dirty="0" smtClean="0"/>
              <a:t>, D. (2000). </a:t>
            </a:r>
            <a:r>
              <a:rPr lang="en-GB" sz="1200" i="1" dirty="0" smtClean="0"/>
              <a:t>Informal Workplace Learning</a:t>
            </a:r>
            <a:r>
              <a:rPr lang="en-GB" sz="1200" dirty="0" smtClean="0"/>
              <a:t>.</a:t>
            </a:r>
            <a:endParaRPr lang="en-GB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115616" y="1045185"/>
            <a:ext cx="6984776" cy="101566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smtClean="0"/>
              <a:t>Shouldn’t we now start to blend formal and informal learning?</a:t>
            </a:r>
            <a:r>
              <a:rPr lang="en-GB" sz="3000" b="1" dirty="0" smtClean="0"/>
              <a:t>     </a:t>
            </a:r>
            <a:endParaRPr lang="en-GB" sz="3000" b="1" dirty="0"/>
          </a:p>
        </p:txBody>
      </p:sp>
      <p:grpSp>
        <p:nvGrpSpPr>
          <p:cNvPr id="14" name="Group 7"/>
          <p:cNvGrpSpPr>
            <a:grpSpLocks/>
          </p:cNvGrpSpPr>
          <p:nvPr/>
        </p:nvGrpSpPr>
        <p:grpSpPr bwMode="auto">
          <a:xfrm>
            <a:off x="8777288" y="1600200"/>
            <a:ext cx="304800" cy="4152900"/>
            <a:chOff x="8777288" y="1600200"/>
            <a:chExt cx="304800" cy="4153548"/>
          </a:xfrm>
        </p:grpSpPr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 rot="-5400000">
              <a:off x="6950075" y="3427413"/>
              <a:ext cx="3959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dirty="0">
                  <a:latin typeface="Calibri" pitchFamily="34" charset="0"/>
                </a:rPr>
                <a:t>Steve Wheeler, University of Plymouth, 2011</a:t>
              </a:r>
              <a:endParaRPr lang="en-US" sz="1400" dirty="0">
                <a:latin typeface="Calibri" pitchFamily="34" charset="0"/>
              </a:endParaRPr>
            </a:p>
          </p:txBody>
        </p:sp>
        <p:pic>
          <p:nvPicPr>
            <p:cNvPr id="16" name="Picture 10" descr="Creativecommon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400000">
              <a:off x="8820472" y="5537724"/>
              <a:ext cx="21602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908720"/>
            <a:ext cx="8748464" cy="27363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860032" y="908720"/>
            <a:ext cx="35004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8000" b="1" dirty="0" smtClean="0">
                <a:solidFill>
                  <a:schemeClr val="tx2">
                    <a:lumMod val="75000"/>
                  </a:schemeClr>
                </a:solidFill>
              </a:rPr>
              <a:t>Thank you!</a:t>
            </a:r>
            <a:endParaRPr lang="en-GB" sz="8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Picture 10" descr="Steve at ALTC 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9112"/>
            <a:ext cx="4347928" cy="5968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59832" y="188640"/>
            <a:ext cx="2304256" cy="6669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347864" y="4293096"/>
            <a:ext cx="561662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dirty="0" smtClean="0"/>
              <a:t>W: steve-wheeler.net</a:t>
            </a:r>
          </a:p>
          <a:p>
            <a:r>
              <a:rPr lang="en-GB" sz="3200" dirty="0" smtClean="0"/>
              <a:t>E</a:t>
            </a:r>
            <a:r>
              <a:rPr lang="en-GB" sz="3200" dirty="0"/>
              <a:t>: swheeler@plymouth.ac.uk</a:t>
            </a:r>
          </a:p>
          <a:p>
            <a:r>
              <a:rPr lang="en-GB" sz="3200" dirty="0"/>
              <a:t>B: </a:t>
            </a:r>
            <a:r>
              <a:rPr lang="en-GB" sz="3200" dirty="0" smtClean="0"/>
              <a:t>steve-wheeler.blogspot.com</a:t>
            </a:r>
          </a:p>
          <a:p>
            <a:r>
              <a:rPr lang="en-GB" sz="3200" dirty="0" smtClean="0"/>
              <a:t>T: @</a:t>
            </a:r>
            <a:r>
              <a:rPr lang="en-GB" sz="3200" dirty="0" err="1" smtClean="0"/>
              <a:t>timbuckteeth</a:t>
            </a:r>
            <a:endParaRPr lang="en-GB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856721" y="6248345"/>
            <a:ext cx="16990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Picture by Helen Keegan</a:t>
            </a:r>
            <a:endParaRPr lang="en-GB" sz="1200" dirty="0"/>
          </a:p>
        </p:txBody>
      </p:sp>
      <p:sp>
        <p:nvSpPr>
          <p:cNvPr id="18" name="Rectangle 17"/>
          <p:cNvSpPr/>
          <p:nvPr/>
        </p:nvSpPr>
        <p:spPr>
          <a:xfrm>
            <a:off x="3059832" y="908720"/>
            <a:ext cx="2376264" cy="27363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777288" y="1600200"/>
            <a:ext cx="304800" cy="4153548"/>
            <a:chOff x="8777288" y="1600200"/>
            <a:chExt cx="304800" cy="4153548"/>
          </a:xfrm>
        </p:grpSpPr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 rot="16200000">
              <a:off x="6950075" y="3427413"/>
              <a:ext cx="3959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dirty="0" smtClean="0">
                  <a:latin typeface="Calibri" pitchFamily="34" charset="0"/>
                </a:rPr>
                <a:t>Steve </a:t>
              </a:r>
              <a:r>
                <a:rPr lang="en-GB" sz="1400" dirty="0">
                  <a:latin typeface="Calibri" pitchFamily="34" charset="0"/>
                </a:rPr>
                <a:t>Wheeler, University of Plymouth, </a:t>
              </a:r>
              <a:r>
                <a:rPr lang="en-GB" sz="1400" dirty="0" smtClean="0">
                  <a:latin typeface="Calibri" pitchFamily="34" charset="0"/>
                </a:rPr>
                <a:t>2011</a:t>
              </a:r>
              <a:endParaRPr lang="en-US" sz="1400" dirty="0">
                <a:latin typeface="Calibri" pitchFamily="34" charset="0"/>
              </a:endParaRPr>
            </a:p>
          </p:txBody>
        </p:sp>
        <p:pic>
          <p:nvPicPr>
            <p:cNvPr id="15" name="Picture 14" descr="Creativecommon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820472" y="5537724"/>
              <a:ext cx="216024" cy="216024"/>
            </a:xfrm>
            <a:prstGeom prst="rect">
              <a:avLst/>
            </a:prstGeom>
            <a:solidFill>
              <a:schemeClr val="bg1"/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57166"/>
            <a:ext cx="8715404" cy="607223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57188" y="795338"/>
            <a:ext cx="3983037" cy="5062537"/>
            <a:chOff x="428596" y="428604"/>
            <a:chExt cx="3983532" cy="5063345"/>
          </a:xfrm>
        </p:grpSpPr>
        <p:sp>
          <p:nvSpPr>
            <p:cNvPr id="28677" name="Rectangle 3"/>
            <p:cNvSpPr>
              <a:spLocks noChangeArrowheads="1"/>
            </p:cNvSpPr>
            <p:nvPr/>
          </p:nvSpPr>
          <p:spPr bwMode="auto">
            <a:xfrm>
              <a:off x="1500166" y="5214950"/>
              <a:ext cx="202375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/>
                <a:t>www.newmediamusings.com</a:t>
              </a:r>
            </a:p>
          </p:txBody>
        </p:sp>
        <p:pic>
          <p:nvPicPr>
            <p:cNvPr id="28678" name="Picture 4" descr="Head text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428604"/>
              <a:ext cx="3983532" cy="4714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4500563" y="2914666"/>
            <a:ext cx="4214812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400" b="1" dirty="0" smtClean="0"/>
              <a:t>Is </a:t>
            </a:r>
            <a:r>
              <a:rPr lang="en-GB" sz="4400" b="1" dirty="0"/>
              <a:t>learning simply about gaining knowledge...?</a:t>
            </a:r>
          </a:p>
        </p:txBody>
      </p:sp>
      <p:grpSp>
        <p:nvGrpSpPr>
          <p:cNvPr id="9" name="Group 7"/>
          <p:cNvGrpSpPr/>
          <p:nvPr/>
        </p:nvGrpSpPr>
        <p:grpSpPr>
          <a:xfrm>
            <a:off x="8777288" y="1600200"/>
            <a:ext cx="304800" cy="4153548"/>
            <a:chOff x="8777288" y="1600200"/>
            <a:chExt cx="304800" cy="4153548"/>
          </a:xfrm>
        </p:grpSpPr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 rot="16200000">
              <a:off x="6950075" y="3427413"/>
              <a:ext cx="3959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dirty="0" smtClean="0">
                  <a:latin typeface="Calibri" pitchFamily="34" charset="0"/>
                </a:rPr>
                <a:t>Steve </a:t>
              </a:r>
              <a:r>
                <a:rPr lang="en-GB" sz="1400" dirty="0">
                  <a:latin typeface="Calibri" pitchFamily="34" charset="0"/>
                </a:rPr>
                <a:t>Wheeler, University of Plymouth, </a:t>
              </a:r>
              <a:r>
                <a:rPr lang="en-GB" sz="1400" dirty="0" smtClean="0">
                  <a:latin typeface="Calibri" pitchFamily="34" charset="0"/>
                </a:rPr>
                <a:t>2011</a:t>
              </a:r>
              <a:endParaRPr lang="en-US" sz="1400" dirty="0">
                <a:latin typeface="Calibri" pitchFamily="34" charset="0"/>
              </a:endParaRPr>
            </a:p>
          </p:txBody>
        </p:sp>
        <p:pic>
          <p:nvPicPr>
            <p:cNvPr id="11" name="Picture 10" descr="Creativecommon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820472" y="5537724"/>
              <a:ext cx="216024" cy="216024"/>
            </a:xfrm>
            <a:prstGeom prst="rect">
              <a:avLst/>
            </a:prstGeom>
            <a:solidFill>
              <a:schemeClr val="bg1"/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8715372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698" name="TextBox 6"/>
          <p:cNvSpPr txBox="1">
            <a:spLocks noChangeArrowheads="1"/>
          </p:cNvSpPr>
          <p:nvPr/>
        </p:nvSpPr>
        <p:spPr bwMode="auto">
          <a:xfrm>
            <a:off x="2627785" y="5126059"/>
            <a:ext cx="573043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4400" b="1" dirty="0"/>
              <a:t>... or </a:t>
            </a:r>
            <a:r>
              <a:rPr lang="en-GB" sz="4400" b="1" dirty="0" smtClean="0"/>
              <a:t>about making </a:t>
            </a:r>
            <a:r>
              <a:rPr lang="en-GB" sz="4400" b="1" dirty="0"/>
              <a:t>connections?</a:t>
            </a:r>
          </a:p>
        </p:txBody>
      </p:sp>
      <p:pic>
        <p:nvPicPr>
          <p:cNvPr id="6" name="Picture 5" descr="internal-link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5929354" cy="444701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8777288" y="1600200"/>
            <a:ext cx="304800" cy="4153548"/>
            <a:chOff x="8777288" y="1600200"/>
            <a:chExt cx="304800" cy="4153548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 rot="16200000">
              <a:off x="6950075" y="3427413"/>
              <a:ext cx="3959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dirty="0" smtClean="0">
                  <a:latin typeface="Calibri" pitchFamily="34" charset="0"/>
                </a:rPr>
                <a:t>Steve </a:t>
              </a:r>
              <a:r>
                <a:rPr lang="en-GB" sz="1400" dirty="0">
                  <a:latin typeface="Calibri" pitchFamily="34" charset="0"/>
                </a:rPr>
                <a:t>Wheeler, University of Plymouth, </a:t>
              </a:r>
              <a:r>
                <a:rPr lang="en-GB" sz="1400" dirty="0" smtClean="0">
                  <a:latin typeface="Calibri" pitchFamily="34" charset="0"/>
                </a:rPr>
                <a:t>2011</a:t>
              </a:r>
              <a:endParaRPr lang="en-US" sz="1400" dirty="0">
                <a:latin typeface="Calibri" pitchFamily="34" charset="0"/>
              </a:endParaRPr>
            </a:p>
          </p:txBody>
        </p:sp>
        <p:pic>
          <p:nvPicPr>
            <p:cNvPr id="10" name="Picture 9" descr="Creativecommon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820472" y="5537724"/>
              <a:ext cx="216024" cy="216024"/>
            </a:xfrm>
            <a:prstGeom prst="rect">
              <a:avLst/>
            </a:prstGeom>
            <a:solidFill>
              <a:schemeClr val="bg1"/>
            </a:solidFill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5" descr="illic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34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86388" y="-99392"/>
            <a:ext cx="3543300" cy="236855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7030A0"/>
                </a:solidFill>
              </a:rPr>
              <a:t>Funnels </a:t>
            </a:r>
            <a:br>
              <a:rPr lang="en-GB" b="1" dirty="0" smtClean="0">
                <a:solidFill>
                  <a:srgbClr val="7030A0"/>
                </a:solidFill>
              </a:rPr>
            </a:br>
            <a:r>
              <a:rPr lang="en-GB" b="1" dirty="0" smtClean="0">
                <a:solidFill>
                  <a:srgbClr val="7030A0"/>
                </a:solidFill>
              </a:rPr>
              <a:t>and Webs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661248"/>
            <a:ext cx="5436096" cy="1224136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Ivan </a:t>
            </a:r>
            <a:r>
              <a:rPr lang="en-GB" sz="44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Illich</a:t>
            </a:r>
            <a:r>
              <a:rPr lang="en-GB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</a:t>
            </a:r>
            <a:endParaRPr lang="en-GB" sz="4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214313" y="71438"/>
            <a:ext cx="1457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bg1"/>
                </a:solidFill>
              </a:rPr>
              <a:t>http://zumu.com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2160" y="2204864"/>
            <a:ext cx="2376264" cy="193899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One size does not fit all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2160" y="4509120"/>
            <a:ext cx="2376264" cy="1815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Participation, </a:t>
            </a:r>
          </a:p>
          <a:p>
            <a:pPr algn="ctr"/>
            <a:r>
              <a:rPr lang="en-GB" sz="2800" b="1" dirty="0" smtClean="0"/>
              <a:t>not passive reception of knowledge</a:t>
            </a:r>
            <a:endParaRPr lang="en-GB" sz="2800" b="1" dirty="0"/>
          </a:p>
        </p:txBody>
      </p:sp>
      <p:grpSp>
        <p:nvGrpSpPr>
          <p:cNvPr id="12" name="Group 7"/>
          <p:cNvGrpSpPr/>
          <p:nvPr/>
        </p:nvGrpSpPr>
        <p:grpSpPr>
          <a:xfrm>
            <a:off x="8777288" y="1600200"/>
            <a:ext cx="304800" cy="4153548"/>
            <a:chOff x="8777288" y="1600200"/>
            <a:chExt cx="304800" cy="4153548"/>
          </a:xfrm>
        </p:grpSpPr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 rot="16200000">
              <a:off x="6950075" y="3427413"/>
              <a:ext cx="3959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dirty="0" smtClean="0">
                  <a:latin typeface="Calibri" pitchFamily="34" charset="0"/>
                </a:rPr>
                <a:t>Steve </a:t>
              </a:r>
              <a:r>
                <a:rPr lang="en-GB" sz="1400" dirty="0">
                  <a:latin typeface="Calibri" pitchFamily="34" charset="0"/>
                </a:rPr>
                <a:t>Wheeler, University of Plymouth, </a:t>
              </a:r>
              <a:r>
                <a:rPr lang="en-GB" sz="1400" dirty="0" smtClean="0">
                  <a:latin typeface="Calibri" pitchFamily="34" charset="0"/>
                </a:rPr>
                <a:t>2011</a:t>
              </a:r>
              <a:endParaRPr lang="en-US" sz="1400" dirty="0">
                <a:latin typeface="Calibri" pitchFamily="34" charset="0"/>
              </a:endParaRPr>
            </a:p>
          </p:txBody>
        </p:sp>
        <p:pic>
          <p:nvPicPr>
            <p:cNvPr id="14" name="Picture 13" descr="Creativecommon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820472" y="5537724"/>
              <a:ext cx="216024" cy="216024"/>
            </a:xfrm>
            <a:prstGeom prst="rect">
              <a:avLst/>
            </a:prstGeom>
            <a:solidFill>
              <a:schemeClr val="bg1"/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media.canada.com/idl/ntnp/20061124/209558-78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4643438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00063" y="714375"/>
            <a:ext cx="4286250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i="1" dirty="0">
                <a:solidFill>
                  <a:schemeClr val="bg1"/>
                </a:solidFill>
                <a:latin typeface="+mj-lt"/>
                <a:cs typeface="+mn-cs"/>
              </a:rPr>
              <a:t>“It's not what you know that counts anymore. It's what you can learn.”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000" i="1" dirty="0">
              <a:solidFill>
                <a:schemeClr val="bg1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cs typeface="+mn-cs"/>
              </a:rPr>
              <a:t>– Don Tapscott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6858000" y="6510338"/>
            <a:ext cx="20970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bg1"/>
                </a:solidFill>
              </a:rPr>
              <a:t>http://www.nationalpost.com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777288" y="1600200"/>
            <a:ext cx="304800" cy="4153548"/>
            <a:chOff x="8777288" y="1600200"/>
            <a:chExt cx="304800" cy="4153548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 rot="16200000">
              <a:off x="6950075" y="3427413"/>
              <a:ext cx="3959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Steve </a:t>
              </a: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Wheeler, University of Plymouth, </a:t>
              </a:r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</a:rPr>
                <a:t>2011</a:t>
              </a: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9" name="Picture 8" descr="Creativecommon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8820472" y="5537724"/>
              <a:ext cx="216024" cy="216024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10" name="Rounded Rectangular Callout 9"/>
          <p:cNvSpPr/>
          <p:nvPr/>
        </p:nvSpPr>
        <p:spPr>
          <a:xfrm>
            <a:off x="1259632" y="4725144"/>
            <a:ext cx="2808312" cy="1440160"/>
          </a:xfrm>
          <a:prstGeom prst="wedgeRoundRectCallout">
            <a:avLst>
              <a:gd name="adj1" fmla="val -66202"/>
              <a:gd name="adj2" fmla="val -5236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 smtClean="0">
                <a:solidFill>
                  <a:schemeClr val="tx1"/>
                </a:solidFill>
              </a:rPr>
              <a:t>Connections to your community of practice</a:t>
            </a:r>
            <a:endParaRPr lang="en-GB" sz="2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3050</TotalTime>
  <Words>1457</Words>
  <Application>Microsoft Office PowerPoint</Application>
  <PresentationFormat>On-screen Show (4:3)</PresentationFormat>
  <Paragraphs>313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The Future of Learning: Web 2.0 and the Smart eXtended Web</vt:lpstr>
      <vt:lpstr>The Future...?</vt:lpstr>
      <vt:lpstr>The Future...?</vt:lpstr>
      <vt:lpstr>Slide 4</vt:lpstr>
      <vt:lpstr>Formal and Informal learning</vt:lpstr>
      <vt:lpstr>Slide 6</vt:lpstr>
      <vt:lpstr>Slide 7</vt:lpstr>
      <vt:lpstr>Funnels  and Webs</vt:lpstr>
      <vt:lpstr>Slide 9</vt:lpstr>
      <vt:lpstr>Digital Natives?</vt:lpstr>
      <vt:lpstr>Digital Natives?</vt:lpstr>
      <vt:lpstr>Learners enjoy learning when it’s engaging and fun!</vt:lpstr>
      <vt:lpstr>Engaging and fun!</vt:lpstr>
      <vt:lpstr>Slide 14</vt:lpstr>
      <vt:lpstr>Learners will need new ‘literacies’</vt:lpstr>
      <vt:lpstr>Learners will need new ‘literacies’</vt:lpstr>
      <vt:lpstr>Slide 17</vt:lpstr>
      <vt:lpstr>Slide 18</vt:lpstr>
      <vt:lpstr>Slide 19</vt:lpstr>
      <vt:lpstr>Personal Learning Environments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Blogging</vt:lpstr>
      <vt:lpstr>Moblogging</vt:lpstr>
      <vt:lpstr>Microblogging</vt:lpstr>
      <vt:lpstr>Slide 33</vt:lpstr>
      <vt:lpstr>Media Sharing</vt:lpstr>
      <vt:lpstr>Slide 35</vt:lpstr>
      <vt:lpstr>Social Learning</vt:lpstr>
      <vt:lpstr>Social Learning</vt:lpstr>
      <vt:lpstr>Slide 38</vt:lpstr>
      <vt:lpstr>Since we cannot experience everything, other people’s experiences, and hence other people, become the surrogate for knowledge.   </vt:lpstr>
      <vt:lpstr>Slide 40</vt:lpstr>
      <vt:lpstr>Web 1.0: Anything can link to anything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We are already seeing early evidence of the Smart eXtended Web</vt:lpstr>
      <vt:lpstr>Slide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Web 2.0 Technology in Learning</dc:title>
  <dc:creator>Steve</dc:creator>
  <cp:lastModifiedBy>Steve</cp:lastModifiedBy>
  <cp:revision>80</cp:revision>
  <dcterms:created xsi:type="dcterms:W3CDTF">2011-01-29T17:17:40Z</dcterms:created>
  <dcterms:modified xsi:type="dcterms:W3CDTF">2011-02-04T10:59:24Z</dcterms:modified>
</cp:coreProperties>
</file>