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31"/>
  </p:notesMasterIdLst>
  <p:sldIdLst>
    <p:sldId id="256" r:id="rId2"/>
    <p:sldId id="258" r:id="rId3"/>
    <p:sldId id="257" r:id="rId4"/>
    <p:sldId id="282" r:id="rId5"/>
    <p:sldId id="259" r:id="rId6"/>
    <p:sldId id="260" r:id="rId7"/>
    <p:sldId id="261" r:id="rId8"/>
    <p:sldId id="262" r:id="rId9"/>
    <p:sldId id="283" r:id="rId10"/>
    <p:sldId id="284" r:id="rId11"/>
    <p:sldId id="285" r:id="rId12"/>
    <p:sldId id="286" r:id="rId13"/>
    <p:sldId id="287" r:id="rId14"/>
    <p:sldId id="264" r:id="rId15"/>
    <p:sldId id="288" r:id="rId16"/>
    <p:sldId id="289" r:id="rId17"/>
    <p:sldId id="265" r:id="rId18"/>
    <p:sldId id="331" r:id="rId19"/>
    <p:sldId id="332" r:id="rId20"/>
    <p:sldId id="333" r:id="rId21"/>
    <p:sldId id="266" r:id="rId22"/>
    <p:sldId id="290" r:id="rId23"/>
    <p:sldId id="291" r:id="rId24"/>
    <p:sldId id="334" r:id="rId25"/>
    <p:sldId id="292" r:id="rId26"/>
    <p:sldId id="293" r:id="rId27"/>
    <p:sldId id="335" r:id="rId28"/>
    <p:sldId id="294" r:id="rId29"/>
    <p:sldId id="295" r:id="rId30"/>
    <p:sldId id="296" r:id="rId31"/>
    <p:sldId id="297" r:id="rId32"/>
    <p:sldId id="267" r:id="rId33"/>
    <p:sldId id="270" r:id="rId34"/>
    <p:sldId id="310" r:id="rId35"/>
    <p:sldId id="311" r:id="rId36"/>
    <p:sldId id="312" r:id="rId37"/>
    <p:sldId id="313" r:id="rId38"/>
    <p:sldId id="318" r:id="rId39"/>
    <p:sldId id="319" r:id="rId40"/>
    <p:sldId id="320" r:id="rId41"/>
    <p:sldId id="360" r:id="rId42"/>
    <p:sldId id="316" r:id="rId43"/>
    <p:sldId id="323" r:id="rId44"/>
    <p:sldId id="268" r:id="rId45"/>
    <p:sldId id="324" r:id="rId46"/>
    <p:sldId id="269" r:id="rId47"/>
    <p:sldId id="325" r:id="rId48"/>
    <p:sldId id="336" r:id="rId49"/>
    <p:sldId id="271" r:id="rId50"/>
    <p:sldId id="326" r:id="rId51"/>
    <p:sldId id="327" r:id="rId52"/>
    <p:sldId id="328" r:id="rId53"/>
    <p:sldId id="329" r:id="rId54"/>
    <p:sldId id="347" r:id="rId55"/>
    <p:sldId id="330" r:id="rId56"/>
    <p:sldId id="348" r:id="rId57"/>
    <p:sldId id="350" r:id="rId58"/>
    <p:sldId id="351" r:id="rId59"/>
    <p:sldId id="352" r:id="rId60"/>
    <p:sldId id="349" r:id="rId61"/>
    <p:sldId id="353" r:id="rId62"/>
    <p:sldId id="354" r:id="rId63"/>
    <p:sldId id="361" r:id="rId64"/>
    <p:sldId id="337" r:id="rId65"/>
    <p:sldId id="273" r:id="rId66"/>
    <p:sldId id="274" r:id="rId67"/>
    <p:sldId id="275" r:id="rId68"/>
    <p:sldId id="277" r:id="rId69"/>
    <p:sldId id="341" r:id="rId70"/>
    <p:sldId id="342" r:id="rId71"/>
    <p:sldId id="343" r:id="rId72"/>
    <p:sldId id="346" r:id="rId73"/>
    <p:sldId id="344" r:id="rId74"/>
    <p:sldId id="345" r:id="rId75"/>
    <p:sldId id="356" r:id="rId76"/>
    <p:sldId id="357" r:id="rId77"/>
    <p:sldId id="359" r:id="rId78"/>
    <p:sldId id="358" r:id="rId79"/>
    <p:sldId id="362" r:id="rId80"/>
    <p:sldId id="363" r:id="rId81"/>
    <p:sldId id="366" r:id="rId82"/>
    <p:sldId id="364" r:id="rId83"/>
    <p:sldId id="365" r:id="rId84"/>
    <p:sldId id="370" r:id="rId85"/>
    <p:sldId id="373" r:id="rId86"/>
    <p:sldId id="374" r:id="rId87"/>
    <p:sldId id="375" r:id="rId88"/>
    <p:sldId id="376" r:id="rId89"/>
    <p:sldId id="377" r:id="rId90"/>
    <p:sldId id="378" r:id="rId91"/>
    <p:sldId id="380" r:id="rId92"/>
    <p:sldId id="381" r:id="rId93"/>
    <p:sldId id="382" r:id="rId94"/>
    <p:sldId id="383" r:id="rId95"/>
    <p:sldId id="384" r:id="rId96"/>
    <p:sldId id="386" r:id="rId97"/>
    <p:sldId id="385" r:id="rId98"/>
    <p:sldId id="387" r:id="rId99"/>
    <p:sldId id="322" r:id="rId100"/>
    <p:sldId id="278" r:id="rId101"/>
    <p:sldId id="279" r:id="rId102"/>
    <p:sldId id="339" r:id="rId103"/>
    <p:sldId id="398" r:id="rId104"/>
    <p:sldId id="340" r:id="rId105"/>
    <p:sldId id="399" r:id="rId106"/>
    <p:sldId id="280" r:id="rId107"/>
    <p:sldId id="298" r:id="rId108"/>
    <p:sldId id="388" r:id="rId109"/>
    <p:sldId id="400" r:id="rId110"/>
    <p:sldId id="389" r:id="rId111"/>
    <p:sldId id="299" r:id="rId112"/>
    <p:sldId id="300" r:id="rId113"/>
    <p:sldId id="390" r:id="rId114"/>
    <p:sldId id="391" r:id="rId115"/>
    <p:sldId id="301" r:id="rId116"/>
    <p:sldId id="302" r:id="rId117"/>
    <p:sldId id="392" r:id="rId118"/>
    <p:sldId id="401" r:id="rId119"/>
    <p:sldId id="393" r:id="rId120"/>
    <p:sldId id="303" r:id="rId121"/>
    <p:sldId id="304" r:id="rId122"/>
    <p:sldId id="394" r:id="rId123"/>
    <p:sldId id="395" r:id="rId124"/>
    <p:sldId id="396" r:id="rId125"/>
    <p:sldId id="397" r:id="rId126"/>
    <p:sldId id="305" r:id="rId127"/>
    <p:sldId id="306" r:id="rId128"/>
    <p:sldId id="307" r:id="rId129"/>
    <p:sldId id="308" r:id="rId13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7" d="100"/>
          <a:sy n="77" d="100"/>
        </p:scale>
        <p:origin x="-1164" y="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8DF99-6B60-463D-BDF8-605B9015C034}" type="datetimeFigureOut">
              <a:rPr lang="es-CO" smtClean="0"/>
              <a:pPr/>
              <a:t>07/11/2010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13644-22F2-4F67-9908-C742164840C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1295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70A248-4A6C-4D62-8A1E-DD3AEAA12123}" type="slidenum">
              <a:rPr lang="es-CO" smtClean="0"/>
              <a:pPr>
                <a:defRPr/>
              </a:pPr>
              <a:t>14</a:t>
            </a:fld>
            <a:endParaRPr lang="es-C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4111CC-A11B-40BD-82B8-9B863DF7797F}" type="slidenum">
              <a:rPr lang="es-CO" smtClean="0"/>
              <a:pPr>
                <a:defRPr/>
              </a:pPr>
              <a:t>67</a:t>
            </a:fld>
            <a:endParaRPr lang="es-C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70A248-4A6C-4D62-8A1E-DD3AEAA12123}" type="slidenum">
              <a:rPr lang="es-CO" smtClean="0"/>
              <a:pPr>
                <a:defRPr/>
              </a:pPr>
              <a:t>15</a:t>
            </a:fld>
            <a:endParaRPr lang="es-C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70A248-4A6C-4D62-8A1E-DD3AEAA12123}" type="slidenum">
              <a:rPr lang="es-CO" smtClean="0"/>
              <a:pPr>
                <a:defRPr/>
              </a:pPr>
              <a:t>16</a:t>
            </a:fld>
            <a:endParaRPr lang="es-C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BB1B14-BA2A-468E-8C46-CA8089944150}" type="slidenum">
              <a:rPr lang="es-CO" smtClean="0"/>
              <a:pPr>
                <a:defRPr/>
              </a:pPr>
              <a:t>17</a:t>
            </a:fld>
            <a:endParaRPr lang="es-C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62ABC5-3C81-4DD7-BFA0-25FC83DC093C}" type="slidenum">
              <a:rPr lang="es-CO" smtClean="0"/>
              <a:pPr>
                <a:defRPr/>
              </a:pPr>
              <a:t>21</a:t>
            </a:fld>
            <a:endParaRPr lang="es-C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62ABC5-3C81-4DD7-BFA0-25FC83DC093C}" type="slidenum">
              <a:rPr lang="es-CO" smtClean="0"/>
              <a:pPr>
                <a:defRPr/>
              </a:pPr>
              <a:t>22</a:t>
            </a:fld>
            <a:endParaRPr lang="es-C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62ABC5-3C81-4DD7-BFA0-25FC83DC093C}" type="slidenum">
              <a:rPr lang="es-CO" smtClean="0"/>
              <a:pPr>
                <a:defRPr/>
              </a:pPr>
              <a:t>23</a:t>
            </a:fld>
            <a:endParaRPr lang="es-C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644706-6D03-4E28-A398-B29B4DE97CB1}" type="slidenum">
              <a:rPr lang="es-CO" smtClean="0"/>
              <a:pPr>
                <a:defRPr/>
              </a:pPr>
              <a:t>65</a:t>
            </a:fld>
            <a:endParaRPr lang="es-C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7388E9-5D2D-47E7-AF99-D67C7D91B7B6}" type="slidenum">
              <a:rPr lang="es-CO" smtClean="0"/>
              <a:pPr>
                <a:defRPr/>
              </a:pPr>
              <a:t>66</a:t>
            </a:fld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1A06-CF04-4A60-AD6E-F8FD1BE2C47A}" type="datetimeFigureOut">
              <a:rPr lang="es-CO" smtClean="0"/>
              <a:pPr/>
              <a:t>07/11/2010</a:t>
            </a:fld>
            <a:endParaRPr lang="es-C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C48F84-B5C3-4E1A-9BBE-7932A2D4B131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1A06-CF04-4A60-AD6E-F8FD1BE2C47A}" type="datetimeFigureOut">
              <a:rPr lang="es-CO" smtClean="0"/>
              <a:pPr/>
              <a:t>07/11/2010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8F84-B5C3-4E1A-9BBE-7932A2D4B13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1A06-CF04-4A60-AD6E-F8FD1BE2C47A}" type="datetimeFigureOut">
              <a:rPr lang="es-CO" smtClean="0"/>
              <a:pPr/>
              <a:t>07/11/2010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8F84-B5C3-4E1A-9BBE-7932A2D4B13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1A06-CF04-4A60-AD6E-F8FD1BE2C47A}" type="datetimeFigureOut">
              <a:rPr lang="es-CO" smtClean="0"/>
              <a:pPr/>
              <a:t>07/11/2010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8F84-B5C3-4E1A-9BBE-7932A2D4B13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1A06-CF04-4A60-AD6E-F8FD1BE2C47A}" type="datetimeFigureOut">
              <a:rPr lang="es-CO" smtClean="0"/>
              <a:pPr/>
              <a:t>07/11/2010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8F84-B5C3-4E1A-9BBE-7932A2D4B13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1A06-CF04-4A60-AD6E-F8FD1BE2C47A}" type="datetimeFigureOut">
              <a:rPr lang="es-CO" smtClean="0"/>
              <a:pPr/>
              <a:t>07/11/2010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8F84-B5C3-4E1A-9BBE-7932A2D4B131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1A06-CF04-4A60-AD6E-F8FD1BE2C47A}" type="datetimeFigureOut">
              <a:rPr lang="es-CO" smtClean="0"/>
              <a:pPr/>
              <a:t>07/11/2010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8F84-B5C3-4E1A-9BBE-7932A2D4B131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1A06-CF04-4A60-AD6E-F8FD1BE2C47A}" type="datetimeFigureOut">
              <a:rPr lang="es-CO" smtClean="0"/>
              <a:pPr/>
              <a:t>07/11/2010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8F84-B5C3-4E1A-9BBE-7932A2D4B13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1A06-CF04-4A60-AD6E-F8FD1BE2C47A}" type="datetimeFigureOut">
              <a:rPr lang="es-CO" smtClean="0"/>
              <a:pPr/>
              <a:t>07/11/2010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8F84-B5C3-4E1A-9BBE-7932A2D4B13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1A06-CF04-4A60-AD6E-F8FD1BE2C47A}" type="datetimeFigureOut">
              <a:rPr lang="es-CO" smtClean="0"/>
              <a:pPr/>
              <a:t>07/11/2010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8F84-B5C3-4E1A-9BBE-7932A2D4B13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1A06-CF04-4A60-AD6E-F8FD1BE2C47A}" type="datetimeFigureOut">
              <a:rPr lang="es-CO" smtClean="0"/>
              <a:pPr/>
              <a:t>07/11/2010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8F84-B5C3-4E1A-9BBE-7932A2D4B13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0F011A06-CF04-4A60-AD6E-F8FD1BE2C47A}" type="datetimeFigureOut">
              <a:rPr lang="es-CO" smtClean="0"/>
              <a:pPr/>
              <a:t>07/11/2010</a:t>
            </a:fld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CC48F84-B5C3-4E1A-9BBE-7932A2D4B131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C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lideshare.net/guiramirez/the5bigmistakesofvirtualeducation" TargetMode="External"/><Relationship Id="rId4" Type="http://schemas.openxmlformats.org/officeDocument/2006/relationships/hyperlink" Target="http://www.slideshare.net/guiramirez/the-5-bigmistakesofvirtualeducation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://www.profevirtual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2.jpe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7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6.jpeg"/><Relationship Id="rId4" Type="http://schemas.openxmlformats.org/officeDocument/2006/relationships/image" Target="../media/image47.jpe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8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9.jpeg"/><Relationship Id="rId4" Type="http://schemas.openxmlformats.org/officeDocument/2006/relationships/image" Target="../media/image47.jpe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27" b="79297" l="28917" r="64861">
                        <a14:foregroundMark x1="48023" y1="69792" x2="48023" y2="69792"/>
                        <a14:foregroundMark x1="46999" y1="66536" x2="46999" y2="66536"/>
                        <a14:foregroundMark x1="46340" y1="73307" x2="46340" y2="73307"/>
                        <a14:foregroundMark x1="52269" y1="50911" x2="52269" y2="50911"/>
                        <a14:foregroundMark x1="35139" y1="65885" x2="35139" y2="65885"/>
                        <a14:foregroundMark x1="33748" y1="66276" x2="33748" y2="66276"/>
                        <a14:foregroundMark x1="59810" y1="67708" x2="59810" y2="67708"/>
                        <a14:foregroundMark x1="40776" y1="64453" x2="40776" y2="64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70" t="17158" r="35424" b="20650"/>
          <a:stretch/>
        </p:blipFill>
        <p:spPr bwMode="auto">
          <a:xfrm>
            <a:off x="69268" y="103066"/>
            <a:ext cx="6747865" cy="666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360000">
            <a:off x="5429512" y="3461338"/>
            <a:ext cx="3432167" cy="2961708"/>
          </a:xfrm>
          <a:solidFill>
            <a:schemeClr val="bg1">
              <a:lumMod val="85000"/>
              <a:lumOff val="15000"/>
            </a:schemeClr>
          </a:solidFill>
          <a:ln>
            <a:solidFill>
              <a:schemeClr val="tx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r>
              <a:rPr lang="es-CO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 </a:t>
            </a:r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(+1)</a:t>
            </a:r>
            <a: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</a:t>
            </a:r>
            <a:r>
              <a:rPr lang="es-CO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s-CO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istakes</a:t>
            </a:r>
            <a: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Virtual </a:t>
            </a:r>
            <a:r>
              <a:rPr lang="es-CO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endParaRPr lang="es-CO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hlinkClick r:id="rId4"/>
          </p:cNvPr>
          <p:cNvSpPr txBox="1"/>
          <p:nvPr/>
        </p:nvSpPr>
        <p:spPr>
          <a:xfrm>
            <a:off x="565106" y="6393779"/>
            <a:ext cx="2172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hlinkClick r:id="rId5"/>
              </a:rPr>
              <a:t>V</a:t>
            </a:r>
            <a:r>
              <a:rPr lang="es-ES_tradnl" dirty="0" smtClean="0">
                <a:hlinkClick r:id="rId5"/>
              </a:rPr>
              <a:t>ersión en Español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6643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904755"/>
            <a:ext cx="2937520" cy="4116533"/>
          </a:xfrm>
        </p:spPr>
        <p:txBody>
          <a:bodyPr anchor="t">
            <a:normAutofit/>
          </a:bodyPr>
          <a:lstStyle/>
          <a:p>
            <a:r>
              <a:rPr lang="es-CO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omeone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wants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</a:t>
            </a:r>
            <a:endParaRPr lang="es-CO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2 Imagen" descr="42-263203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340768"/>
            <a:ext cx="3716992" cy="495598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526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Big </a:t>
            </a:r>
            <a:r>
              <a:rPr lang="es-CO" dirty="0" err="1" smtClean="0"/>
              <a:t>Mistake</a:t>
            </a:r>
            <a:r>
              <a:rPr lang="es-CO" dirty="0" smtClean="0"/>
              <a:t> #1</a:t>
            </a:r>
            <a:endParaRPr lang="es-CO" dirty="0"/>
          </a:p>
        </p:txBody>
      </p:sp>
      <p:sp>
        <p:nvSpPr>
          <p:cNvPr id="4" name="3 CuadroTexto"/>
          <p:cNvSpPr txBox="1"/>
          <p:nvPr/>
        </p:nvSpPr>
        <p:spPr>
          <a:xfrm>
            <a:off x="8595095" y="60152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smtClean="0">
                <a:solidFill>
                  <a:schemeClr val="bg1"/>
                </a:solidFill>
              </a:rPr>
              <a:t>#1</a:t>
            </a:r>
            <a:endParaRPr lang="es-CO" sz="2800" dirty="0">
              <a:solidFill>
                <a:schemeClr val="bg1"/>
              </a:solidFill>
            </a:endParaRPr>
          </a:p>
        </p:txBody>
      </p:sp>
      <p:pic>
        <p:nvPicPr>
          <p:cNvPr id="5" name="4 Imagen" descr="42-167364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412776"/>
            <a:ext cx="3240360" cy="485447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112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3108421"/>
          </a:xfrm>
        </p:spPr>
        <p:txBody>
          <a:bodyPr anchor="ctr">
            <a:normAutofit/>
          </a:bodyPr>
          <a:lstStyle/>
          <a:p>
            <a:r>
              <a:rPr lang="es-CO" dirty="0" err="1" smtClean="0"/>
              <a:t>Believing</a:t>
            </a:r>
            <a:r>
              <a:rPr lang="es-CO" dirty="0" smtClean="0"/>
              <a:t> </a:t>
            </a:r>
            <a:r>
              <a:rPr lang="es-CO" dirty="0" err="1" smtClean="0"/>
              <a:t>that</a:t>
            </a: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>Virtual </a:t>
            </a:r>
            <a:r>
              <a:rPr lang="es-CO" dirty="0" err="1" smtClean="0"/>
              <a:t>Education</a:t>
            </a:r>
            <a:r>
              <a:rPr lang="es-CO" dirty="0" smtClean="0"/>
              <a:t> </a:t>
            </a:r>
            <a:br>
              <a:rPr lang="es-CO" dirty="0" smtClean="0"/>
            </a:br>
            <a:r>
              <a:rPr lang="es-CO" dirty="0" smtClean="0">
                <a:solidFill>
                  <a:schemeClr val="tx1">
                    <a:lumMod val="95000"/>
                  </a:schemeClr>
                </a:solidFill>
              </a:rPr>
              <a:t>=</a:t>
            </a:r>
            <a:r>
              <a:rPr lang="es-CO" dirty="0" smtClean="0"/>
              <a:t> </a:t>
            </a:r>
            <a:r>
              <a:rPr lang="es-CO" dirty="0" err="1" smtClean="0"/>
              <a:t>Massive</a:t>
            </a:r>
            <a:r>
              <a:rPr lang="es-CO" dirty="0" smtClean="0"/>
              <a:t> </a:t>
            </a:r>
            <a:r>
              <a:rPr lang="es-CO" dirty="0" err="1" smtClean="0"/>
              <a:t>Education</a:t>
            </a:r>
            <a:endParaRPr lang="es-CO" dirty="0"/>
          </a:p>
        </p:txBody>
      </p:sp>
      <p:sp>
        <p:nvSpPr>
          <p:cNvPr id="3" name="2 CuadroTexto"/>
          <p:cNvSpPr txBox="1"/>
          <p:nvPr/>
        </p:nvSpPr>
        <p:spPr>
          <a:xfrm>
            <a:off x="8595095" y="60152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smtClean="0">
                <a:solidFill>
                  <a:schemeClr val="bg1"/>
                </a:solidFill>
              </a:rPr>
              <a:t>#1</a:t>
            </a:r>
            <a:endParaRPr lang="es-CO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55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multiplier</a:t>
            </a:r>
            <a:endParaRPr lang="es-C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 algn="r">
              <a:buNone/>
            </a:pP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…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s-C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595095" y="60152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smtClean="0">
                <a:solidFill>
                  <a:schemeClr val="bg1"/>
                </a:solidFill>
              </a:rPr>
              <a:t>#1</a:t>
            </a:r>
            <a:endParaRPr lang="es-CO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</a:t>
            </a:r>
          </a:p>
          <a:p>
            <a:pPr lvl="2">
              <a:buNone/>
            </a:pPr>
            <a:r>
              <a:rPr lang="es-CO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Participants</a:t>
            </a:r>
            <a:endParaRPr lang="es-CO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None/>
            </a:pPr>
            <a:r>
              <a:rPr lang="es-CO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</a:t>
            </a:r>
            <a:endParaRPr lang="es-CO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None/>
            </a:pPr>
            <a:r>
              <a:rPr lang="es-CO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endParaRPr lang="es-CO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None/>
            </a:pP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Links</a:t>
            </a:r>
          </a:p>
          <a:p>
            <a:pPr lvl="2" algn="r">
              <a:buNone/>
            </a:pP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es-CO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</a:t>
            </a: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accumulation</a:t>
            </a: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</a:t>
            </a: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assimilation</a:t>
            </a: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endParaRPr lang="es-C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595095" y="60152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smtClean="0">
                <a:solidFill>
                  <a:schemeClr val="bg1"/>
                </a:solidFill>
              </a:rPr>
              <a:t>#1</a:t>
            </a:r>
            <a:endParaRPr lang="es-CO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8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250</a:t>
            </a:r>
          </a:p>
          <a:p>
            <a:pPr marL="45720" indent="0" algn="r">
              <a:buNone/>
            </a:pP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…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250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courses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es-C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595095" y="60152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smtClean="0">
                <a:solidFill>
                  <a:schemeClr val="bg1"/>
                </a:solidFill>
              </a:rPr>
              <a:t>#1</a:t>
            </a:r>
            <a:endParaRPr lang="es-CO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concerned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desertion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rate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40%.</a:t>
            </a:r>
          </a:p>
          <a:p>
            <a:endParaRPr lang="es-CO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algn="r">
              <a:buNone/>
            </a:pP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es-CO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CO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enrol</a:t>
            </a: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1000 </a:t>
            </a:r>
            <a:r>
              <a:rPr lang="es-CO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</a:t>
            </a: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</a:t>
            </a: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 </a:t>
            </a:r>
            <a:r>
              <a:rPr lang="es-CO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semester</a:t>
            </a: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</a:t>
            </a: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b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</a:t>
            </a: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 </a:t>
            </a:r>
            <a:r>
              <a:rPr lang="es-CO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</a:t>
            </a:r>
            <a:b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es-CO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graduation</a:t>
            </a: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ceremony</a:t>
            </a: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2" algn="r">
              <a:buNone/>
            </a:pPr>
            <a:endParaRPr lang="es-CO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algn="r">
              <a:buNone/>
            </a:pP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es-CO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</a:t>
            </a: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40 </a:t>
            </a:r>
            <a:r>
              <a:rPr lang="es-CO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</a:t>
            </a: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2" algn="r">
              <a:buNone/>
            </a:pPr>
            <a:endParaRPr lang="es-CO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algn="r">
              <a:buNone/>
            </a:pP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es-C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595095" y="60152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smtClean="0">
                <a:solidFill>
                  <a:schemeClr val="bg1"/>
                </a:solidFill>
              </a:rPr>
              <a:t>#1</a:t>
            </a:r>
            <a:endParaRPr lang="es-CO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66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Big </a:t>
            </a:r>
            <a:r>
              <a:rPr lang="es-CO" dirty="0" err="1" smtClean="0"/>
              <a:t>Mistake</a:t>
            </a:r>
            <a:r>
              <a:rPr lang="es-CO" dirty="0" smtClean="0"/>
              <a:t> #2</a:t>
            </a:r>
            <a:endParaRPr lang="es-CO" dirty="0"/>
          </a:p>
        </p:txBody>
      </p:sp>
      <p:sp>
        <p:nvSpPr>
          <p:cNvPr id="4" name="3 CuadroTexto"/>
          <p:cNvSpPr txBox="1"/>
          <p:nvPr/>
        </p:nvSpPr>
        <p:spPr>
          <a:xfrm>
            <a:off x="8595095" y="60152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smtClean="0">
                <a:solidFill>
                  <a:schemeClr val="bg1"/>
                </a:solidFill>
              </a:rPr>
              <a:t>#2</a:t>
            </a:r>
            <a:endParaRPr lang="es-CO" sz="2800" dirty="0">
              <a:solidFill>
                <a:schemeClr val="bg1"/>
              </a:solidFill>
            </a:endParaRPr>
          </a:p>
        </p:txBody>
      </p:sp>
      <p:pic>
        <p:nvPicPr>
          <p:cNvPr id="6" name="5 Imagen" descr="42-167369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412776"/>
            <a:ext cx="3220378" cy="482453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18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3540469"/>
          </a:xfrm>
        </p:spPr>
        <p:txBody>
          <a:bodyPr anchor="ctr">
            <a:normAutofit/>
          </a:bodyPr>
          <a:lstStyle/>
          <a:p>
            <a:r>
              <a:rPr lang="es-CO" dirty="0" err="1" smtClean="0"/>
              <a:t>Believing</a:t>
            </a:r>
            <a:r>
              <a:rPr lang="es-CO" dirty="0" smtClean="0"/>
              <a:t> </a:t>
            </a:r>
            <a:r>
              <a:rPr lang="es-CO" dirty="0" err="1" smtClean="0"/>
              <a:t>that</a:t>
            </a: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>Virtual </a:t>
            </a:r>
            <a:r>
              <a:rPr lang="es-CO" dirty="0" err="1" smtClean="0"/>
              <a:t>Education</a:t>
            </a:r>
            <a:r>
              <a:rPr lang="es-CO" dirty="0" smtClean="0"/>
              <a:t> </a:t>
            </a:r>
            <a:br>
              <a:rPr lang="es-CO" dirty="0" smtClean="0"/>
            </a:br>
            <a:r>
              <a:rPr lang="es-CO" dirty="0" smtClean="0">
                <a:solidFill>
                  <a:schemeClr val="tx1">
                    <a:lumMod val="95000"/>
                  </a:schemeClr>
                </a:solidFill>
              </a:rPr>
              <a:t>=</a:t>
            </a:r>
            <a:r>
              <a:rPr lang="es-CO" dirty="0" smtClean="0"/>
              <a:t> </a:t>
            </a:r>
            <a:r>
              <a:rPr lang="es-CO" dirty="0" err="1" smtClean="0"/>
              <a:t>Mysterious</a:t>
            </a:r>
            <a:r>
              <a:rPr lang="es-CO" dirty="0" smtClean="0"/>
              <a:t> and </a:t>
            </a:r>
            <a:br>
              <a:rPr lang="es-CO" dirty="0" smtClean="0"/>
            </a:br>
            <a:r>
              <a:rPr lang="es-CO" dirty="0" err="1" smtClean="0"/>
              <a:t>Complex</a:t>
            </a:r>
            <a:r>
              <a:rPr lang="es-CO" dirty="0" smtClean="0"/>
              <a:t> </a:t>
            </a:r>
            <a:r>
              <a:rPr lang="es-CO" dirty="0" err="1" smtClean="0"/>
              <a:t>Education</a:t>
            </a:r>
            <a:endParaRPr lang="es-CO" dirty="0"/>
          </a:p>
        </p:txBody>
      </p:sp>
      <p:sp>
        <p:nvSpPr>
          <p:cNvPr id="3" name="2 CuadroTexto"/>
          <p:cNvSpPr txBox="1"/>
          <p:nvPr/>
        </p:nvSpPr>
        <p:spPr>
          <a:xfrm>
            <a:off x="8595095" y="60152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smtClean="0">
                <a:solidFill>
                  <a:schemeClr val="bg1"/>
                </a:solidFill>
              </a:rPr>
              <a:t>#2</a:t>
            </a:r>
            <a:endParaRPr lang="es-CO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mystery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connecting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someone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wants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someone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wants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s-C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tools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b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They’ll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magic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5720" indent="0">
              <a:buNone/>
            </a:pPr>
            <a:endParaRPr lang="es-C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595095" y="60152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smtClean="0">
                <a:solidFill>
                  <a:schemeClr val="bg1"/>
                </a:solidFill>
              </a:rPr>
              <a:t>#2</a:t>
            </a:r>
            <a:endParaRPr lang="es-CO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myth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goes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traditional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easily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become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virtual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s-C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...False. A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r">
              <a:buNone/>
            </a:pP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Unless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«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virtual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a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actor.</a:t>
            </a:r>
          </a:p>
          <a:p>
            <a:endParaRPr lang="es-C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595095" y="60152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smtClean="0">
                <a:solidFill>
                  <a:schemeClr val="bg1"/>
                </a:solidFill>
              </a:rPr>
              <a:t>#2</a:t>
            </a:r>
            <a:endParaRPr lang="es-CO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6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296470"/>
            <a:ext cx="3873624" cy="4116533"/>
          </a:xfrm>
        </p:spPr>
        <p:txBody>
          <a:bodyPr anchor="t">
            <a:normAutofit/>
          </a:bodyPr>
          <a:lstStyle/>
          <a:p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someone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wants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</a:t>
            </a:r>
            <a:endParaRPr lang="es-CO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2 Imagen" descr="42-256746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4073" y="1412777"/>
            <a:ext cx="3614351" cy="494270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182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halo of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complexity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mystery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always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convenient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elite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within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virtual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s-C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transferring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vices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bureaucracy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b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new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scenery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r">
              <a:buNone/>
            </a:pP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new and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improved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 inferno of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politics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intrigue. </a:t>
            </a:r>
          </a:p>
          <a:p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595095" y="60152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smtClean="0">
                <a:solidFill>
                  <a:schemeClr val="bg1"/>
                </a:solidFill>
              </a:rPr>
              <a:t>#2</a:t>
            </a:r>
            <a:endParaRPr lang="es-CO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Big </a:t>
            </a:r>
            <a:r>
              <a:rPr lang="es-CO" dirty="0" err="1" smtClean="0"/>
              <a:t>Mistake</a:t>
            </a:r>
            <a:r>
              <a:rPr lang="es-CO" dirty="0" smtClean="0"/>
              <a:t> #3</a:t>
            </a:r>
            <a:endParaRPr lang="es-CO" dirty="0"/>
          </a:p>
        </p:txBody>
      </p:sp>
      <p:sp>
        <p:nvSpPr>
          <p:cNvPr id="4" name="3 CuadroTexto"/>
          <p:cNvSpPr txBox="1"/>
          <p:nvPr/>
        </p:nvSpPr>
        <p:spPr>
          <a:xfrm>
            <a:off x="8595095" y="60152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smtClean="0">
                <a:solidFill>
                  <a:schemeClr val="bg1"/>
                </a:solidFill>
              </a:rPr>
              <a:t>#3</a:t>
            </a:r>
            <a:endParaRPr lang="es-CO" sz="2800" dirty="0">
              <a:solidFill>
                <a:schemeClr val="bg1"/>
              </a:solidFill>
            </a:endParaRPr>
          </a:p>
        </p:txBody>
      </p:sp>
      <p:pic>
        <p:nvPicPr>
          <p:cNvPr id="5" name="4 Imagen" descr="42-16736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412776"/>
            <a:ext cx="3220378" cy="482453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099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2460349"/>
          </a:xfrm>
        </p:spPr>
        <p:txBody>
          <a:bodyPr anchor="ctr">
            <a:normAutofit/>
          </a:bodyPr>
          <a:lstStyle/>
          <a:p>
            <a:r>
              <a:rPr lang="es-CO" dirty="0" err="1" smtClean="0"/>
              <a:t>Putting</a:t>
            </a:r>
            <a:r>
              <a:rPr lang="es-CO" dirty="0" smtClean="0"/>
              <a:t> </a:t>
            </a:r>
            <a:br>
              <a:rPr lang="es-CO" dirty="0" smtClean="0"/>
            </a:br>
            <a:r>
              <a:rPr lang="es-CO" dirty="0" err="1" smtClean="0"/>
              <a:t>Technology</a:t>
            </a:r>
            <a:r>
              <a:rPr lang="es-CO" dirty="0" smtClean="0"/>
              <a:t> </a:t>
            </a:r>
            <a:br>
              <a:rPr lang="es-CO" dirty="0" smtClean="0"/>
            </a:br>
            <a:r>
              <a:rPr lang="es-CO" dirty="0" err="1" smtClean="0"/>
              <a:t>before</a:t>
            </a:r>
            <a:r>
              <a:rPr lang="es-CO" dirty="0" smtClean="0"/>
              <a:t> </a:t>
            </a:r>
            <a:r>
              <a:rPr lang="es-CO" dirty="0" err="1"/>
              <a:t>P</a:t>
            </a:r>
            <a:r>
              <a:rPr lang="es-CO" dirty="0" err="1" smtClean="0"/>
              <a:t>edagogy</a:t>
            </a:r>
            <a:endParaRPr lang="es-CO" dirty="0"/>
          </a:p>
        </p:txBody>
      </p:sp>
      <p:sp>
        <p:nvSpPr>
          <p:cNvPr id="3" name="2 CuadroTexto"/>
          <p:cNvSpPr txBox="1"/>
          <p:nvPr/>
        </p:nvSpPr>
        <p:spPr>
          <a:xfrm>
            <a:off x="8595095" y="60152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smtClean="0">
                <a:solidFill>
                  <a:schemeClr val="bg1"/>
                </a:solidFill>
              </a:rPr>
              <a:t>#3</a:t>
            </a:r>
            <a:endParaRPr lang="es-CO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8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619672" y="3501008"/>
            <a:ext cx="5976664" cy="50405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educational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follows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◄ 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◄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◄ 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helps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share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</a:t>
            </a:r>
            <a:endPara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endPara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bridge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allows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interaction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8595095" y="60152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smtClean="0">
                <a:solidFill>
                  <a:schemeClr val="bg1"/>
                </a:solidFill>
              </a:rPr>
              <a:t>#3</a:t>
            </a:r>
            <a:endParaRPr lang="es-CO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619672" y="3501008"/>
            <a:ext cx="5976664" cy="50405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real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usually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es-C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◄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◄ 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◄ 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</a:t>
            </a:r>
            <a:endPara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Teachers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become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subordinates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dictates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tell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story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r">
              <a:buNone/>
            </a:pP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>
              <a:buNone/>
            </a:pP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Probably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distance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595095" y="60152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smtClean="0">
                <a:solidFill>
                  <a:schemeClr val="bg1"/>
                </a:solidFill>
              </a:rPr>
              <a:t>#3</a:t>
            </a:r>
            <a:endParaRPr lang="es-CO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Big </a:t>
            </a:r>
            <a:r>
              <a:rPr lang="es-CO" dirty="0" err="1" smtClean="0"/>
              <a:t>Mistake</a:t>
            </a:r>
            <a:r>
              <a:rPr lang="es-CO" dirty="0" smtClean="0"/>
              <a:t> #4</a:t>
            </a:r>
            <a:endParaRPr lang="es-CO" dirty="0"/>
          </a:p>
        </p:txBody>
      </p:sp>
      <p:sp>
        <p:nvSpPr>
          <p:cNvPr id="4" name="3 CuadroTexto"/>
          <p:cNvSpPr txBox="1"/>
          <p:nvPr/>
        </p:nvSpPr>
        <p:spPr>
          <a:xfrm>
            <a:off x="8595095" y="60152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smtClean="0">
                <a:solidFill>
                  <a:schemeClr val="bg1"/>
                </a:solidFill>
              </a:rPr>
              <a:t>#4</a:t>
            </a:r>
            <a:endParaRPr lang="es-CO" sz="2800" dirty="0">
              <a:solidFill>
                <a:schemeClr val="bg1"/>
              </a:solidFill>
            </a:endParaRPr>
          </a:p>
        </p:txBody>
      </p:sp>
      <p:pic>
        <p:nvPicPr>
          <p:cNvPr id="5" name="4 Imagen" descr="42-167368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412776"/>
            <a:ext cx="3240360" cy="485447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675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2460349"/>
          </a:xfrm>
        </p:spPr>
        <p:txBody>
          <a:bodyPr anchor="ctr">
            <a:normAutofit/>
          </a:bodyPr>
          <a:lstStyle/>
          <a:p>
            <a:r>
              <a:rPr lang="es-CO" dirty="0" err="1" smtClean="0"/>
              <a:t>Underestimating</a:t>
            </a:r>
            <a:r>
              <a:rPr lang="es-CO" dirty="0" smtClean="0"/>
              <a:t> </a:t>
            </a:r>
            <a:r>
              <a:rPr lang="es-CO" dirty="0" err="1" smtClean="0"/>
              <a:t>your</a:t>
            </a: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err="1" smtClean="0"/>
              <a:t>Teachers</a:t>
            </a:r>
            <a:r>
              <a:rPr lang="es-CO" dirty="0" smtClean="0"/>
              <a:t> and </a:t>
            </a:r>
            <a:r>
              <a:rPr lang="es-CO" dirty="0" err="1" smtClean="0"/>
              <a:t>Students</a:t>
            </a:r>
            <a:endParaRPr lang="es-CO" dirty="0"/>
          </a:p>
        </p:txBody>
      </p:sp>
      <p:sp>
        <p:nvSpPr>
          <p:cNvPr id="3" name="2 CuadroTexto"/>
          <p:cNvSpPr txBox="1"/>
          <p:nvPr/>
        </p:nvSpPr>
        <p:spPr>
          <a:xfrm>
            <a:off x="8595095" y="60152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smtClean="0">
                <a:solidFill>
                  <a:schemeClr val="bg1"/>
                </a:solidFill>
              </a:rPr>
              <a:t>#4</a:t>
            </a:r>
            <a:endParaRPr lang="es-CO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62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CO" dirty="0" err="1" smtClean="0"/>
              <a:t>Some</a:t>
            </a:r>
            <a:r>
              <a:rPr lang="es-CO" dirty="0" smtClean="0"/>
              <a:t> </a:t>
            </a:r>
            <a:r>
              <a:rPr lang="es-CO" dirty="0" err="1" smtClean="0"/>
              <a:t>schools</a:t>
            </a:r>
            <a:r>
              <a:rPr lang="es-CO" dirty="0" smtClean="0"/>
              <a:t> </a:t>
            </a:r>
            <a:r>
              <a:rPr lang="es-CO" dirty="0" err="1" smtClean="0"/>
              <a:t>have</a:t>
            </a:r>
            <a:r>
              <a:rPr lang="es-CO" dirty="0" smtClean="0"/>
              <a:t> </a:t>
            </a:r>
            <a:r>
              <a:rPr lang="es-CO" dirty="0" err="1" smtClean="0"/>
              <a:t>developed</a:t>
            </a:r>
            <a:r>
              <a:rPr lang="es-CO" dirty="0" smtClean="0"/>
              <a:t> a virtual </a:t>
            </a:r>
            <a:r>
              <a:rPr lang="es-CO" dirty="0" err="1" smtClean="0"/>
              <a:t>education</a:t>
            </a:r>
            <a:r>
              <a:rPr lang="es-CO" dirty="0" smtClean="0"/>
              <a:t> </a:t>
            </a:r>
            <a:r>
              <a:rPr lang="es-CO" dirty="0" err="1" smtClean="0"/>
              <a:t>system</a:t>
            </a:r>
            <a:r>
              <a:rPr lang="es-CO" dirty="0" smtClean="0"/>
              <a:t>, </a:t>
            </a:r>
            <a:r>
              <a:rPr lang="es-CO" dirty="0" err="1" smtClean="0"/>
              <a:t>but</a:t>
            </a:r>
            <a:r>
              <a:rPr lang="es-CO" dirty="0" smtClean="0"/>
              <a:t> </a:t>
            </a:r>
            <a:r>
              <a:rPr lang="es-CO" dirty="0" err="1" smtClean="0"/>
              <a:t>it</a:t>
            </a:r>
            <a:r>
              <a:rPr lang="es-CO" dirty="0" smtClean="0"/>
              <a:t> </a:t>
            </a:r>
            <a:r>
              <a:rPr lang="es-CO" dirty="0" err="1" smtClean="0"/>
              <a:t>is</a:t>
            </a:r>
            <a:r>
              <a:rPr lang="es-CO" dirty="0" smtClean="0"/>
              <a:t> a </a:t>
            </a:r>
            <a:r>
              <a:rPr lang="es-CO" dirty="0" err="1" smtClean="0"/>
              <a:t>closed</a:t>
            </a:r>
            <a:r>
              <a:rPr lang="es-CO" dirty="0" smtClean="0"/>
              <a:t> </a:t>
            </a:r>
            <a:r>
              <a:rPr lang="es-CO" dirty="0" err="1" smtClean="0"/>
              <a:t>system</a:t>
            </a:r>
            <a:r>
              <a:rPr lang="es-CO" dirty="0" smtClean="0"/>
              <a:t>.</a:t>
            </a:r>
          </a:p>
          <a:p>
            <a:endParaRPr lang="es-CO" dirty="0" smtClean="0"/>
          </a:p>
          <a:p>
            <a:pPr algn="r">
              <a:buNone/>
            </a:pPr>
            <a:r>
              <a:rPr lang="es-CO" dirty="0" smtClean="0"/>
              <a:t>…</a:t>
            </a:r>
            <a:r>
              <a:rPr lang="es-CO" dirty="0" err="1" smtClean="0"/>
              <a:t>Closed</a:t>
            </a:r>
            <a:r>
              <a:rPr lang="es-CO" dirty="0" smtClean="0"/>
              <a:t> </a:t>
            </a:r>
            <a:r>
              <a:rPr lang="es-CO" dirty="0" err="1" smtClean="0"/>
              <a:t>to</a:t>
            </a:r>
            <a:r>
              <a:rPr lang="es-CO" dirty="0" smtClean="0"/>
              <a:t> </a:t>
            </a:r>
            <a:r>
              <a:rPr lang="es-CO" dirty="0" err="1" smtClean="0"/>
              <a:t>criticism</a:t>
            </a:r>
            <a:r>
              <a:rPr lang="es-CO" dirty="0" smtClean="0"/>
              <a:t>, </a:t>
            </a:r>
            <a:r>
              <a:rPr lang="es-CO" dirty="0" err="1" smtClean="0"/>
              <a:t>closed</a:t>
            </a:r>
            <a:r>
              <a:rPr lang="es-CO" dirty="0" smtClean="0"/>
              <a:t> </a:t>
            </a:r>
            <a:r>
              <a:rPr lang="es-CO" dirty="0" err="1" smtClean="0"/>
              <a:t>to</a:t>
            </a:r>
            <a:r>
              <a:rPr lang="es-CO" dirty="0" smtClean="0"/>
              <a:t> </a:t>
            </a:r>
            <a:r>
              <a:rPr lang="es-CO" dirty="0" err="1" smtClean="0"/>
              <a:t>experimentation</a:t>
            </a:r>
            <a:r>
              <a:rPr lang="es-CO" dirty="0" smtClean="0"/>
              <a:t>, </a:t>
            </a:r>
            <a:br>
              <a:rPr lang="es-CO" dirty="0" smtClean="0"/>
            </a:br>
            <a:r>
              <a:rPr lang="es-CO" dirty="0" err="1" smtClean="0"/>
              <a:t>closed</a:t>
            </a:r>
            <a:r>
              <a:rPr lang="es-CO" dirty="0" smtClean="0"/>
              <a:t> </a:t>
            </a:r>
            <a:r>
              <a:rPr lang="es-CO" dirty="0" err="1" smtClean="0"/>
              <a:t>to</a:t>
            </a:r>
            <a:r>
              <a:rPr lang="es-CO" dirty="0" smtClean="0"/>
              <a:t> </a:t>
            </a:r>
            <a:r>
              <a:rPr lang="es-CO" dirty="0" err="1" smtClean="0"/>
              <a:t>innovation</a:t>
            </a:r>
            <a:endParaRPr lang="es-CO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8595095" y="60152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smtClean="0">
                <a:solidFill>
                  <a:schemeClr val="bg1"/>
                </a:solidFill>
              </a:rPr>
              <a:t>#4</a:t>
            </a:r>
            <a:endParaRPr lang="es-CO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CO" dirty="0" err="1" smtClean="0"/>
              <a:t>Standardization</a:t>
            </a:r>
            <a:r>
              <a:rPr lang="es-CO" dirty="0" smtClean="0"/>
              <a:t> and </a:t>
            </a:r>
            <a:r>
              <a:rPr lang="es-CO" dirty="0" err="1" smtClean="0"/>
              <a:t>modularity</a:t>
            </a:r>
            <a:r>
              <a:rPr lang="es-CO" dirty="0" smtClean="0"/>
              <a:t> are </a:t>
            </a:r>
            <a:r>
              <a:rPr lang="es-CO" dirty="0" err="1" smtClean="0"/>
              <a:t>the</a:t>
            </a:r>
            <a:r>
              <a:rPr lang="es-CO" dirty="0" smtClean="0"/>
              <a:t> dogma.</a:t>
            </a:r>
          </a:p>
          <a:p>
            <a:endParaRPr lang="es-CO" dirty="0" smtClean="0"/>
          </a:p>
          <a:p>
            <a:pPr algn="r">
              <a:buNone/>
            </a:pPr>
            <a:r>
              <a:rPr lang="es-CO" dirty="0" smtClean="0"/>
              <a:t>…</a:t>
            </a:r>
            <a:r>
              <a:rPr lang="es-CO" dirty="0" err="1" smtClean="0"/>
              <a:t>Teachers</a:t>
            </a:r>
            <a:r>
              <a:rPr lang="es-CO" dirty="0" smtClean="0"/>
              <a:t> </a:t>
            </a:r>
            <a:r>
              <a:rPr lang="es-CO" dirty="0" err="1" smtClean="0"/>
              <a:t>cannot</a:t>
            </a:r>
            <a:r>
              <a:rPr lang="es-CO" dirty="0" smtClean="0"/>
              <a:t> </a:t>
            </a:r>
            <a:r>
              <a:rPr lang="es-CO" dirty="0" err="1" smtClean="0"/>
              <a:t>move</a:t>
            </a:r>
            <a:r>
              <a:rPr lang="es-CO" dirty="0" smtClean="0"/>
              <a:t> </a:t>
            </a:r>
            <a:r>
              <a:rPr lang="es-CO" dirty="0" err="1" smtClean="0"/>
              <a:t>freely</a:t>
            </a:r>
            <a:r>
              <a:rPr lang="es-CO" dirty="0" smtClean="0"/>
              <a:t> </a:t>
            </a:r>
            <a:br>
              <a:rPr lang="es-CO" dirty="0" smtClean="0"/>
            </a:br>
            <a:r>
              <a:rPr lang="es-CO" dirty="0" err="1" smtClean="0"/>
              <a:t>outside</a:t>
            </a:r>
            <a:r>
              <a:rPr lang="es-CO" dirty="0" smtClean="0"/>
              <a:t> </a:t>
            </a:r>
            <a:r>
              <a:rPr lang="es-CO" dirty="0" err="1" smtClean="0"/>
              <a:t>predetermined</a:t>
            </a:r>
            <a:r>
              <a:rPr lang="es-CO" dirty="0" smtClean="0"/>
              <a:t> </a:t>
            </a:r>
            <a:r>
              <a:rPr lang="es-CO" dirty="0" err="1" smtClean="0"/>
              <a:t>paths</a:t>
            </a:r>
            <a:r>
              <a:rPr lang="es-CO" dirty="0" smtClean="0"/>
              <a:t>.</a:t>
            </a:r>
          </a:p>
          <a:p>
            <a:pPr algn="r">
              <a:buNone/>
            </a:pPr>
            <a:endParaRPr lang="es-CO" dirty="0" smtClean="0"/>
          </a:p>
          <a:p>
            <a:pPr algn="r">
              <a:buNone/>
            </a:pPr>
            <a:r>
              <a:rPr lang="es-CO" dirty="0" smtClean="0"/>
              <a:t>…</a:t>
            </a:r>
            <a:r>
              <a:rPr lang="es-CO" dirty="0" err="1" smtClean="0"/>
              <a:t>Neither</a:t>
            </a:r>
            <a:r>
              <a:rPr lang="es-CO" dirty="0" smtClean="0"/>
              <a:t> do </a:t>
            </a:r>
            <a:r>
              <a:rPr lang="es-CO" dirty="0" err="1" smtClean="0"/>
              <a:t>students</a:t>
            </a:r>
            <a:r>
              <a:rPr lang="es-CO" dirty="0" smtClean="0"/>
              <a:t>.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8595095" y="60152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smtClean="0">
                <a:solidFill>
                  <a:schemeClr val="bg1"/>
                </a:solidFill>
              </a:rPr>
              <a:t>#4</a:t>
            </a:r>
            <a:endParaRPr lang="es-CO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10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CO" dirty="0" err="1" smtClean="0"/>
              <a:t>Students</a:t>
            </a:r>
            <a:r>
              <a:rPr lang="es-CO" dirty="0" smtClean="0"/>
              <a:t> </a:t>
            </a:r>
            <a:r>
              <a:rPr lang="es-CO" dirty="0" err="1" smtClean="0"/>
              <a:t>receive</a:t>
            </a:r>
            <a:r>
              <a:rPr lang="es-CO" dirty="0" smtClean="0"/>
              <a:t> </a:t>
            </a:r>
            <a:r>
              <a:rPr lang="es-CO" dirty="0" err="1" smtClean="0"/>
              <a:t>predesigned</a:t>
            </a:r>
            <a:r>
              <a:rPr lang="es-CO" dirty="0" smtClean="0"/>
              <a:t> “</a:t>
            </a:r>
            <a:r>
              <a:rPr lang="es-CO" dirty="0" err="1" smtClean="0"/>
              <a:t>objects</a:t>
            </a:r>
            <a:r>
              <a:rPr lang="es-CO" dirty="0" smtClean="0"/>
              <a:t>”, “</a:t>
            </a:r>
            <a:r>
              <a:rPr lang="es-CO" dirty="0" err="1" smtClean="0"/>
              <a:t>packages</a:t>
            </a:r>
            <a:r>
              <a:rPr lang="es-CO" dirty="0" smtClean="0"/>
              <a:t>”, “modules”. </a:t>
            </a:r>
            <a:r>
              <a:rPr lang="es-CO" dirty="0" err="1" smtClean="0"/>
              <a:t>Not</a:t>
            </a:r>
            <a:r>
              <a:rPr lang="es-CO" dirty="0" smtClean="0"/>
              <a:t> </a:t>
            </a:r>
            <a:r>
              <a:rPr lang="es-CO" dirty="0" err="1" smtClean="0"/>
              <a:t>courses</a:t>
            </a:r>
            <a:r>
              <a:rPr lang="es-CO" dirty="0" smtClean="0"/>
              <a:t>.</a:t>
            </a:r>
          </a:p>
          <a:p>
            <a:endParaRPr lang="es-CO" dirty="0" smtClean="0"/>
          </a:p>
          <a:p>
            <a:pPr algn="r">
              <a:buNone/>
            </a:pPr>
            <a:r>
              <a:rPr lang="es-CO" dirty="0" smtClean="0"/>
              <a:t>…A </a:t>
            </a:r>
            <a:r>
              <a:rPr lang="es-CO" dirty="0" err="1" smtClean="0"/>
              <a:t>package</a:t>
            </a:r>
            <a:r>
              <a:rPr lang="es-CO" dirty="0" smtClean="0"/>
              <a:t> </a:t>
            </a:r>
            <a:r>
              <a:rPr lang="es-CO" dirty="0" err="1" smtClean="0"/>
              <a:t>is</a:t>
            </a:r>
            <a:r>
              <a:rPr lang="es-CO" dirty="0" smtClean="0"/>
              <a:t> </a:t>
            </a:r>
            <a:r>
              <a:rPr lang="es-CO" dirty="0" err="1" smtClean="0"/>
              <a:t>the</a:t>
            </a:r>
            <a:r>
              <a:rPr lang="es-CO" dirty="0" smtClean="0"/>
              <a:t> </a:t>
            </a:r>
            <a:r>
              <a:rPr lang="es-CO" dirty="0" err="1" smtClean="0"/>
              <a:t>product</a:t>
            </a:r>
            <a:r>
              <a:rPr lang="es-CO" dirty="0" smtClean="0"/>
              <a:t>  of a </a:t>
            </a:r>
            <a:r>
              <a:rPr lang="es-CO" dirty="0" err="1" smtClean="0"/>
              <a:t>designer</a:t>
            </a:r>
            <a:r>
              <a:rPr lang="es-CO" dirty="0" smtClean="0"/>
              <a:t>. </a:t>
            </a:r>
            <a:br>
              <a:rPr lang="es-CO" dirty="0" smtClean="0"/>
            </a:br>
            <a:r>
              <a:rPr lang="es-CO" dirty="0" smtClean="0"/>
              <a:t>A </a:t>
            </a:r>
            <a:r>
              <a:rPr lang="es-CO" dirty="0" err="1" smtClean="0"/>
              <a:t>course</a:t>
            </a:r>
            <a:r>
              <a:rPr lang="es-CO" dirty="0" smtClean="0"/>
              <a:t> </a:t>
            </a:r>
            <a:r>
              <a:rPr lang="es-CO" dirty="0" err="1" smtClean="0"/>
              <a:t>is</a:t>
            </a:r>
            <a:r>
              <a:rPr lang="es-CO" dirty="0" smtClean="0"/>
              <a:t> </a:t>
            </a:r>
            <a:r>
              <a:rPr lang="es-CO" dirty="0" err="1" smtClean="0"/>
              <a:t>an</a:t>
            </a:r>
            <a:r>
              <a:rPr lang="es-CO" dirty="0" smtClean="0"/>
              <a:t> </a:t>
            </a:r>
            <a:r>
              <a:rPr lang="es-CO" dirty="0" err="1" smtClean="0"/>
              <a:t>unpredictable</a:t>
            </a:r>
            <a:r>
              <a:rPr lang="es-CO" dirty="0" smtClean="0"/>
              <a:t> and single </a:t>
            </a:r>
            <a:r>
              <a:rPr lang="es-CO" dirty="0" err="1" smtClean="0"/>
              <a:t>event</a:t>
            </a:r>
            <a:r>
              <a:rPr lang="es-CO" dirty="0" smtClean="0"/>
              <a:t> </a:t>
            </a:r>
            <a:br>
              <a:rPr lang="es-CO" dirty="0" smtClean="0"/>
            </a:br>
            <a:r>
              <a:rPr lang="es-CO" dirty="0" err="1" smtClean="0"/>
              <a:t>hosted</a:t>
            </a:r>
            <a:r>
              <a:rPr lang="es-CO" dirty="0" smtClean="0"/>
              <a:t> </a:t>
            </a:r>
            <a:r>
              <a:rPr lang="es-CO" dirty="0" err="1" smtClean="0"/>
              <a:t>by</a:t>
            </a:r>
            <a:r>
              <a:rPr lang="es-CO" dirty="0" smtClean="0"/>
              <a:t> </a:t>
            </a:r>
            <a:r>
              <a:rPr lang="es-CO" dirty="0" err="1" smtClean="0"/>
              <a:t>an</a:t>
            </a:r>
            <a:r>
              <a:rPr lang="es-CO" dirty="0" smtClean="0"/>
              <a:t> </a:t>
            </a:r>
            <a:r>
              <a:rPr lang="es-CO" dirty="0" err="1" smtClean="0"/>
              <a:t>educator</a:t>
            </a:r>
            <a:r>
              <a:rPr lang="es-CO" dirty="0" smtClean="0"/>
              <a:t>.</a:t>
            </a:r>
          </a:p>
          <a:p>
            <a:pPr algn="r">
              <a:buNone/>
            </a:pPr>
            <a:endParaRPr lang="es-CO" dirty="0" smtClean="0"/>
          </a:p>
          <a:p>
            <a:pPr algn="r">
              <a:buNone/>
            </a:pPr>
            <a:r>
              <a:rPr lang="es-CO" dirty="0" smtClean="0"/>
              <a:t>…A module </a:t>
            </a:r>
            <a:r>
              <a:rPr lang="es-CO" dirty="0" err="1" smtClean="0"/>
              <a:t>is</a:t>
            </a:r>
            <a:r>
              <a:rPr lang="es-CO" dirty="0" smtClean="0"/>
              <a:t> </a:t>
            </a:r>
            <a:r>
              <a:rPr lang="es-CO" dirty="0" err="1" smtClean="0"/>
              <a:t>predetermined</a:t>
            </a:r>
            <a:r>
              <a:rPr lang="es-CO" dirty="0" smtClean="0"/>
              <a:t>, a </a:t>
            </a:r>
            <a:r>
              <a:rPr lang="es-CO" dirty="0" err="1" smtClean="0"/>
              <a:t>course</a:t>
            </a:r>
            <a:r>
              <a:rPr lang="es-CO" dirty="0" smtClean="0"/>
              <a:t> </a:t>
            </a:r>
            <a:r>
              <a:rPr lang="es-CO" dirty="0" err="1" smtClean="0"/>
              <a:t>is</a:t>
            </a:r>
            <a:r>
              <a:rPr lang="es-CO" dirty="0" smtClean="0"/>
              <a:t> </a:t>
            </a:r>
            <a:r>
              <a:rPr lang="es-CO" dirty="0" err="1" smtClean="0"/>
              <a:t>contingent</a:t>
            </a:r>
            <a:r>
              <a:rPr lang="es-CO" dirty="0" smtClean="0"/>
              <a:t>.</a:t>
            </a:r>
          </a:p>
          <a:p>
            <a:pPr algn="r">
              <a:buNone/>
            </a:pPr>
            <a:r>
              <a:rPr lang="es-CO" dirty="0" err="1" smtClean="0"/>
              <a:t>Like</a:t>
            </a:r>
            <a:r>
              <a:rPr lang="es-CO" dirty="0" smtClean="0"/>
              <a:t> </a:t>
            </a:r>
            <a:r>
              <a:rPr lang="es-CO" dirty="0" err="1" smtClean="0"/>
              <a:t>the</a:t>
            </a:r>
            <a:r>
              <a:rPr lang="es-CO" dirty="0" smtClean="0"/>
              <a:t> </a:t>
            </a:r>
            <a:r>
              <a:rPr lang="es-CO" dirty="0" err="1" smtClean="0"/>
              <a:t>course</a:t>
            </a:r>
            <a:r>
              <a:rPr lang="es-CO" dirty="0" smtClean="0"/>
              <a:t> of a </a:t>
            </a:r>
            <a:r>
              <a:rPr lang="es-CO" dirty="0" err="1" smtClean="0"/>
              <a:t>river</a:t>
            </a:r>
            <a:r>
              <a:rPr lang="es-CO" dirty="0" smtClean="0"/>
              <a:t>.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8595095" y="60152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smtClean="0">
                <a:solidFill>
                  <a:schemeClr val="bg1"/>
                </a:solidFill>
              </a:rPr>
              <a:t>#4</a:t>
            </a:r>
            <a:endParaRPr lang="es-CO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587754" cy="570148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59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Big </a:t>
            </a:r>
            <a:r>
              <a:rPr lang="es-CO" dirty="0" err="1" smtClean="0"/>
              <a:t>Mistake</a:t>
            </a:r>
            <a:r>
              <a:rPr lang="es-CO" dirty="0" smtClean="0"/>
              <a:t> #5</a:t>
            </a:r>
            <a:endParaRPr lang="es-CO" dirty="0"/>
          </a:p>
        </p:txBody>
      </p:sp>
      <p:sp>
        <p:nvSpPr>
          <p:cNvPr id="4" name="3 CuadroTexto"/>
          <p:cNvSpPr txBox="1"/>
          <p:nvPr/>
        </p:nvSpPr>
        <p:spPr>
          <a:xfrm>
            <a:off x="8595095" y="60152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smtClean="0">
                <a:solidFill>
                  <a:schemeClr val="bg1"/>
                </a:solidFill>
              </a:rPr>
              <a:t>#5</a:t>
            </a:r>
            <a:endParaRPr lang="es-CO" sz="2800" dirty="0">
              <a:solidFill>
                <a:schemeClr val="bg1"/>
              </a:solidFill>
            </a:endParaRPr>
          </a:p>
        </p:txBody>
      </p:sp>
      <p:pic>
        <p:nvPicPr>
          <p:cNvPr id="5" name="4 Imagen" descr="42-167369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412776"/>
            <a:ext cx="3240360" cy="485447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094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2460349"/>
          </a:xfrm>
        </p:spPr>
        <p:txBody>
          <a:bodyPr anchor="ctr">
            <a:normAutofit/>
          </a:bodyPr>
          <a:lstStyle/>
          <a:p>
            <a:r>
              <a:rPr lang="es-CO" dirty="0" err="1" smtClean="0"/>
              <a:t>Taking</a:t>
            </a:r>
            <a:r>
              <a:rPr lang="es-CO" dirty="0" smtClean="0"/>
              <a:t> </a:t>
            </a:r>
            <a:r>
              <a:rPr lang="es-CO" dirty="0" err="1" smtClean="0"/>
              <a:t>the</a:t>
            </a:r>
            <a:r>
              <a:rPr lang="es-CO" dirty="0" smtClean="0"/>
              <a:t> </a:t>
            </a:r>
            <a:r>
              <a:rPr lang="es-CO" dirty="0" err="1" smtClean="0"/>
              <a:t>Fun</a:t>
            </a:r>
            <a:r>
              <a:rPr lang="es-CO" dirty="0" smtClean="0"/>
              <a:t> </a:t>
            </a:r>
            <a:br>
              <a:rPr lang="es-CO" dirty="0" smtClean="0"/>
            </a:br>
            <a:r>
              <a:rPr lang="es-CO" dirty="0" err="1" smtClean="0"/>
              <a:t>out</a:t>
            </a:r>
            <a:r>
              <a:rPr lang="es-CO" dirty="0" smtClean="0"/>
              <a:t> of </a:t>
            </a:r>
            <a:r>
              <a:rPr lang="es-CO" dirty="0" err="1"/>
              <a:t>E</a:t>
            </a:r>
            <a:r>
              <a:rPr lang="es-CO" dirty="0" err="1" smtClean="0"/>
              <a:t>ducation</a:t>
            </a:r>
            <a:endParaRPr lang="es-CO" dirty="0"/>
          </a:p>
        </p:txBody>
      </p:sp>
      <p:sp>
        <p:nvSpPr>
          <p:cNvPr id="3" name="2 CuadroTexto"/>
          <p:cNvSpPr txBox="1"/>
          <p:nvPr/>
        </p:nvSpPr>
        <p:spPr>
          <a:xfrm>
            <a:off x="8595095" y="60152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smtClean="0">
                <a:solidFill>
                  <a:schemeClr val="bg1"/>
                </a:solidFill>
              </a:rPr>
              <a:t>#5</a:t>
            </a:r>
            <a:endParaRPr lang="es-CO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8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In </a:t>
            </a:r>
            <a:r>
              <a:rPr lang="es-CO" dirty="0" err="1" smtClean="0"/>
              <a:t>some</a:t>
            </a:r>
            <a:r>
              <a:rPr lang="es-CO" dirty="0" smtClean="0"/>
              <a:t> </a:t>
            </a:r>
            <a:r>
              <a:rPr lang="es-CO" dirty="0" err="1" smtClean="0"/>
              <a:t>schools</a:t>
            </a:r>
            <a:r>
              <a:rPr lang="es-CO" dirty="0" smtClean="0"/>
              <a:t>, virtual </a:t>
            </a:r>
            <a:r>
              <a:rPr lang="es-CO" dirty="0" err="1" smtClean="0"/>
              <a:t>education</a:t>
            </a:r>
            <a:r>
              <a:rPr lang="es-CO" dirty="0" smtClean="0"/>
              <a:t> and stress are </a:t>
            </a:r>
            <a:r>
              <a:rPr lang="es-CO" dirty="0" err="1" smtClean="0"/>
              <a:t>synonyms</a:t>
            </a:r>
            <a:r>
              <a:rPr lang="es-CO" dirty="0" smtClean="0"/>
              <a:t>.</a:t>
            </a:r>
          </a:p>
          <a:p>
            <a:endParaRPr lang="es-CO" dirty="0" smtClean="0"/>
          </a:p>
          <a:p>
            <a:pPr algn="r">
              <a:buNone/>
            </a:pPr>
            <a:r>
              <a:rPr lang="es-CO" dirty="0" smtClean="0"/>
              <a:t>…Control, </a:t>
            </a:r>
            <a:r>
              <a:rPr lang="es-CO" dirty="0" err="1" smtClean="0"/>
              <a:t>supervision</a:t>
            </a:r>
            <a:r>
              <a:rPr lang="es-CO" dirty="0" smtClean="0"/>
              <a:t>, </a:t>
            </a:r>
            <a:r>
              <a:rPr lang="es-CO" dirty="0" err="1" smtClean="0"/>
              <a:t>measurements</a:t>
            </a:r>
            <a:r>
              <a:rPr lang="es-CO" dirty="0" smtClean="0"/>
              <a:t>, </a:t>
            </a:r>
            <a:r>
              <a:rPr lang="es-CO" dirty="0" err="1" smtClean="0"/>
              <a:t>indicators</a:t>
            </a:r>
            <a:r>
              <a:rPr lang="es-CO" dirty="0" smtClean="0"/>
              <a:t> and </a:t>
            </a:r>
            <a:r>
              <a:rPr lang="es-CO" dirty="0" err="1" smtClean="0"/>
              <a:t>reports</a:t>
            </a:r>
            <a:r>
              <a:rPr lang="es-CO" dirty="0" smtClean="0"/>
              <a:t> </a:t>
            </a:r>
            <a:r>
              <a:rPr lang="es-CO" dirty="0" err="1" smtClean="0"/>
              <a:t>have</a:t>
            </a:r>
            <a:r>
              <a:rPr lang="es-CO" dirty="0" smtClean="0"/>
              <a:t> </a:t>
            </a:r>
            <a:r>
              <a:rPr lang="es-CO" dirty="0" err="1" smtClean="0"/>
              <a:t>replaced</a:t>
            </a:r>
            <a:r>
              <a:rPr lang="es-CO" dirty="0" smtClean="0"/>
              <a:t> </a:t>
            </a:r>
            <a:r>
              <a:rPr lang="es-CO" dirty="0" err="1" smtClean="0"/>
              <a:t>the</a:t>
            </a:r>
            <a:r>
              <a:rPr lang="es-CO" dirty="0" smtClean="0"/>
              <a:t> </a:t>
            </a:r>
            <a:r>
              <a:rPr lang="es-CO" dirty="0" err="1" smtClean="0"/>
              <a:t>freedom</a:t>
            </a:r>
            <a:r>
              <a:rPr lang="es-CO" dirty="0" smtClean="0"/>
              <a:t> and </a:t>
            </a:r>
            <a:r>
              <a:rPr lang="es-CO" dirty="0" err="1" smtClean="0"/>
              <a:t>flexibility</a:t>
            </a:r>
            <a:r>
              <a:rPr lang="es-CO" dirty="0" smtClean="0"/>
              <a:t> </a:t>
            </a:r>
            <a:br>
              <a:rPr lang="es-CO" dirty="0" smtClean="0"/>
            </a:br>
            <a:r>
              <a:rPr lang="es-CO" dirty="0" err="1" smtClean="0"/>
              <a:t>that</a:t>
            </a:r>
            <a:r>
              <a:rPr lang="es-CO" dirty="0" smtClean="0"/>
              <a:t> </a:t>
            </a:r>
            <a:r>
              <a:rPr lang="es-CO" dirty="0" err="1" smtClean="0"/>
              <a:t>was</a:t>
            </a:r>
            <a:r>
              <a:rPr lang="es-CO" dirty="0" smtClean="0"/>
              <a:t> </a:t>
            </a:r>
            <a:r>
              <a:rPr lang="es-CO" dirty="0" err="1" smtClean="0"/>
              <a:t>originally</a:t>
            </a:r>
            <a:r>
              <a:rPr lang="es-CO" dirty="0" smtClean="0"/>
              <a:t> </a:t>
            </a:r>
            <a:r>
              <a:rPr lang="es-CO" dirty="0" err="1" smtClean="0"/>
              <a:t>promised</a:t>
            </a:r>
            <a:r>
              <a:rPr lang="es-CO" dirty="0" smtClean="0"/>
              <a:t> </a:t>
            </a:r>
            <a:br>
              <a:rPr lang="es-CO" dirty="0" smtClean="0"/>
            </a:br>
            <a:r>
              <a:rPr lang="es-CO" dirty="0" smtClean="0"/>
              <a:t>in virtual </a:t>
            </a:r>
            <a:r>
              <a:rPr lang="es-CO" dirty="0" err="1" smtClean="0"/>
              <a:t>education</a:t>
            </a:r>
            <a:r>
              <a:rPr lang="es-CO" dirty="0" smtClean="0"/>
              <a:t>.</a:t>
            </a:r>
          </a:p>
          <a:p>
            <a:pPr algn="r">
              <a:buNone/>
            </a:pPr>
            <a:endParaRPr lang="es-CO" dirty="0" smtClean="0"/>
          </a:p>
          <a:p>
            <a:pPr algn="r">
              <a:buNone/>
            </a:pPr>
            <a:r>
              <a:rPr lang="es-CO" dirty="0" smtClean="0"/>
              <a:t>…</a:t>
            </a:r>
            <a:r>
              <a:rPr lang="es-CO" dirty="0" err="1" smtClean="0"/>
              <a:t>Education</a:t>
            </a:r>
            <a:r>
              <a:rPr lang="es-CO" dirty="0" smtClean="0"/>
              <a:t> </a:t>
            </a:r>
            <a:r>
              <a:rPr lang="es-CO" dirty="0" err="1" smtClean="0"/>
              <a:t>was</a:t>
            </a:r>
            <a:r>
              <a:rPr lang="es-CO" dirty="0" smtClean="0"/>
              <a:t> </a:t>
            </a:r>
            <a:r>
              <a:rPr lang="es-CO" dirty="0" err="1" smtClean="0"/>
              <a:t>transformed</a:t>
            </a:r>
            <a:r>
              <a:rPr lang="es-CO" dirty="0" smtClean="0"/>
              <a:t> </a:t>
            </a:r>
            <a:r>
              <a:rPr lang="es-CO" dirty="0" err="1" smtClean="0"/>
              <a:t>into</a:t>
            </a:r>
            <a:r>
              <a:rPr lang="es-CO" dirty="0" smtClean="0"/>
              <a:t> </a:t>
            </a:r>
            <a:br>
              <a:rPr lang="es-CO" dirty="0" smtClean="0"/>
            </a:br>
            <a:r>
              <a:rPr lang="es-CO" dirty="0" err="1" smtClean="0"/>
              <a:t>an</a:t>
            </a:r>
            <a:r>
              <a:rPr lang="es-CO" dirty="0" smtClean="0"/>
              <a:t> industrial </a:t>
            </a:r>
            <a:r>
              <a:rPr lang="es-CO" dirty="0" err="1" smtClean="0"/>
              <a:t>process</a:t>
            </a:r>
            <a:r>
              <a:rPr lang="es-CO" dirty="0" smtClean="0"/>
              <a:t>.</a:t>
            </a:r>
          </a:p>
          <a:p>
            <a:pPr>
              <a:buNone/>
            </a:pPr>
            <a:endParaRPr lang="es-ES" dirty="0" smtClean="0"/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8595095" y="60152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smtClean="0">
                <a:solidFill>
                  <a:schemeClr val="bg1"/>
                </a:solidFill>
              </a:rPr>
              <a:t>#5</a:t>
            </a:r>
            <a:endParaRPr lang="es-CO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CO" dirty="0" err="1" smtClean="0"/>
              <a:t>Education</a:t>
            </a:r>
            <a:r>
              <a:rPr lang="es-CO" dirty="0" smtClean="0"/>
              <a:t> </a:t>
            </a:r>
            <a:r>
              <a:rPr lang="es-CO" dirty="0" err="1" smtClean="0"/>
              <a:t>should</a:t>
            </a:r>
            <a:r>
              <a:rPr lang="es-CO" dirty="0" smtClean="0"/>
              <a:t> </a:t>
            </a:r>
            <a:r>
              <a:rPr lang="es-CO" dirty="0" err="1" smtClean="0"/>
              <a:t>be</a:t>
            </a:r>
            <a:r>
              <a:rPr lang="es-CO" dirty="0" smtClean="0"/>
              <a:t> accidental, </a:t>
            </a:r>
            <a:r>
              <a:rPr lang="es-CO" dirty="0" err="1" smtClean="0"/>
              <a:t>unpredictable</a:t>
            </a:r>
            <a:r>
              <a:rPr lang="es-CO" dirty="0" smtClean="0"/>
              <a:t>, </a:t>
            </a:r>
            <a:r>
              <a:rPr lang="es-CO" dirty="0" err="1" smtClean="0"/>
              <a:t>unscripted</a:t>
            </a:r>
            <a:r>
              <a:rPr lang="es-CO" dirty="0" smtClean="0"/>
              <a:t>.</a:t>
            </a:r>
          </a:p>
          <a:p>
            <a:endParaRPr lang="es-CO" dirty="0" smtClean="0"/>
          </a:p>
          <a:p>
            <a:pPr algn="r">
              <a:buNone/>
            </a:pPr>
            <a:r>
              <a:rPr lang="es-CO" dirty="0" smtClean="0"/>
              <a:t>…</a:t>
            </a:r>
            <a:r>
              <a:rPr lang="es-CO" dirty="0" err="1" smtClean="0"/>
              <a:t>There</a:t>
            </a:r>
            <a:r>
              <a:rPr lang="es-CO" dirty="0" smtClean="0"/>
              <a:t> </a:t>
            </a:r>
            <a:r>
              <a:rPr lang="es-CO" dirty="0" err="1" smtClean="0"/>
              <a:t>is</a:t>
            </a:r>
            <a:r>
              <a:rPr lang="es-CO" dirty="0" smtClean="0"/>
              <a:t> </a:t>
            </a:r>
            <a:r>
              <a:rPr lang="es-CO" dirty="0" err="1" smtClean="0"/>
              <a:t>plenty</a:t>
            </a:r>
            <a:r>
              <a:rPr lang="es-CO" dirty="0" smtClean="0"/>
              <a:t> of </a:t>
            </a:r>
            <a:r>
              <a:rPr lang="es-CO" dirty="0" err="1" smtClean="0"/>
              <a:t>room</a:t>
            </a:r>
            <a:r>
              <a:rPr lang="es-CO" dirty="0" smtClean="0"/>
              <a:t> in virtual </a:t>
            </a:r>
            <a:r>
              <a:rPr lang="es-CO" dirty="0" err="1" smtClean="0"/>
              <a:t>education</a:t>
            </a:r>
            <a:r>
              <a:rPr lang="es-CO" dirty="0" smtClean="0"/>
              <a:t> </a:t>
            </a:r>
            <a:br>
              <a:rPr lang="es-CO" dirty="0" smtClean="0"/>
            </a:br>
            <a:r>
              <a:rPr lang="es-CO" dirty="0" err="1" smtClean="0"/>
              <a:t>for</a:t>
            </a:r>
            <a:r>
              <a:rPr lang="es-CO" dirty="0" smtClean="0"/>
              <a:t> </a:t>
            </a:r>
            <a:r>
              <a:rPr lang="es-CO" dirty="0" err="1" smtClean="0"/>
              <a:t>spontaneity</a:t>
            </a:r>
            <a:r>
              <a:rPr lang="es-CO" dirty="0" smtClean="0"/>
              <a:t>.</a:t>
            </a:r>
          </a:p>
          <a:p>
            <a:pPr algn="r">
              <a:buNone/>
            </a:pPr>
            <a:endParaRPr lang="es-CO" dirty="0" smtClean="0"/>
          </a:p>
          <a:p>
            <a:pPr algn="r">
              <a:buNone/>
            </a:pPr>
            <a:r>
              <a:rPr lang="es-CO" dirty="0" smtClean="0"/>
              <a:t>…</a:t>
            </a:r>
            <a:r>
              <a:rPr lang="es-CO" dirty="0" err="1" smtClean="0"/>
              <a:t>Students</a:t>
            </a:r>
            <a:r>
              <a:rPr lang="es-CO" dirty="0" smtClean="0"/>
              <a:t> and </a:t>
            </a:r>
            <a:r>
              <a:rPr lang="es-CO" dirty="0" err="1" smtClean="0"/>
              <a:t>teacher</a:t>
            </a:r>
            <a:r>
              <a:rPr lang="es-CO" dirty="0" smtClean="0"/>
              <a:t> </a:t>
            </a:r>
            <a:r>
              <a:rPr lang="es-CO" dirty="0" err="1" smtClean="0"/>
              <a:t>should</a:t>
            </a:r>
            <a:r>
              <a:rPr lang="es-CO" dirty="0" smtClean="0"/>
              <a:t> be </a:t>
            </a:r>
            <a:r>
              <a:rPr lang="es-CO" dirty="0" err="1" smtClean="0"/>
              <a:t>encouraged</a:t>
            </a:r>
            <a:r>
              <a:rPr lang="es-CO" dirty="0" smtClean="0"/>
              <a:t> </a:t>
            </a:r>
            <a:br>
              <a:rPr lang="es-CO" dirty="0" smtClean="0"/>
            </a:br>
            <a:r>
              <a:rPr lang="es-CO" dirty="0" err="1" smtClean="0"/>
              <a:t>to</a:t>
            </a:r>
            <a:r>
              <a:rPr lang="es-CO" dirty="0" smtClean="0"/>
              <a:t> </a:t>
            </a:r>
            <a:r>
              <a:rPr lang="es-CO" dirty="0" err="1" smtClean="0"/>
              <a:t>take</a:t>
            </a:r>
            <a:r>
              <a:rPr lang="es-CO" dirty="0" smtClean="0"/>
              <a:t> </a:t>
            </a:r>
            <a:r>
              <a:rPr lang="es-CO" dirty="0" err="1" smtClean="0"/>
              <a:t>risks</a:t>
            </a:r>
            <a:r>
              <a:rPr lang="es-CO" dirty="0" smtClean="0"/>
              <a:t>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8595095" y="60152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smtClean="0">
                <a:solidFill>
                  <a:schemeClr val="bg1"/>
                </a:solidFill>
              </a:rPr>
              <a:t>#5</a:t>
            </a:r>
            <a:endParaRPr lang="es-CO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769793"/>
            <a:ext cx="7978080" cy="3539527"/>
          </a:xfrm>
        </p:spPr>
        <p:txBody>
          <a:bodyPr>
            <a:noAutofit/>
          </a:bodyPr>
          <a:lstStyle/>
          <a:p>
            <a:pPr lvl="1"/>
            <a:r>
              <a:rPr lang="es-CO" sz="2000" dirty="0" err="1" smtClean="0"/>
              <a:t>All</a:t>
            </a:r>
            <a:r>
              <a:rPr lang="es-CO" sz="2000" dirty="0" smtClean="0"/>
              <a:t> </a:t>
            </a:r>
            <a:r>
              <a:rPr lang="es-CO" sz="2000" dirty="0" err="1" smtClean="0"/>
              <a:t>courses</a:t>
            </a:r>
            <a:r>
              <a:rPr lang="es-CO" sz="2000" dirty="0" smtClean="0"/>
              <a:t> </a:t>
            </a:r>
            <a:r>
              <a:rPr lang="es-CO" sz="2000" dirty="0" err="1" smtClean="0"/>
              <a:t>cannot</a:t>
            </a:r>
            <a:r>
              <a:rPr lang="es-CO" sz="2000" dirty="0" smtClean="0"/>
              <a:t> </a:t>
            </a:r>
            <a:r>
              <a:rPr lang="es-CO" sz="2000" dirty="0" err="1" smtClean="0"/>
              <a:t>be</a:t>
            </a:r>
            <a:r>
              <a:rPr lang="es-CO" sz="2000" dirty="0" smtClean="0"/>
              <a:t> </a:t>
            </a:r>
            <a:r>
              <a:rPr lang="es-CO" sz="2000" dirty="0" err="1" smtClean="0"/>
              <a:t>structured</a:t>
            </a:r>
            <a:r>
              <a:rPr lang="es-CO" sz="2000" dirty="0" smtClean="0"/>
              <a:t> </a:t>
            </a:r>
            <a:r>
              <a:rPr lang="es-CO" sz="2000" dirty="0" err="1" smtClean="0"/>
              <a:t>the</a:t>
            </a:r>
            <a:r>
              <a:rPr lang="es-CO" sz="2000" dirty="0" smtClean="0"/>
              <a:t> </a:t>
            </a:r>
            <a:r>
              <a:rPr lang="es-CO" sz="2000" dirty="0" err="1" smtClean="0"/>
              <a:t>same</a:t>
            </a:r>
            <a:r>
              <a:rPr lang="es-CO" sz="2000" dirty="0" smtClean="0"/>
              <a:t> </a:t>
            </a:r>
            <a:r>
              <a:rPr lang="es-CO" sz="2000" dirty="0" err="1" smtClean="0"/>
              <a:t>way</a:t>
            </a:r>
            <a:r>
              <a:rPr lang="es-CO" sz="2000" dirty="0" smtClean="0"/>
              <a:t>. </a:t>
            </a:r>
          </a:p>
          <a:p>
            <a:endParaRPr lang="es-CO" dirty="0" smtClean="0"/>
          </a:p>
          <a:p>
            <a:pPr algn="r">
              <a:buNone/>
            </a:pPr>
            <a:r>
              <a:rPr lang="es-CO" dirty="0" smtClean="0"/>
              <a:t>…</a:t>
            </a:r>
            <a:r>
              <a:rPr lang="es-CO" dirty="0" err="1" smtClean="0"/>
              <a:t>Uniformity</a:t>
            </a:r>
            <a:r>
              <a:rPr lang="es-CO" dirty="0" smtClean="0"/>
              <a:t> and </a:t>
            </a:r>
            <a:r>
              <a:rPr lang="es-ES" dirty="0" err="1" smtClean="0"/>
              <a:t>homogeneity</a:t>
            </a:r>
            <a:r>
              <a:rPr lang="es-ES" dirty="0" smtClean="0"/>
              <a:t> can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part</a:t>
            </a:r>
            <a:r>
              <a:rPr lang="es-ES" dirty="0" smtClean="0"/>
              <a:t> of a </a:t>
            </a:r>
            <a:r>
              <a:rPr lang="es-ES" dirty="0" err="1" smtClean="0"/>
              <a:t>human</a:t>
            </a:r>
            <a:r>
              <a:rPr lang="es-ES" dirty="0" smtClean="0"/>
              <a:t> </a:t>
            </a:r>
            <a:r>
              <a:rPr lang="es-ES" dirty="0" err="1" smtClean="0"/>
              <a:t>process</a:t>
            </a:r>
            <a:r>
              <a:rPr lang="es-ES" dirty="0" smtClean="0"/>
              <a:t>.</a:t>
            </a:r>
          </a:p>
          <a:p>
            <a:pPr algn="r">
              <a:buNone/>
            </a:pPr>
            <a:r>
              <a:rPr lang="es-CO" dirty="0" smtClean="0"/>
              <a:t>…</a:t>
            </a:r>
            <a:r>
              <a:rPr lang="es-CO" dirty="0" err="1" smtClean="0"/>
              <a:t>Doing</a:t>
            </a:r>
            <a:r>
              <a:rPr lang="es-CO" dirty="0" smtClean="0"/>
              <a:t>, </a:t>
            </a:r>
            <a:r>
              <a:rPr lang="es-CO" dirty="0" err="1" smtClean="0"/>
              <a:t>thinking</a:t>
            </a:r>
            <a:r>
              <a:rPr lang="es-CO" dirty="0" smtClean="0"/>
              <a:t>, </a:t>
            </a:r>
            <a:r>
              <a:rPr lang="es-CO" dirty="0" err="1" smtClean="0"/>
              <a:t>watching</a:t>
            </a:r>
            <a:r>
              <a:rPr lang="es-CO" dirty="0" smtClean="0"/>
              <a:t>, </a:t>
            </a:r>
            <a:r>
              <a:rPr lang="es-CO" dirty="0" err="1" smtClean="0"/>
              <a:t>analizing</a:t>
            </a:r>
            <a:r>
              <a:rPr lang="es-CO" dirty="0" smtClean="0"/>
              <a:t>, </a:t>
            </a:r>
            <a:r>
              <a:rPr lang="es-CO" dirty="0" err="1" smtClean="0"/>
              <a:t>proposing</a:t>
            </a:r>
            <a:r>
              <a:rPr lang="es-CO" dirty="0" smtClean="0"/>
              <a:t>, </a:t>
            </a:r>
            <a:r>
              <a:rPr lang="es-CO" dirty="0" err="1" smtClean="0"/>
              <a:t>building</a:t>
            </a:r>
            <a:r>
              <a:rPr lang="es-CO" dirty="0" smtClean="0"/>
              <a:t>: </a:t>
            </a:r>
            <a:r>
              <a:rPr lang="es-CO" dirty="0" err="1" smtClean="0"/>
              <a:t>the</a:t>
            </a:r>
            <a:r>
              <a:rPr lang="es-CO" dirty="0" smtClean="0"/>
              <a:t> </a:t>
            </a:r>
            <a:r>
              <a:rPr lang="es-CO" dirty="0" err="1" smtClean="0"/>
              <a:t>same</a:t>
            </a:r>
            <a:r>
              <a:rPr lang="es-CO" dirty="0" smtClean="0"/>
              <a:t> </a:t>
            </a:r>
            <a:r>
              <a:rPr lang="es-CO" dirty="0" err="1" smtClean="0"/>
              <a:t>ingredients</a:t>
            </a:r>
            <a:r>
              <a:rPr lang="es-CO" dirty="0" smtClean="0"/>
              <a:t> </a:t>
            </a:r>
            <a:r>
              <a:rPr lang="es-CO" dirty="0" err="1" smtClean="0"/>
              <a:t>cannot</a:t>
            </a:r>
            <a:r>
              <a:rPr lang="es-CO" dirty="0" smtClean="0"/>
              <a:t> be </a:t>
            </a:r>
            <a:r>
              <a:rPr lang="es-CO" dirty="0" err="1" smtClean="0"/>
              <a:t>equally</a:t>
            </a:r>
            <a:r>
              <a:rPr lang="es-CO" dirty="0" smtClean="0"/>
              <a:t> </a:t>
            </a:r>
            <a:r>
              <a:rPr lang="es-CO" dirty="0" err="1" smtClean="0"/>
              <a:t>formulated</a:t>
            </a:r>
            <a:r>
              <a:rPr lang="es-CO" dirty="0" smtClean="0"/>
              <a:t> </a:t>
            </a:r>
            <a:r>
              <a:rPr lang="es-CO" dirty="0" err="1" smtClean="0"/>
              <a:t>for</a:t>
            </a:r>
            <a:r>
              <a:rPr lang="es-CO" dirty="0" smtClean="0"/>
              <a:t> </a:t>
            </a:r>
            <a:r>
              <a:rPr lang="es-CO" dirty="0" err="1" smtClean="0"/>
              <a:t>all</a:t>
            </a:r>
            <a:r>
              <a:rPr lang="es-CO" dirty="0" smtClean="0"/>
              <a:t> </a:t>
            </a:r>
            <a:r>
              <a:rPr lang="es-CO" dirty="0" err="1" smtClean="0"/>
              <a:t>courses</a:t>
            </a:r>
            <a:r>
              <a:rPr lang="es-CO" dirty="0" smtClean="0"/>
              <a:t>.</a:t>
            </a:r>
          </a:p>
          <a:p>
            <a:pPr algn="r">
              <a:buNone/>
            </a:pPr>
            <a:r>
              <a:rPr lang="es-CO" dirty="0" smtClean="0"/>
              <a:t>…</a:t>
            </a:r>
            <a:r>
              <a:rPr lang="es-CO" dirty="0" err="1" smtClean="0"/>
              <a:t>Some</a:t>
            </a:r>
            <a:r>
              <a:rPr lang="es-CO" dirty="0" smtClean="0"/>
              <a:t> </a:t>
            </a:r>
            <a:r>
              <a:rPr lang="es-CO" dirty="0" err="1" smtClean="0"/>
              <a:t>courses</a:t>
            </a:r>
            <a:r>
              <a:rPr lang="es-CO" dirty="0" smtClean="0"/>
              <a:t> are </a:t>
            </a:r>
            <a:r>
              <a:rPr lang="es-CO" dirty="0" err="1" smtClean="0"/>
              <a:t>intensive</a:t>
            </a:r>
            <a:r>
              <a:rPr lang="es-CO" dirty="0" smtClean="0"/>
              <a:t> in </a:t>
            </a:r>
            <a:r>
              <a:rPr lang="es-CO" dirty="0" err="1" smtClean="0"/>
              <a:t>communication</a:t>
            </a:r>
            <a:r>
              <a:rPr lang="es-CO" dirty="0" smtClean="0"/>
              <a:t>, </a:t>
            </a:r>
            <a:r>
              <a:rPr lang="es-CO" dirty="0" err="1" smtClean="0"/>
              <a:t>some</a:t>
            </a:r>
            <a:r>
              <a:rPr lang="es-CO" dirty="0" smtClean="0"/>
              <a:t> in </a:t>
            </a:r>
            <a:r>
              <a:rPr lang="es-CO" dirty="0" err="1" smtClean="0"/>
              <a:t>reading</a:t>
            </a:r>
            <a:r>
              <a:rPr lang="es-CO" dirty="0" smtClean="0"/>
              <a:t>, </a:t>
            </a:r>
            <a:r>
              <a:rPr lang="es-CO" dirty="0" err="1" smtClean="0"/>
              <a:t>some</a:t>
            </a:r>
            <a:r>
              <a:rPr lang="es-CO" dirty="0" smtClean="0"/>
              <a:t> in </a:t>
            </a:r>
            <a:r>
              <a:rPr lang="es-CO" dirty="0" err="1" smtClean="0"/>
              <a:t>autoevaluation</a:t>
            </a:r>
            <a:r>
              <a:rPr lang="es-CO" dirty="0" smtClean="0"/>
              <a:t>, </a:t>
            </a:r>
            <a:r>
              <a:rPr lang="es-CO" dirty="0" err="1" smtClean="0"/>
              <a:t>some</a:t>
            </a:r>
            <a:r>
              <a:rPr lang="es-CO" dirty="0" smtClean="0"/>
              <a:t> in </a:t>
            </a:r>
            <a:r>
              <a:rPr lang="es-CO" dirty="0" err="1" smtClean="0"/>
              <a:t>theory</a:t>
            </a:r>
            <a:r>
              <a:rPr lang="es-CO" dirty="0" smtClean="0"/>
              <a:t>, </a:t>
            </a:r>
            <a:r>
              <a:rPr lang="es-CO" dirty="0" err="1" smtClean="0"/>
              <a:t>some</a:t>
            </a:r>
            <a:r>
              <a:rPr lang="es-CO" dirty="0" smtClean="0"/>
              <a:t> in </a:t>
            </a:r>
            <a:r>
              <a:rPr lang="es-CO" dirty="0" err="1" smtClean="0"/>
              <a:t>practice</a:t>
            </a:r>
            <a:r>
              <a:rPr lang="es-CO" dirty="0" smtClean="0"/>
              <a:t>.</a:t>
            </a:r>
          </a:p>
          <a:p>
            <a:pPr algn="r">
              <a:buNone/>
            </a:pPr>
            <a:r>
              <a:rPr lang="es-CO" dirty="0" smtClean="0"/>
              <a:t> </a:t>
            </a:r>
          </a:p>
          <a:p>
            <a:pPr algn="r">
              <a:buNone/>
            </a:pPr>
            <a:r>
              <a:rPr lang="es-CO" dirty="0" smtClean="0"/>
              <a:t>…</a:t>
            </a:r>
            <a:r>
              <a:rPr lang="es-CO" dirty="0" err="1" smtClean="0"/>
              <a:t>The</a:t>
            </a:r>
            <a:r>
              <a:rPr lang="es-CO" dirty="0" smtClean="0"/>
              <a:t> </a:t>
            </a:r>
            <a:r>
              <a:rPr lang="es-CO" dirty="0" err="1" smtClean="0"/>
              <a:t>only</a:t>
            </a:r>
            <a:r>
              <a:rPr lang="es-CO" dirty="0" smtClean="0"/>
              <a:t> </a:t>
            </a:r>
            <a:r>
              <a:rPr lang="es-CO" dirty="0" err="1" smtClean="0"/>
              <a:t>constant</a:t>
            </a:r>
            <a:r>
              <a:rPr lang="es-CO" dirty="0" smtClean="0"/>
              <a:t> </a:t>
            </a:r>
            <a:r>
              <a:rPr lang="es-CO" dirty="0" err="1" smtClean="0"/>
              <a:t>for</a:t>
            </a:r>
            <a:r>
              <a:rPr lang="es-CO" dirty="0" smtClean="0"/>
              <a:t> </a:t>
            </a:r>
            <a:r>
              <a:rPr lang="es-CO" dirty="0" err="1" smtClean="0"/>
              <a:t>all</a:t>
            </a:r>
            <a:r>
              <a:rPr lang="es-CO" dirty="0" smtClean="0"/>
              <a:t> </a:t>
            </a:r>
            <a:r>
              <a:rPr lang="es-CO" dirty="0" err="1" smtClean="0"/>
              <a:t>courses</a:t>
            </a:r>
            <a:r>
              <a:rPr lang="es-CO" dirty="0" smtClean="0"/>
              <a:t> </a:t>
            </a:r>
            <a:r>
              <a:rPr lang="es-CO" dirty="0" err="1" smtClean="0"/>
              <a:t>is</a:t>
            </a:r>
            <a:r>
              <a:rPr lang="es-CO" dirty="0" smtClean="0"/>
              <a:t> </a:t>
            </a:r>
            <a:r>
              <a:rPr lang="es-CO" dirty="0" err="1" smtClean="0"/>
              <a:t>the</a:t>
            </a:r>
            <a:r>
              <a:rPr lang="es-CO" dirty="0" smtClean="0"/>
              <a:t> </a:t>
            </a:r>
            <a:r>
              <a:rPr lang="es-CO" dirty="0" err="1" smtClean="0"/>
              <a:t>genuine</a:t>
            </a:r>
            <a:r>
              <a:rPr lang="es-CO" dirty="0" smtClean="0"/>
              <a:t> </a:t>
            </a:r>
            <a:r>
              <a:rPr lang="es-CO" dirty="0" err="1" smtClean="0"/>
              <a:t>desire</a:t>
            </a:r>
            <a:r>
              <a:rPr lang="es-CO" dirty="0" smtClean="0"/>
              <a:t> of </a:t>
            </a:r>
            <a:r>
              <a:rPr lang="es-CO" dirty="0" err="1" smtClean="0"/>
              <a:t>both</a:t>
            </a:r>
            <a:r>
              <a:rPr lang="es-CO" dirty="0" smtClean="0"/>
              <a:t> </a:t>
            </a:r>
            <a:r>
              <a:rPr lang="es-CO" dirty="0" err="1" smtClean="0"/>
              <a:t>teachers</a:t>
            </a:r>
            <a:r>
              <a:rPr lang="es-CO" dirty="0" smtClean="0"/>
              <a:t> and </a:t>
            </a:r>
            <a:r>
              <a:rPr lang="es-CO" dirty="0" err="1" smtClean="0"/>
              <a:t>students</a:t>
            </a:r>
            <a:r>
              <a:rPr lang="es-CO" dirty="0" smtClean="0"/>
              <a:t> </a:t>
            </a:r>
            <a:r>
              <a:rPr lang="es-CO" dirty="0" err="1" smtClean="0"/>
              <a:t>to</a:t>
            </a:r>
            <a:r>
              <a:rPr lang="es-CO" dirty="0" smtClean="0"/>
              <a:t> </a:t>
            </a:r>
            <a:r>
              <a:rPr lang="es-CO" dirty="0" err="1" smtClean="0"/>
              <a:t>interact</a:t>
            </a:r>
            <a:r>
              <a:rPr lang="es-CO" dirty="0" smtClean="0"/>
              <a:t> and </a:t>
            </a:r>
            <a:r>
              <a:rPr lang="es-CO" dirty="0" err="1" smtClean="0"/>
              <a:t>have</a:t>
            </a:r>
            <a:r>
              <a:rPr lang="es-CO" dirty="0" smtClean="0"/>
              <a:t> </a:t>
            </a:r>
            <a:r>
              <a:rPr lang="es-CO" dirty="0" err="1" smtClean="0"/>
              <a:t>fun</a:t>
            </a:r>
            <a:r>
              <a:rPr lang="es-CO" dirty="0" smtClean="0"/>
              <a:t>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8595095" y="60152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smtClean="0">
                <a:solidFill>
                  <a:schemeClr val="bg1"/>
                </a:solidFill>
              </a:rPr>
              <a:t>#5</a:t>
            </a:r>
            <a:endParaRPr lang="es-CO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2769833"/>
            <a:ext cx="7762056" cy="3539527"/>
          </a:xfrm>
        </p:spPr>
        <p:txBody>
          <a:bodyPr>
            <a:noAutofit/>
          </a:bodyPr>
          <a:lstStyle/>
          <a:p>
            <a:pPr lvl="1"/>
            <a:r>
              <a:rPr lang="es-CO" sz="2000" dirty="0" err="1" smtClean="0"/>
              <a:t>Some</a:t>
            </a:r>
            <a:r>
              <a:rPr lang="es-CO" sz="2000" dirty="0" smtClean="0"/>
              <a:t> </a:t>
            </a:r>
            <a:r>
              <a:rPr lang="es-CO" sz="2000" dirty="0" err="1" smtClean="0"/>
              <a:t>schools</a:t>
            </a:r>
            <a:r>
              <a:rPr lang="es-CO" sz="2000" dirty="0" smtClean="0"/>
              <a:t> are </a:t>
            </a:r>
            <a:r>
              <a:rPr lang="es-CO" sz="2000" dirty="0" err="1" smtClean="0"/>
              <a:t>searching</a:t>
            </a:r>
            <a:r>
              <a:rPr lang="es-CO" sz="2000" dirty="0" smtClean="0"/>
              <a:t> </a:t>
            </a:r>
            <a:r>
              <a:rPr lang="es-CO" sz="2000" dirty="0" err="1" smtClean="0"/>
              <a:t>for</a:t>
            </a:r>
            <a:r>
              <a:rPr lang="es-CO" sz="2000" dirty="0" smtClean="0"/>
              <a:t> </a:t>
            </a:r>
            <a:r>
              <a:rPr lang="es-CO" sz="2000" dirty="0" err="1" smtClean="0"/>
              <a:t>the</a:t>
            </a:r>
            <a:r>
              <a:rPr lang="es-CO" sz="2000" dirty="0" smtClean="0"/>
              <a:t> “formula” </a:t>
            </a:r>
            <a:r>
              <a:rPr lang="es-CO" sz="2000" dirty="0" err="1" smtClean="0"/>
              <a:t>for</a:t>
            </a:r>
            <a:r>
              <a:rPr lang="es-CO" sz="2000" dirty="0" smtClean="0"/>
              <a:t> virtual </a:t>
            </a:r>
            <a:r>
              <a:rPr lang="es-CO" sz="2000" dirty="0" err="1" smtClean="0"/>
              <a:t>education</a:t>
            </a:r>
            <a:r>
              <a:rPr lang="es-CO" sz="2000" dirty="0" smtClean="0"/>
              <a:t>. </a:t>
            </a:r>
            <a:r>
              <a:rPr lang="es-CO" sz="2000" dirty="0" err="1" smtClean="0"/>
              <a:t>For</a:t>
            </a:r>
            <a:r>
              <a:rPr lang="es-CO" sz="2000" dirty="0" smtClean="0"/>
              <a:t> </a:t>
            </a:r>
            <a:r>
              <a:rPr lang="es-CO" sz="2000" dirty="0" err="1" smtClean="0"/>
              <a:t>the</a:t>
            </a:r>
            <a:r>
              <a:rPr lang="es-CO" sz="2000" dirty="0" smtClean="0"/>
              <a:t> </a:t>
            </a:r>
            <a:r>
              <a:rPr lang="es-CO" sz="2000" dirty="0" err="1" smtClean="0"/>
              <a:t>mould</a:t>
            </a:r>
            <a:r>
              <a:rPr lang="es-CO" sz="2000" dirty="0" smtClean="0"/>
              <a:t> of </a:t>
            </a:r>
            <a:r>
              <a:rPr lang="es-CO" sz="2000" dirty="0" err="1" smtClean="0"/>
              <a:t>the</a:t>
            </a:r>
            <a:r>
              <a:rPr lang="es-CO" sz="2000" dirty="0" smtClean="0"/>
              <a:t> </a:t>
            </a:r>
            <a:r>
              <a:rPr lang="es-CO" sz="2000" dirty="0" err="1" smtClean="0"/>
              <a:t>perfect</a:t>
            </a:r>
            <a:r>
              <a:rPr lang="es-CO" sz="2000" dirty="0" smtClean="0"/>
              <a:t> </a:t>
            </a:r>
            <a:r>
              <a:rPr lang="es-CO" sz="2000" dirty="0" err="1" smtClean="0"/>
              <a:t>course</a:t>
            </a:r>
            <a:r>
              <a:rPr lang="es-CO" sz="2000" dirty="0" smtClean="0"/>
              <a:t>.</a:t>
            </a:r>
          </a:p>
          <a:p>
            <a:endParaRPr lang="es-CO" dirty="0" smtClean="0"/>
          </a:p>
          <a:p>
            <a:pPr algn="r">
              <a:buNone/>
            </a:pPr>
            <a:r>
              <a:rPr lang="es-CO" dirty="0" smtClean="0"/>
              <a:t>…”</a:t>
            </a:r>
            <a:r>
              <a:rPr lang="es-CO" dirty="0" err="1" smtClean="0"/>
              <a:t>Virtualizing</a:t>
            </a:r>
            <a:r>
              <a:rPr lang="es-CO" dirty="0" smtClean="0"/>
              <a:t>” a </a:t>
            </a:r>
            <a:r>
              <a:rPr lang="es-CO" dirty="0" err="1" smtClean="0"/>
              <a:t>subject</a:t>
            </a:r>
            <a:r>
              <a:rPr lang="es-CO" dirty="0" smtClean="0"/>
              <a:t> of </a:t>
            </a:r>
            <a:r>
              <a:rPr lang="es-CO" dirty="0" err="1" smtClean="0"/>
              <a:t>study</a:t>
            </a:r>
            <a:r>
              <a:rPr lang="es-CO" dirty="0" smtClean="0"/>
              <a:t> </a:t>
            </a:r>
            <a:br>
              <a:rPr lang="es-CO" dirty="0" smtClean="0"/>
            </a:br>
            <a:r>
              <a:rPr lang="es-CO" dirty="0" err="1" smtClean="0"/>
              <a:t>should</a:t>
            </a:r>
            <a:r>
              <a:rPr lang="es-CO" dirty="0" smtClean="0"/>
              <a:t> </a:t>
            </a:r>
            <a:r>
              <a:rPr lang="es-CO" dirty="0" err="1" smtClean="0"/>
              <a:t>not</a:t>
            </a:r>
            <a:r>
              <a:rPr lang="es-CO" dirty="0" smtClean="0"/>
              <a:t> </a:t>
            </a:r>
            <a:r>
              <a:rPr lang="es-CO" dirty="0" err="1" smtClean="0"/>
              <a:t>kill</a:t>
            </a:r>
            <a:r>
              <a:rPr lang="es-CO" dirty="0" smtClean="0"/>
              <a:t> </a:t>
            </a:r>
            <a:r>
              <a:rPr lang="es-CO" dirty="0" err="1" smtClean="0"/>
              <a:t>its</a:t>
            </a:r>
            <a:r>
              <a:rPr lang="es-CO" dirty="0" smtClean="0"/>
              <a:t> </a:t>
            </a:r>
            <a:r>
              <a:rPr lang="es-CO" dirty="0" err="1" smtClean="0"/>
              <a:t>charm</a:t>
            </a:r>
            <a:r>
              <a:rPr lang="es-CO" dirty="0" smtClean="0"/>
              <a:t>.</a:t>
            </a:r>
          </a:p>
          <a:p>
            <a:pPr algn="r">
              <a:buNone/>
            </a:pPr>
            <a:endParaRPr lang="es-CO" dirty="0" smtClean="0"/>
          </a:p>
          <a:p>
            <a:pPr algn="r">
              <a:buNone/>
            </a:pPr>
            <a:r>
              <a:rPr lang="es-CO" dirty="0" smtClean="0"/>
              <a:t>…</a:t>
            </a:r>
            <a:r>
              <a:rPr lang="es-CO" dirty="0" err="1" smtClean="0"/>
              <a:t>The</a:t>
            </a:r>
            <a:r>
              <a:rPr lang="es-CO" dirty="0" smtClean="0"/>
              <a:t> labor of a virtual </a:t>
            </a:r>
            <a:r>
              <a:rPr lang="es-CO" dirty="0" err="1" smtClean="0"/>
              <a:t>teacher</a:t>
            </a:r>
            <a:r>
              <a:rPr lang="es-CO" dirty="0" smtClean="0"/>
              <a:t> </a:t>
            </a:r>
            <a:r>
              <a:rPr lang="es-CO" dirty="0" err="1" smtClean="0"/>
              <a:t>should</a:t>
            </a:r>
            <a:r>
              <a:rPr lang="es-CO" dirty="0" smtClean="0"/>
              <a:t> be </a:t>
            </a:r>
            <a:br>
              <a:rPr lang="es-CO" dirty="0" smtClean="0"/>
            </a:br>
            <a:r>
              <a:rPr lang="es-CO" dirty="0" err="1" smtClean="0"/>
              <a:t>amusing</a:t>
            </a:r>
            <a:r>
              <a:rPr lang="es-CO" dirty="0" smtClean="0"/>
              <a:t> and </a:t>
            </a:r>
            <a:r>
              <a:rPr lang="es-CO" dirty="0" err="1" smtClean="0"/>
              <a:t>fascinating</a:t>
            </a:r>
            <a:r>
              <a:rPr lang="es-CO" dirty="0" smtClean="0"/>
              <a:t>. </a:t>
            </a:r>
            <a:br>
              <a:rPr lang="es-CO" dirty="0" smtClean="0"/>
            </a:br>
            <a:endParaRPr lang="es-CO" dirty="0" smtClean="0"/>
          </a:p>
          <a:p>
            <a:pPr algn="r">
              <a:buNone/>
            </a:pPr>
            <a:r>
              <a:rPr lang="es-CO" dirty="0" err="1" smtClean="0"/>
              <a:t>Although</a:t>
            </a:r>
            <a:r>
              <a:rPr lang="es-CO" dirty="0" smtClean="0"/>
              <a:t> </a:t>
            </a:r>
            <a:r>
              <a:rPr lang="es-CO" dirty="0" err="1" smtClean="0"/>
              <a:t>we</a:t>
            </a:r>
            <a:r>
              <a:rPr lang="es-CO" dirty="0" smtClean="0"/>
              <a:t> </a:t>
            </a:r>
            <a:r>
              <a:rPr lang="es-CO" dirty="0" err="1" smtClean="0"/>
              <a:t>have</a:t>
            </a:r>
            <a:r>
              <a:rPr lang="es-CO" dirty="0" smtClean="0"/>
              <a:t> </a:t>
            </a:r>
            <a:r>
              <a:rPr lang="es-CO" dirty="0" err="1" smtClean="0"/>
              <a:t>to</a:t>
            </a:r>
            <a:r>
              <a:rPr lang="es-CO" dirty="0" smtClean="0"/>
              <a:t> </a:t>
            </a:r>
            <a:r>
              <a:rPr lang="es-CO" dirty="0" err="1" smtClean="0"/>
              <a:t>disobey</a:t>
            </a:r>
            <a:r>
              <a:rPr lang="es-CO" dirty="0" smtClean="0"/>
              <a:t> </a:t>
            </a:r>
            <a:r>
              <a:rPr lang="es-CO" dirty="0" err="1" smtClean="0"/>
              <a:t>our</a:t>
            </a:r>
            <a:r>
              <a:rPr lang="es-CO" dirty="0" smtClean="0"/>
              <a:t> </a:t>
            </a:r>
            <a:r>
              <a:rPr lang="es-CO" dirty="0" err="1" smtClean="0"/>
              <a:t>institutions</a:t>
            </a:r>
            <a:r>
              <a:rPr lang="es-CO" dirty="0" smtClean="0"/>
              <a:t> </a:t>
            </a:r>
            <a:r>
              <a:rPr lang="es-CO" dirty="0" err="1" smtClean="0"/>
              <a:t>to</a:t>
            </a:r>
            <a:r>
              <a:rPr lang="es-CO" dirty="0" smtClean="0"/>
              <a:t> </a:t>
            </a:r>
            <a:r>
              <a:rPr lang="es-CO" dirty="0" err="1" smtClean="0"/>
              <a:t>make</a:t>
            </a:r>
            <a:r>
              <a:rPr lang="es-CO" dirty="0" smtClean="0"/>
              <a:t> </a:t>
            </a:r>
            <a:r>
              <a:rPr lang="es-CO" dirty="0" err="1" smtClean="0"/>
              <a:t>it</a:t>
            </a:r>
            <a:r>
              <a:rPr lang="es-CO" dirty="0" smtClean="0"/>
              <a:t> so. </a:t>
            </a:r>
          </a:p>
          <a:p>
            <a:pPr>
              <a:buNone/>
            </a:pPr>
            <a:endParaRPr lang="es-CO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8595095" y="60152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smtClean="0">
                <a:solidFill>
                  <a:schemeClr val="bg1"/>
                </a:solidFill>
              </a:rPr>
              <a:t>#5</a:t>
            </a:r>
            <a:endParaRPr lang="es-CO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2244325"/>
          </a:xfrm>
        </p:spPr>
        <p:txBody>
          <a:bodyPr anchor="ctr">
            <a:normAutofit/>
          </a:bodyPr>
          <a:lstStyle/>
          <a:p>
            <a:r>
              <a:rPr lang="es-CO" dirty="0" smtClean="0"/>
              <a:t>+ 1 More </a:t>
            </a:r>
            <a:br>
              <a:rPr lang="es-CO" dirty="0" smtClean="0"/>
            </a:br>
            <a:r>
              <a:rPr lang="es-CO" dirty="0" smtClean="0"/>
              <a:t>Big </a:t>
            </a:r>
            <a:r>
              <a:rPr lang="es-CO" dirty="0" err="1" smtClean="0"/>
              <a:t>Mistake</a:t>
            </a:r>
            <a:endParaRPr lang="es-CO" dirty="0"/>
          </a:p>
        </p:txBody>
      </p:sp>
      <p:sp>
        <p:nvSpPr>
          <p:cNvPr id="4" name="3 CuadroTexto"/>
          <p:cNvSpPr txBox="1"/>
          <p:nvPr/>
        </p:nvSpPr>
        <p:spPr>
          <a:xfrm>
            <a:off x="8595095" y="601524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smtClean="0">
                <a:solidFill>
                  <a:schemeClr val="bg1"/>
                </a:solidFill>
              </a:rPr>
              <a:t>+1</a:t>
            </a:r>
            <a:endParaRPr lang="es-CO" sz="2800" dirty="0">
              <a:solidFill>
                <a:schemeClr val="bg1"/>
              </a:solidFill>
            </a:endParaRPr>
          </a:p>
        </p:txBody>
      </p:sp>
      <p:pic>
        <p:nvPicPr>
          <p:cNvPr id="5" name="4 Imagen" descr="42-167365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5" y="1412776"/>
            <a:ext cx="3268443" cy="48965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587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2460349"/>
          </a:xfrm>
        </p:spPr>
        <p:txBody>
          <a:bodyPr anchor="ctr">
            <a:normAutofit/>
          </a:bodyPr>
          <a:lstStyle/>
          <a:p>
            <a:r>
              <a:rPr lang="es-CO" dirty="0" err="1" smtClean="0"/>
              <a:t>Making</a:t>
            </a:r>
            <a:r>
              <a:rPr lang="es-CO" dirty="0" smtClean="0"/>
              <a:t> </a:t>
            </a:r>
            <a:r>
              <a:rPr lang="es-CO" dirty="0" err="1" smtClean="0"/>
              <a:t>the</a:t>
            </a:r>
            <a:r>
              <a:rPr lang="es-CO" dirty="0" smtClean="0"/>
              <a:t> </a:t>
            </a:r>
            <a:r>
              <a:rPr lang="es-CO" dirty="0" err="1" smtClean="0"/>
              <a:t>same</a:t>
            </a:r>
            <a:r>
              <a:rPr lang="es-CO" dirty="0" smtClean="0"/>
              <a:t> </a:t>
            </a:r>
            <a:r>
              <a:rPr lang="es-CO" dirty="0" err="1" smtClean="0"/>
              <a:t>mistakes</a:t>
            </a:r>
            <a:r>
              <a:rPr lang="es-CO" dirty="0" smtClean="0"/>
              <a:t>… </a:t>
            </a:r>
            <a:endParaRPr lang="es-CO" dirty="0"/>
          </a:p>
        </p:txBody>
      </p:sp>
      <p:sp>
        <p:nvSpPr>
          <p:cNvPr id="3" name="2 CuadroTexto"/>
          <p:cNvSpPr txBox="1"/>
          <p:nvPr/>
        </p:nvSpPr>
        <p:spPr>
          <a:xfrm>
            <a:off x="8595095" y="601524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smtClean="0">
                <a:solidFill>
                  <a:schemeClr val="bg1"/>
                </a:solidFill>
              </a:rPr>
              <a:t>+1</a:t>
            </a:r>
            <a:endParaRPr lang="es-CO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82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2460349"/>
          </a:xfrm>
        </p:spPr>
        <p:txBody>
          <a:bodyPr anchor="ctr">
            <a:normAutofit/>
          </a:bodyPr>
          <a:lstStyle/>
          <a:p>
            <a:r>
              <a:rPr lang="es-CO" dirty="0" smtClean="0"/>
              <a:t>and </a:t>
            </a:r>
            <a:r>
              <a:rPr lang="es-CO" dirty="0" err="1" smtClean="0"/>
              <a:t>expecting</a:t>
            </a:r>
            <a:r>
              <a:rPr lang="es-CO" dirty="0" smtClean="0"/>
              <a:t> </a:t>
            </a:r>
            <a:r>
              <a:rPr lang="es-CO" dirty="0" err="1" smtClean="0"/>
              <a:t>different</a:t>
            </a:r>
            <a:r>
              <a:rPr lang="es-CO" dirty="0" smtClean="0"/>
              <a:t> </a:t>
            </a:r>
            <a:r>
              <a:rPr lang="es-CO" dirty="0" err="1" smtClean="0"/>
              <a:t>results</a:t>
            </a:r>
            <a:r>
              <a:rPr lang="es-CO" dirty="0"/>
              <a:t>.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3" name="2 CuadroTexto"/>
          <p:cNvSpPr txBox="1"/>
          <p:nvPr/>
        </p:nvSpPr>
        <p:spPr>
          <a:xfrm>
            <a:off x="8595095" y="601524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smtClean="0">
                <a:solidFill>
                  <a:schemeClr val="bg1"/>
                </a:solidFill>
              </a:rPr>
              <a:t>+1</a:t>
            </a:r>
            <a:endParaRPr lang="es-CO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42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err="1" smtClean="0"/>
              <a:t>Thank</a:t>
            </a:r>
            <a:r>
              <a:rPr lang="es-CO" dirty="0" smtClean="0"/>
              <a:t> </a:t>
            </a:r>
            <a:r>
              <a:rPr lang="es-CO" dirty="0" err="1" smtClean="0"/>
              <a:t>you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79912" y="3284984"/>
            <a:ext cx="3312368" cy="2160240"/>
          </a:xfrm>
        </p:spPr>
        <p:txBody>
          <a:bodyPr>
            <a:noAutofit/>
          </a:bodyPr>
          <a:lstStyle/>
          <a:p>
            <a:pPr marL="45720" indent="0" algn="r">
              <a:buNone/>
            </a:pPr>
            <a:r>
              <a:rPr lang="es-CO" dirty="0" err="1" smtClean="0"/>
              <a:t>Find</a:t>
            </a:r>
            <a:r>
              <a:rPr lang="es-CO" dirty="0" smtClean="0"/>
              <a:t> my free e-</a:t>
            </a:r>
            <a:r>
              <a:rPr lang="es-CO" dirty="0" err="1" smtClean="0"/>
              <a:t>book</a:t>
            </a:r>
            <a:endParaRPr lang="es-CO" dirty="0" smtClean="0"/>
          </a:p>
          <a:p>
            <a:pPr marL="45720" indent="0" algn="r">
              <a:buNone/>
            </a:pPr>
            <a:r>
              <a:rPr lang="es-CO" dirty="0" smtClean="0"/>
              <a:t>“El Profe Virtual” (</a:t>
            </a:r>
            <a:r>
              <a:rPr lang="es-CO" dirty="0" err="1" smtClean="0"/>
              <a:t>Spanish</a:t>
            </a:r>
            <a:r>
              <a:rPr lang="es-CO" dirty="0" smtClean="0"/>
              <a:t>)</a:t>
            </a:r>
          </a:p>
          <a:p>
            <a:pPr marL="45720" indent="0" algn="r">
              <a:buNone/>
            </a:pPr>
            <a:r>
              <a:rPr lang="es-CO" dirty="0" smtClean="0">
                <a:hlinkClick r:id="rId2"/>
              </a:rPr>
              <a:t>http://www.profevirtual.com</a:t>
            </a:r>
            <a:r>
              <a:rPr lang="es-CO" dirty="0" smtClean="0"/>
              <a:t> </a:t>
            </a:r>
          </a:p>
          <a:p>
            <a:pPr marL="45720" indent="0" algn="r">
              <a:buNone/>
            </a:pPr>
            <a:r>
              <a:rPr lang="es-CO" dirty="0" smtClean="0"/>
              <a:t>Guillermo Ramírez</a:t>
            </a:r>
          </a:p>
          <a:p>
            <a:pPr marL="45720" indent="0" algn="r">
              <a:buNone/>
            </a:pPr>
            <a:r>
              <a:rPr lang="es-CO" dirty="0" smtClean="0"/>
              <a:t>Oct. 2010 </a:t>
            </a:r>
            <a:endParaRPr lang="es-CO" dirty="0"/>
          </a:p>
        </p:txBody>
      </p:sp>
      <p:pic>
        <p:nvPicPr>
          <p:cNvPr id="75778" name="Picture 2" descr="El profe virtu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3284984"/>
            <a:ext cx="1540399" cy="2175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1763688" y="5805264"/>
            <a:ext cx="5942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(Do </a:t>
            </a:r>
            <a:r>
              <a:rPr lang="es-CO" dirty="0" err="1" smtClean="0"/>
              <a:t>not</a:t>
            </a:r>
            <a:r>
              <a:rPr lang="es-CO" dirty="0" smtClean="0"/>
              <a:t> </a:t>
            </a:r>
            <a:r>
              <a:rPr lang="es-CO" dirty="0" err="1" smtClean="0"/>
              <a:t>hesitate</a:t>
            </a:r>
            <a:r>
              <a:rPr lang="es-CO" dirty="0" smtClean="0"/>
              <a:t> </a:t>
            </a:r>
            <a:r>
              <a:rPr lang="es-CO" dirty="0" err="1" smtClean="0"/>
              <a:t>to</a:t>
            </a:r>
            <a:r>
              <a:rPr lang="es-CO" dirty="0" smtClean="0"/>
              <a:t> vote </a:t>
            </a:r>
            <a:r>
              <a:rPr lang="es-CO" dirty="0" err="1" smtClean="0"/>
              <a:t>for</a:t>
            </a:r>
            <a:r>
              <a:rPr lang="es-CO" dirty="0" smtClean="0"/>
              <a:t> </a:t>
            </a:r>
            <a:r>
              <a:rPr lang="es-CO" dirty="0" err="1" smtClean="0"/>
              <a:t>this</a:t>
            </a:r>
            <a:r>
              <a:rPr lang="es-CO" dirty="0" smtClean="0"/>
              <a:t> </a:t>
            </a:r>
            <a:r>
              <a:rPr lang="es-CO" dirty="0" err="1" smtClean="0"/>
              <a:t>presentation</a:t>
            </a:r>
            <a:r>
              <a:rPr lang="es-CO" dirty="0" smtClean="0"/>
              <a:t> </a:t>
            </a:r>
            <a:r>
              <a:rPr lang="es-CO" dirty="0" err="1" smtClean="0"/>
              <a:t>if</a:t>
            </a:r>
            <a:r>
              <a:rPr lang="es-CO" dirty="0" smtClean="0"/>
              <a:t> </a:t>
            </a:r>
            <a:r>
              <a:rPr lang="es-CO" dirty="0" err="1" smtClean="0"/>
              <a:t>you</a:t>
            </a:r>
            <a:r>
              <a:rPr lang="es-CO" dirty="0" smtClean="0"/>
              <a:t> </a:t>
            </a:r>
            <a:r>
              <a:rPr lang="es-CO" dirty="0" err="1" smtClean="0"/>
              <a:t>like</a:t>
            </a:r>
            <a:r>
              <a:rPr lang="es-CO" dirty="0" smtClean="0"/>
              <a:t> </a:t>
            </a:r>
            <a:r>
              <a:rPr lang="es-CO" dirty="0" err="1" smtClean="0"/>
              <a:t>it</a:t>
            </a:r>
            <a:r>
              <a:rPr lang="es-CO" dirty="0" smtClean="0"/>
              <a:t>)</a:t>
            </a:r>
            <a:endParaRPr lang="es-ES" dirty="0"/>
          </a:p>
        </p:txBody>
      </p:sp>
      <p:sp>
        <p:nvSpPr>
          <p:cNvPr id="7" name="6 Flecha abajo"/>
          <p:cNvSpPr/>
          <p:nvPr/>
        </p:nvSpPr>
        <p:spPr>
          <a:xfrm>
            <a:off x="4139952" y="6309320"/>
            <a:ext cx="1224136" cy="360040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617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simple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equation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617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Rectángulo"/>
          <p:cNvSpPr/>
          <p:nvPr/>
        </p:nvSpPr>
        <p:spPr>
          <a:xfrm>
            <a:off x="1593850" y="1906588"/>
            <a:ext cx="2403475" cy="3057525"/>
          </a:xfrm>
          <a:prstGeom prst="rect">
            <a:avLst/>
          </a:prstGeom>
          <a:solidFill>
            <a:schemeClr val="bg2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41" name="40 Documento"/>
          <p:cNvSpPr/>
          <p:nvPr/>
        </p:nvSpPr>
        <p:spPr>
          <a:xfrm>
            <a:off x="2022567" y="3365622"/>
            <a:ext cx="685800" cy="533400"/>
          </a:xfrm>
          <a:prstGeom prst="flowChartDocumen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abc</a:t>
            </a:r>
            <a:endParaRPr lang="es-CO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41 Flecha izquierda"/>
          <p:cNvSpPr/>
          <p:nvPr/>
        </p:nvSpPr>
        <p:spPr>
          <a:xfrm flipH="1">
            <a:off x="3526973" y="2982907"/>
            <a:ext cx="381000" cy="304800"/>
          </a:xfrm>
          <a:prstGeom prst="leftArrow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44" name="43 Elipse"/>
          <p:cNvSpPr/>
          <p:nvPr/>
        </p:nvSpPr>
        <p:spPr>
          <a:xfrm rot="882062">
            <a:off x="2866032" y="2674378"/>
            <a:ext cx="450892" cy="45089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45" name="44 Acorde"/>
          <p:cNvSpPr/>
          <p:nvPr/>
        </p:nvSpPr>
        <p:spPr>
          <a:xfrm rot="6432809">
            <a:off x="2923681" y="3145344"/>
            <a:ext cx="450892" cy="450892"/>
          </a:xfrm>
          <a:prstGeom prst="chord">
            <a:avLst>
              <a:gd name="adj1" fmla="val 4179278"/>
              <a:gd name="adj2" fmla="val 13820692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37923" name="45 CuadroTexto"/>
          <p:cNvSpPr txBox="1">
            <a:spLocks noChangeArrowheads="1"/>
          </p:cNvSpPr>
          <p:nvPr/>
        </p:nvSpPr>
        <p:spPr bwMode="auto">
          <a:xfrm>
            <a:off x="3443288" y="3665538"/>
            <a:ext cx="4556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CO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924" name="46 CuadroTexto"/>
          <p:cNvSpPr txBox="1">
            <a:spLocks noChangeArrowheads="1"/>
          </p:cNvSpPr>
          <p:nvPr/>
        </p:nvSpPr>
        <p:spPr bwMode="auto">
          <a:xfrm>
            <a:off x="3378200" y="4224338"/>
            <a:ext cx="5838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CO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50 Anillo"/>
          <p:cNvSpPr/>
          <p:nvPr/>
        </p:nvSpPr>
        <p:spPr>
          <a:xfrm>
            <a:off x="2050870" y="2072639"/>
            <a:ext cx="692331" cy="692331"/>
          </a:xfrm>
          <a:prstGeom prst="donut">
            <a:avLst>
              <a:gd name="adj" fmla="val 9906"/>
            </a:avLst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 err="1">
              <a:solidFill>
                <a:schemeClr val="tx1"/>
              </a:solidFill>
            </a:endParaRPr>
          </a:p>
        </p:txBody>
      </p:sp>
      <p:cxnSp>
        <p:nvCxnSpPr>
          <p:cNvPr id="52" name="51 Conector recto"/>
          <p:cNvCxnSpPr/>
          <p:nvPr/>
        </p:nvCxnSpPr>
        <p:spPr>
          <a:xfrm rot="5400000" flipH="1" flipV="1">
            <a:off x="2279470" y="2301240"/>
            <a:ext cx="222069" cy="1588"/>
          </a:xfrm>
          <a:prstGeom prst="line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cxnSp>
      <p:cxnSp>
        <p:nvCxnSpPr>
          <p:cNvPr id="53" name="52 Conector recto"/>
          <p:cNvCxnSpPr/>
          <p:nvPr/>
        </p:nvCxnSpPr>
        <p:spPr>
          <a:xfrm rot="10800000">
            <a:off x="2373884" y="2408715"/>
            <a:ext cx="199505" cy="94999"/>
          </a:xfrm>
          <a:prstGeom prst="line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cxnSp>
      <p:sp>
        <p:nvSpPr>
          <p:cNvPr id="37937" name="59 CuadroTexto"/>
          <p:cNvSpPr txBox="1">
            <a:spLocks noChangeArrowheads="1"/>
          </p:cNvSpPr>
          <p:nvPr/>
        </p:nvSpPr>
        <p:spPr bwMode="auto">
          <a:xfrm>
            <a:off x="2325688" y="3905250"/>
            <a:ext cx="7360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938" name="60 CuadroTexto"/>
          <p:cNvSpPr txBox="1">
            <a:spLocks noChangeArrowheads="1"/>
          </p:cNvSpPr>
          <p:nvPr/>
        </p:nvSpPr>
        <p:spPr bwMode="auto">
          <a:xfrm>
            <a:off x="2201863" y="4411663"/>
            <a:ext cx="9412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050509" y="5259394"/>
            <a:ext cx="2009717" cy="707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spcBef>
                <a:spcPct val="0"/>
              </a:spcBef>
              <a:buNone/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CO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436096" y="2349560"/>
            <a:ext cx="23762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time and place of </a:t>
            </a:r>
            <a:r>
              <a:rPr lang="es-CO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334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Rectángulo"/>
          <p:cNvSpPr/>
          <p:nvPr/>
        </p:nvSpPr>
        <p:spPr>
          <a:xfrm>
            <a:off x="4711700" y="1903413"/>
            <a:ext cx="2403475" cy="3055937"/>
          </a:xfrm>
          <a:prstGeom prst="rect">
            <a:avLst/>
          </a:prstGeom>
          <a:solidFill>
            <a:schemeClr val="bg2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37" name="36 Elipse"/>
          <p:cNvSpPr/>
          <p:nvPr/>
        </p:nvSpPr>
        <p:spPr>
          <a:xfrm rot="3174754">
            <a:off x="5470067" y="2674378"/>
            <a:ext cx="450892" cy="450892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38" name="37 Acorde"/>
          <p:cNvSpPr/>
          <p:nvPr/>
        </p:nvSpPr>
        <p:spPr>
          <a:xfrm rot="7658308">
            <a:off x="5527716" y="3145344"/>
            <a:ext cx="450892" cy="450892"/>
          </a:xfrm>
          <a:prstGeom prst="chord">
            <a:avLst>
              <a:gd name="adj1" fmla="val 4179278"/>
              <a:gd name="adj2" fmla="val 13820692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39" name="38 Flecha izquierda"/>
          <p:cNvSpPr/>
          <p:nvPr/>
        </p:nvSpPr>
        <p:spPr>
          <a:xfrm>
            <a:off x="4846319" y="2982907"/>
            <a:ext cx="381000" cy="304800"/>
          </a:xfrm>
          <a:prstGeom prst="leftArrow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40" name="39 Documento"/>
          <p:cNvSpPr/>
          <p:nvPr/>
        </p:nvSpPr>
        <p:spPr>
          <a:xfrm>
            <a:off x="6032864" y="3357155"/>
            <a:ext cx="685800" cy="533400"/>
          </a:xfrm>
          <a:prstGeom prst="flowChartDocumen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abc</a:t>
            </a:r>
            <a:endParaRPr lang="es-CO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925" name="47 CuadroTexto"/>
          <p:cNvSpPr txBox="1">
            <a:spLocks noChangeArrowheads="1"/>
          </p:cNvSpPr>
          <p:nvPr/>
        </p:nvSpPr>
        <p:spPr bwMode="auto">
          <a:xfrm>
            <a:off x="4875213" y="3665538"/>
            <a:ext cx="4556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s-CO"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926" name="48 CuadroTexto"/>
          <p:cNvSpPr txBox="1">
            <a:spLocks noChangeArrowheads="1"/>
          </p:cNvSpPr>
          <p:nvPr/>
        </p:nvSpPr>
        <p:spPr bwMode="auto">
          <a:xfrm>
            <a:off x="4811713" y="4224338"/>
            <a:ext cx="5838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s-CO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54 Anillo"/>
          <p:cNvSpPr/>
          <p:nvPr/>
        </p:nvSpPr>
        <p:spPr>
          <a:xfrm>
            <a:off x="6161316" y="2072639"/>
            <a:ext cx="692331" cy="692331"/>
          </a:xfrm>
          <a:prstGeom prst="donut">
            <a:avLst>
              <a:gd name="adj" fmla="val 9906"/>
            </a:avLst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 err="1">
              <a:solidFill>
                <a:schemeClr val="tx1"/>
              </a:solidFill>
            </a:endParaRPr>
          </a:p>
        </p:txBody>
      </p:sp>
      <p:cxnSp>
        <p:nvCxnSpPr>
          <p:cNvPr id="56" name="55 Conector recto"/>
          <p:cNvCxnSpPr/>
          <p:nvPr/>
        </p:nvCxnSpPr>
        <p:spPr>
          <a:xfrm rot="5400000" flipH="1" flipV="1">
            <a:off x="6389916" y="2301240"/>
            <a:ext cx="222069" cy="1588"/>
          </a:xfrm>
          <a:prstGeom prst="line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cxnSp>
      <p:cxnSp>
        <p:nvCxnSpPr>
          <p:cNvPr id="57" name="56 Conector recto"/>
          <p:cNvCxnSpPr/>
          <p:nvPr/>
        </p:nvCxnSpPr>
        <p:spPr>
          <a:xfrm flipV="1">
            <a:off x="6368028" y="2408716"/>
            <a:ext cx="116303" cy="94998"/>
          </a:xfrm>
          <a:prstGeom prst="line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cxnSp>
      <p:sp>
        <p:nvSpPr>
          <p:cNvPr id="24" name="23 CuadroTexto"/>
          <p:cNvSpPr txBox="1"/>
          <p:nvPr/>
        </p:nvSpPr>
        <p:spPr>
          <a:xfrm>
            <a:off x="4875213" y="5259394"/>
            <a:ext cx="2009717" cy="707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spcBef>
                <a:spcPct val="0"/>
              </a:spcBef>
              <a:buNone/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1835696" y="2349560"/>
            <a:ext cx="23762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</a:p>
          <a:p>
            <a:r>
              <a:rPr lang="es-CO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time and place of </a:t>
            </a:r>
            <a:r>
              <a:rPr lang="es-CO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59 CuadroTexto"/>
          <p:cNvSpPr txBox="1">
            <a:spLocks noChangeArrowheads="1"/>
          </p:cNvSpPr>
          <p:nvPr/>
        </p:nvSpPr>
        <p:spPr bwMode="auto">
          <a:xfrm>
            <a:off x="5631929" y="3905250"/>
            <a:ext cx="7360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60 CuadroTexto"/>
          <p:cNvSpPr txBox="1">
            <a:spLocks noChangeArrowheads="1"/>
          </p:cNvSpPr>
          <p:nvPr/>
        </p:nvSpPr>
        <p:spPr bwMode="auto">
          <a:xfrm>
            <a:off x="5508104" y="4411663"/>
            <a:ext cx="9412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457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Rectángulo"/>
          <p:cNvSpPr/>
          <p:nvPr/>
        </p:nvSpPr>
        <p:spPr>
          <a:xfrm>
            <a:off x="4711700" y="1903413"/>
            <a:ext cx="2403475" cy="3055937"/>
          </a:xfrm>
          <a:prstGeom prst="rect">
            <a:avLst/>
          </a:prstGeom>
          <a:solidFill>
            <a:schemeClr val="bg2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25" name="24 Rectángulo"/>
          <p:cNvSpPr/>
          <p:nvPr/>
        </p:nvSpPr>
        <p:spPr>
          <a:xfrm>
            <a:off x="1593850" y="1906588"/>
            <a:ext cx="2403475" cy="3057525"/>
          </a:xfrm>
          <a:prstGeom prst="rect">
            <a:avLst/>
          </a:prstGeom>
          <a:solidFill>
            <a:schemeClr val="bg2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37" name="36 Elipse"/>
          <p:cNvSpPr/>
          <p:nvPr/>
        </p:nvSpPr>
        <p:spPr>
          <a:xfrm rot="3174754">
            <a:off x="5470067" y="2674378"/>
            <a:ext cx="450892" cy="450892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38" name="37 Acorde"/>
          <p:cNvSpPr/>
          <p:nvPr/>
        </p:nvSpPr>
        <p:spPr>
          <a:xfrm rot="7658308">
            <a:off x="5527716" y="3145344"/>
            <a:ext cx="450892" cy="450892"/>
          </a:xfrm>
          <a:prstGeom prst="chord">
            <a:avLst>
              <a:gd name="adj1" fmla="val 4179278"/>
              <a:gd name="adj2" fmla="val 13820692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39" name="38 Flecha izquierda"/>
          <p:cNvSpPr/>
          <p:nvPr/>
        </p:nvSpPr>
        <p:spPr>
          <a:xfrm>
            <a:off x="4846319" y="2982907"/>
            <a:ext cx="381000" cy="304800"/>
          </a:xfrm>
          <a:prstGeom prst="leftArrow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40" name="39 Documento"/>
          <p:cNvSpPr/>
          <p:nvPr/>
        </p:nvSpPr>
        <p:spPr>
          <a:xfrm>
            <a:off x="6032864" y="3357155"/>
            <a:ext cx="685800" cy="533400"/>
          </a:xfrm>
          <a:prstGeom prst="flowChartDocumen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abc</a:t>
            </a:r>
            <a:endParaRPr lang="es-CO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40 Documento"/>
          <p:cNvSpPr/>
          <p:nvPr/>
        </p:nvSpPr>
        <p:spPr>
          <a:xfrm>
            <a:off x="2022567" y="3365622"/>
            <a:ext cx="685800" cy="533400"/>
          </a:xfrm>
          <a:prstGeom prst="flowChartDocumen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abc</a:t>
            </a:r>
            <a:endParaRPr lang="es-CO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41 Flecha izquierda"/>
          <p:cNvSpPr/>
          <p:nvPr/>
        </p:nvSpPr>
        <p:spPr>
          <a:xfrm flipH="1">
            <a:off x="3526973" y="2982907"/>
            <a:ext cx="381000" cy="304800"/>
          </a:xfrm>
          <a:prstGeom prst="leftArrow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44" name="43 Elipse"/>
          <p:cNvSpPr/>
          <p:nvPr/>
        </p:nvSpPr>
        <p:spPr>
          <a:xfrm rot="882062">
            <a:off x="2866032" y="2674378"/>
            <a:ext cx="450892" cy="45089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45" name="44 Acorde"/>
          <p:cNvSpPr/>
          <p:nvPr/>
        </p:nvSpPr>
        <p:spPr>
          <a:xfrm rot="6432809">
            <a:off x="2923681" y="3145344"/>
            <a:ext cx="450892" cy="450892"/>
          </a:xfrm>
          <a:prstGeom prst="chord">
            <a:avLst>
              <a:gd name="adj1" fmla="val 4179278"/>
              <a:gd name="adj2" fmla="val 13820692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37923" name="45 CuadroTexto"/>
          <p:cNvSpPr txBox="1">
            <a:spLocks noChangeArrowheads="1"/>
          </p:cNvSpPr>
          <p:nvPr/>
        </p:nvSpPr>
        <p:spPr bwMode="auto">
          <a:xfrm>
            <a:off x="3443288" y="3665538"/>
            <a:ext cx="4556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CO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924" name="46 CuadroTexto"/>
          <p:cNvSpPr txBox="1">
            <a:spLocks noChangeArrowheads="1"/>
          </p:cNvSpPr>
          <p:nvPr/>
        </p:nvSpPr>
        <p:spPr bwMode="auto">
          <a:xfrm>
            <a:off x="3378200" y="4224338"/>
            <a:ext cx="5838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CO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925" name="47 CuadroTexto"/>
          <p:cNvSpPr txBox="1">
            <a:spLocks noChangeArrowheads="1"/>
          </p:cNvSpPr>
          <p:nvPr/>
        </p:nvSpPr>
        <p:spPr bwMode="auto">
          <a:xfrm>
            <a:off x="4875213" y="3665538"/>
            <a:ext cx="4556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s-CO"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926" name="48 CuadroTexto"/>
          <p:cNvSpPr txBox="1">
            <a:spLocks noChangeArrowheads="1"/>
          </p:cNvSpPr>
          <p:nvPr/>
        </p:nvSpPr>
        <p:spPr bwMode="auto">
          <a:xfrm>
            <a:off x="4811713" y="4224338"/>
            <a:ext cx="5838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s-CO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50 Anillo"/>
          <p:cNvSpPr/>
          <p:nvPr/>
        </p:nvSpPr>
        <p:spPr>
          <a:xfrm>
            <a:off x="2050870" y="2072639"/>
            <a:ext cx="692331" cy="692331"/>
          </a:xfrm>
          <a:prstGeom prst="donut">
            <a:avLst>
              <a:gd name="adj" fmla="val 9906"/>
            </a:avLst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 err="1">
              <a:solidFill>
                <a:schemeClr val="tx1"/>
              </a:solidFill>
            </a:endParaRPr>
          </a:p>
        </p:txBody>
      </p:sp>
      <p:cxnSp>
        <p:nvCxnSpPr>
          <p:cNvPr id="52" name="51 Conector recto"/>
          <p:cNvCxnSpPr/>
          <p:nvPr/>
        </p:nvCxnSpPr>
        <p:spPr>
          <a:xfrm rot="5400000" flipH="1" flipV="1">
            <a:off x="2279470" y="2301240"/>
            <a:ext cx="222069" cy="1588"/>
          </a:xfrm>
          <a:prstGeom prst="line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cxnSp>
      <p:cxnSp>
        <p:nvCxnSpPr>
          <p:cNvPr id="53" name="52 Conector recto"/>
          <p:cNvCxnSpPr/>
          <p:nvPr/>
        </p:nvCxnSpPr>
        <p:spPr>
          <a:xfrm rot="10800000">
            <a:off x="2373884" y="2408715"/>
            <a:ext cx="199505" cy="94999"/>
          </a:xfrm>
          <a:prstGeom prst="line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cxnSp>
      <p:sp>
        <p:nvSpPr>
          <p:cNvPr id="55" name="54 Anillo"/>
          <p:cNvSpPr/>
          <p:nvPr/>
        </p:nvSpPr>
        <p:spPr>
          <a:xfrm>
            <a:off x="6161316" y="2072639"/>
            <a:ext cx="692331" cy="692331"/>
          </a:xfrm>
          <a:prstGeom prst="donut">
            <a:avLst>
              <a:gd name="adj" fmla="val 9906"/>
            </a:avLst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 err="1">
              <a:solidFill>
                <a:schemeClr val="tx1"/>
              </a:solidFill>
            </a:endParaRPr>
          </a:p>
        </p:txBody>
      </p:sp>
      <p:cxnSp>
        <p:nvCxnSpPr>
          <p:cNvPr id="56" name="55 Conector recto"/>
          <p:cNvCxnSpPr/>
          <p:nvPr/>
        </p:nvCxnSpPr>
        <p:spPr>
          <a:xfrm rot="5400000" flipH="1" flipV="1">
            <a:off x="6389916" y="2301240"/>
            <a:ext cx="222069" cy="1588"/>
          </a:xfrm>
          <a:prstGeom prst="line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cxnSp>
      <p:cxnSp>
        <p:nvCxnSpPr>
          <p:cNvPr id="57" name="56 Conector recto"/>
          <p:cNvCxnSpPr/>
          <p:nvPr/>
        </p:nvCxnSpPr>
        <p:spPr>
          <a:xfrm flipV="1">
            <a:off x="6375764" y="2408716"/>
            <a:ext cx="108567" cy="94999"/>
          </a:xfrm>
          <a:prstGeom prst="line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cxnSp>
      <p:sp>
        <p:nvSpPr>
          <p:cNvPr id="2" name="1 CuadroTexto"/>
          <p:cNvSpPr txBox="1"/>
          <p:nvPr/>
        </p:nvSpPr>
        <p:spPr>
          <a:xfrm>
            <a:off x="2050509" y="5259394"/>
            <a:ext cx="2009717" cy="707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spcBef>
                <a:spcPct val="0"/>
              </a:spcBef>
              <a:buNone/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CO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4875213" y="5259394"/>
            <a:ext cx="2009717" cy="707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spcBef>
                <a:spcPct val="0"/>
              </a:spcBef>
              <a:buNone/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3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33 Rectángulo"/>
          <p:cNvSpPr/>
          <p:nvPr/>
        </p:nvSpPr>
        <p:spPr>
          <a:xfrm>
            <a:off x="1593850" y="1906588"/>
            <a:ext cx="5695950" cy="3057525"/>
          </a:xfrm>
          <a:prstGeom prst="rect">
            <a:avLst/>
          </a:prstGeom>
          <a:solidFill>
            <a:schemeClr val="bg2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437255" y="1066800"/>
            <a:ext cx="6030345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Traditional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Education</a:t>
            </a:r>
            <a:endParaRPr lang="es-C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7" name="6 Elipse"/>
          <p:cNvSpPr/>
          <p:nvPr/>
        </p:nvSpPr>
        <p:spPr>
          <a:xfrm rot="3174754">
            <a:off x="5470067" y="2674378"/>
            <a:ext cx="450892" cy="450892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8" name="7 Acorde"/>
          <p:cNvSpPr/>
          <p:nvPr/>
        </p:nvSpPr>
        <p:spPr>
          <a:xfrm rot="7658308">
            <a:off x="5527716" y="3145344"/>
            <a:ext cx="450892" cy="450892"/>
          </a:xfrm>
          <a:prstGeom prst="chord">
            <a:avLst>
              <a:gd name="adj1" fmla="val 4179278"/>
              <a:gd name="adj2" fmla="val 13820692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9" name="8 Flecha izquierda"/>
          <p:cNvSpPr/>
          <p:nvPr/>
        </p:nvSpPr>
        <p:spPr>
          <a:xfrm>
            <a:off x="4846319" y="2982907"/>
            <a:ext cx="381000" cy="304800"/>
          </a:xfrm>
          <a:prstGeom prst="leftArrow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10" name="9 Documento"/>
          <p:cNvSpPr/>
          <p:nvPr/>
        </p:nvSpPr>
        <p:spPr>
          <a:xfrm>
            <a:off x="6032864" y="3357155"/>
            <a:ext cx="685800" cy="533400"/>
          </a:xfrm>
          <a:prstGeom prst="flowChartDocumen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abc</a:t>
            </a:r>
            <a:endParaRPr lang="es-CO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Documento"/>
          <p:cNvSpPr/>
          <p:nvPr/>
        </p:nvSpPr>
        <p:spPr>
          <a:xfrm>
            <a:off x="2022567" y="3365622"/>
            <a:ext cx="685800" cy="533400"/>
          </a:xfrm>
          <a:prstGeom prst="flowChartDocumen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abc</a:t>
            </a:r>
            <a:endParaRPr lang="es-CO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Flecha izquierda"/>
          <p:cNvSpPr/>
          <p:nvPr/>
        </p:nvSpPr>
        <p:spPr>
          <a:xfrm flipH="1">
            <a:off x="3526973" y="2982907"/>
            <a:ext cx="381000" cy="304800"/>
          </a:xfrm>
          <a:prstGeom prst="leftArrow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13" name="12 Elipse"/>
          <p:cNvSpPr/>
          <p:nvPr/>
        </p:nvSpPr>
        <p:spPr>
          <a:xfrm rot="882062">
            <a:off x="2866032" y="2674378"/>
            <a:ext cx="450892" cy="45089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16" name="15 Acorde"/>
          <p:cNvSpPr/>
          <p:nvPr/>
        </p:nvSpPr>
        <p:spPr>
          <a:xfrm rot="6432809">
            <a:off x="2923681" y="3145344"/>
            <a:ext cx="450892" cy="450892"/>
          </a:xfrm>
          <a:prstGeom prst="chord">
            <a:avLst>
              <a:gd name="adj1" fmla="val 4179278"/>
              <a:gd name="adj2" fmla="val 13820692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38948" name="18 CuadroTexto"/>
          <p:cNvSpPr txBox="1">
            <a:spLocks noChangeArrowheads="1"/>
          </p:cNvSpPr>
          <p:nvPr/>
        </p:nvSpPr>
        <p:spPr bwMode="auto">
          <a:xfrm>
            <a:off x="3443288" y="3665538"/>
            <a:ext cx="4556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CO"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49" name="19 CuadroTexto"/>
          <p:cNvSpPr txBox="1">
            <a:spLocks noChangeArrowheads="1"/>
          </p:cNvSpPr>
          <p:nvPr/>
        </p:nvSpPr>
        <p:spPr bwMode="auto">
          <a:xfrm>
            <a:off x="3378200" y="4224338"/>
            <a:ext cx="5838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CO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50" name="20 CuadroTexto"/>
          <p:cNvSpPr txBox="1">
            <a:spLocks noChangeArrowheads="1"/>
          </p:cNvSpPr>
          <p:nvPr/>
        </p:nvSpPr>
        <p:spPr bwMode="auto">
          <a:xfrm>
            <a:off x="4875213" y="3665538"/>
            <a:ext cx="4556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s-CO"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51" name="21 CuadroTexto"/>
          <p:cNvSpPr txBox="1">
            <a:spLocks noChangeArrowheads="1"/>
          </p:cNvSpPr>
          <p:nvPr/>
        </p:nvSpPr>
        <p:spPr bwMode="auto">
          <a:xfrm>
            <a:off x="4811713" y="4224338"/>
            <a:ext cx="5838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s-CO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29 Anillo"/>
          <p:cNvSpPr/>
          <p:nvPr/>
        </p:nvSpPr>
        <p:spPr>
          <a:xfrm>
            <a:off x="4005945" y="2046513"/>
            <a:ext cx="692331" cy="692331"/>
          </a:xfrm>
          <a:prstGeom prst="donut">
            <a:avLst>
              <a:gd name="adj" fmla="val 9906"/>
            </a:avLst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 err="1">
              <a:solidFill>
                <a:schemeClr val="tx1"/>
              </a:solidFill>
            </a:endParaRPr>
          </a:p>
        </p:txBody>
      </p:sp>
      <p:cxnSp>
        <p:nvCxnSpPr>
          <p:cNvPr id="31" name="30 Conector recto"/>
          <p:cNvCxnSpPr/>
          <p:nvPr/>
        </p:nvCxnSpPr>
        <p:spPr>
          <a:xfrm rot="5400000" flipH="1" flipV="1">
            <a:off x="4234545" y="2275114"/>
            <a:ext cx="222069" cy="1588"/>
          </a:xfrm>
          <a:prstGeom prst="line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cxnSp>
      <p:cxnSp>
        <p:nvCxnSpPr>
          <p:cNvPr id="32" name="31 Conector recto"/>
          <p:cNvCxnSpPr/>
          <p:nvPr/>
        </p:nvCxnSpPr>
        <p:spPr>
          <a:xfrm rot="10800000">
            <a:off x="4328959" y="2382589"/>
            <a:ext cx="199505" cy="94999"/>
          </a:xfrm>
          <a:prstGeom prst="line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cxnSp>
      <p:sp>
        <p:nvSpPr>
          <p:cNvPr id="38957" name="28 CuadroTexto"/>
          <p:cNvSpPr txBox="1">
            <a:spLocks noChangeArrowheads="1"/>
          </p:cNvSpPr>
          <p:nvPr/>
        </p:nvSpPr>
        <p:spPr bwMode="auto">
          <a:xfrm>
            <a:off x="4152900" y="3665538"/>
            <a:ext cx="4540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es-CO"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58" name="32 CuadroTexto"/>
          <p:cNvSpPr txBox="1">
            <a:spLocks noChangeArrowheads="1"/>
          </p:cNvSpPr>
          <p:nvPr/>
        </p:nvSpPr>
        <p:spPr bwMode="auto">
          <a:xfrm>
            <a:off x="4148138" y="4224338"/>
            <a:ext cx="454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es-CO"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437255" y="5288340"/>
            <a:ext cx="6030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s-CO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traditional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times </a:t>
            </a:r>
            <a:r>
              <a:rPr lang="es-CO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places are </a:t>
            </a:r>
            <a:r>
              <a:rPr lang="es-CO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equal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590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42-209749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829" y="1052736"/>
            <a:ext cx="7881587" cy="52584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42-228878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052735"/>
            <a:ext cx="7920880" cy="528471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asking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578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42-247206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5" y="1052736"/>
            <a:ext cx="7915797" cy="525658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34 Rectángulo"/>
          <p:cNvSpPr/>
          <p:nvPr/>
        </p:nvSpPr>
        <p:spPr>
          <a:xfrm>
            <a:off x="4711700" y="1903413"/>
            <a:ext cx="2403475" cy="3055937"/>
          </a:xfrm>
          <a:prstGeom prst="rect">
            <a:avLst/>
          </a:prstGeom>
          <a:solidFill>
            <a:schemeClr val="bg2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34" name="33 Rectángulo"/>
          <p:cNvSpPr/>
          <p:nvPr/>
        </p:nvSpPr>
        <p:spPr>
          <a:xfrm>
            <a:off x="1593850" y="1906588"/>
            <a:ext cx="2403475" cy="3057525"/>
          </a:xfrm>
          <a:prstGeom prst="rect">
            <a:avLst/>
          </a:prstGeom>
          <a:solidFill>
            <a:schemeClr val="bg2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4" name="3 CuadroTexto"/>
          <p:cNvSpPr txBox="1"/>
          <p:nvPr/>
        </p:nvSpPr>
        <p:spPr>
          <a:xfrm>
            <a:off x="1437255" y="1066800"/>
            <a:ext cx="6030345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Virtual </a:t>
            </a:r>
            <a:r>
              <a:rPr lang="es-E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Education</a:t>
            </a:r>
            <a:endParaRPr lang="es-C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7" name="6 Elipse"/>
          <p:cNvSpPr/>
          <p:nvPr/>
        </p:nvSpPr>
        <p:spPr>
          <a:xfrm rot="3174754">
            <a:off x="5470067" y="2674378"/>
            <a:ext cx="450892" cy="450892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8" name="7 Acorde"/>
          <p:cNvSpPr/>
          <p:nvPr/>
        </p:nvSpPr>
        <p:spPr>
          <a:xfrm rot="7658308">
            <a:off x="5527716" y="3145344"/>
            <a:ext cx="450892" cy="450892"/>
          </a:xfrm>
          <a:prstGeom prst="chord">
            <a:avLst>
              <a:gd name="adj1" fmla="val 4179278"/>
              <a:gd name="adj2" fmla="val 13820692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10" name="9 Documento"/>
          <p:cNvSpPr/>
          <p:nvPr/>
        </p:nvSpPr>
        <p:spPr>
          <a:xfrm>
            <a:off x="6032864" y="3357155"/>
            <a:ext cx="685800" cy="533400"/>
          </a:xfrm>
          <a:prstGeom prst="flowChartDocumen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abc</a:t>
            </a:r>
            <a:endParaRPr lang="es-CO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Documento"/>
          <p:cNvSpPr/>
          <p:nvPr/>
        </p:nvSpPr>
        <p:spPr>
          <a:xfrm>
            <a:off x="2022567" y="3365622"/>
            <a:ext cx="685800" cy="533400"/>
          </a:xfrm>
          <a:prstGeom prst="flowChartDocumen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abc</a:t>
            </a:r>
            <a:endParaRPr lang="es-CO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Elipse"/>
          <p:cNvSpPr/>
          <p:nvPr/>
        </p:nvSpPr>
        <p:spPr>
          <a:xfrm rot="882062">
            <a:off x="2866032" y="2674378"/>
            <a:ext cx="450892" cy="45089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16" name="15 Acorde"/>
          <p:cNvSpPr/>
          <p:nvPr/>
        </p:nvSpPr>
        <p:spPr>
          <a:xfrm rot="6432809">
            <a:off x="2923681" y="3145344"/>
            <a:ext cx="450892" cy="450892"/>
          </a:xfrm>
          <a:prstGeom prst="chord">
            <a:avLst>
              <a:gd name="adj1" fmla="val 4179278"/>
              <a:gd name="adj2" fmla="val 13820692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39967" name="18 CuadroTexto"/>
          <p:cNvSpPr txBox="1">
            <a:spLocks noChangeArrowheads="1"/>
          </p:cNvSpPr>
          <p:nvPr/>
        </p:nvSpPr>
        <p:spPr bwMode="auto">
          <a:xfrm>
            <a:off x="3443288" y="3665538"/>
            <a:ext cx="4556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CO"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68" name="19 CuadroTexto"/>
          <p:cNvSpPr txBox="1">
            <a:spLocks noChangeArrowheads="1"/>
          </p:cNvSpPr>
          <p:nvPr/>
        </p:nvSpPr>
        <p:spPr bwMode="auto">
          <a:xfrm>
            <a:off x="3378200" y="4224338"/>
            <a:ext cx="5838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CO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69" name="20 CuadroTexto"/>
          <p:cNvSpPr txBox="1">
            <a:spLocks noChangeArrowheads="1"/>
          </p:cNvSpPr>
          <p:nvPr/>
        </p:nvSpPr>
        <p:spPr bwMode="auto">
          <a:xfrm>
            <a:off x="4875213" y="3665538"/>
            <a:ext cx="4556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s-CO"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70" name="21 CuadroTexto"/>
          <p:cNvSpPr txBox="1">
            <a:spLocks noChangeArrowheads="1"/>
          </p:cNvSpPr>
          <p:nvPr/>
        </p:nvSpPr>
        <p:spPr bwMode="auto">
          <a:xfrm>
            <a:off x="4811713" y="4224338"/>
            <a:ext cx="5838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s-CO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Anillo"/>
          <p:cNvSpPr/>
          <p:nvPr/>
        </p:nvSpPr>
        <p:spPr>
          <a:xfrm>
            <a:off x="2050870" y="2072639"/>
            <a:ext cx="692331" cy="692331"/>
          </a:xfrm>
          <a:prstGeom prst="donut">
            <a:avLst>
              <a:gd name="adj" fmla="val 9906"/>
            </a:avLst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 err="1">
              <a:solidFill>
                <a:schemeClr val="tx1"/>
              </a:solidFill>
            </a:endParaRPr>
          </a:p>
        </p:txBody>
      </p:sp>
      <p:cxnSp>
        <p:nvCxnSpPr>
          <p:cNvPr id="27" name="26 Conector recto"/>
          <p:cNvCxnSpPr/>
          <p:nvPr/>
        </p:nvCxnSpPr>
        <p:spPr>
          <a:xfrm rot="5400000" flipH="1" flipV="1">
            <a:off x="2279470" y="2301240"/>
            <a:ext cx="222069" cy="1588"/>
          </a:xfrm>
          <a:prstGeom prst="line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cxnSp>
      <p:cxnSp>
        <p:nvCxnSpPr>
          <p:cNvPr id="28" name="27 Conector recto"/>
          <p:cNvCxnSpPr/>
          <p:nvPr/>
        </p:nvCxnSpPr>
        <p:spPr>
          <a:xfrm rot="10800000">
            <a:off x="2373884" y="2408715"/>
            <a:ext cx="199505" cy="94999"/>
          </a:xfrm>
          <a:prstGeom prst="line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cxnSp>
      <p:sp>
        <p:nvSpPr>
          <p:cNvPr id="30" name="29 Anillo"/>
          <p:cNvSpPr/>
          <p:nvPr/>
        </p:nvSpPr>
        <p:spPr>
          <a:xfrm flipH="1">
            <a:off x="6161316" y="2072639"/>
            <a:ext cx="692331" cy="692331"/>
          </a:xfrm>
          <a:prstGeom prst="donut">
            <a:avLst>
              <a:gd name="adj" fmla="val 9906"/>
            </a:avLst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 err="1">
              <a:solidFill>
                <a:schemeClr val="tx1"/>
              </a:solidFill>
            </a:endParaRPr>
          </a:p>
        </p:txBody>
      </p:sp>
      <p:cxnSp>
        <p:nvCxnSpPr>
          <p:cNvPr id="31" name="30 Conector recto"/>
          <p:cNvCxnSpPr/>
          <p:nvPr/>
        </p:nvCxnSpPr>
        <p:spPr>
          <a:xfrm rot="16200000" flipV="1">
            <a:off x="6402978" y="2301240"/>
            <a:ext cx="222069" cy="1588"/>
          </a:xfrm>
          <a:prstGeom prst="line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cxnSp>
      <p:cxnSp>
        <p:nvCxnSpPr>
          <p:cNvPr id="32" name="31 Conector recto"/>
          <p:cNvCxnSpPr/>
          <p:nvPr/>
        </p:nvCxnSpPr>
        <p:spPr>
          <a:xfrm rot="10800000" flipH="1">
            <a:off x="6331128" y="2408715"/>
            <a:ext cx="199505" cy="94999"/>
          </a:xfrm>
          <a:prstGeom prst="line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cxnSp>
      <p:sp>
        <p:nvSpPr>
          <p:cNvPr id="39981" name="28 CuadroTexto"/>
          <p:cNvSpPr txBox="1">
            <a:spLocks noChangeArrowheads="1"/>
          </p:cNvSpPr>
          <p:nvPr/>
        </p:nvSpPr>
        <p:spPr bwMode="auto">
          <a:xfrm>
            <a:off x="4152900" y="3665538"/>
            <a:ext cx="4540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es-CO"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82" name="32 CuadroTexto"/>
          <p:cNvSpPr txBox="1">
            <a:spLocks noChangeArrowheads="1"/>
          </p:cNvSpPr>
          <p:nvPr/>
        </p:nvSpPr>
        <p:spPr bwMode="auto">
          <a:xfrm>
            <a:off x="4148138" y="4224338"/>
            <a:ext cx="454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es-CO"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7" name="36 Conector recto"/>
          <p:cNvCxnSpPr/>
          <p:nvPr/>
        </p:nvCxnSpPr>
        <p:spPr>
          <a:xfrm rot="5400000" flipH="1" flipV="1">
            <a:off x="4206081" y="3893345"/>
            <a:ext cx="327025" cy="195262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 rot="5400000" flipH="1" flipV="1">
            <a:off x="4214812" y="4449763"/>
            <a:ext cx="327025" cy="19685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Nube"/>
          <p:cNvSpPr/>
          <p:nvPr/>
        </p:nvSpPr>
        <p:spPr>
          <a:xfrm>
            <a:off x="3856038" y="2682875"/>
            <a:ext cx="1028700" cy="779463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WWW</a:t>
            </a:r>
            <a:endParaRPr lang="es-CO" sz="14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8 Flecha izquierda"/>
          <p:cNvSpPr/>
          <p:nvPr/>
        </p:nvSpPr>
        <p:spPr>
          <a:xfrm>
            <a:off x="4846319" y="2982907"/>
            <a:ext cx="381000" cy="304800"/>
          </a:xfrm>
          <a:prstGeom prst="leftArrow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12" name="11 Flecha izquierda"/>
          <p:cNvSpPr/>
          <p:nvPr/>
        </p:nvSpPr>
        <p:spPr>
          <a:xfrm flipH="1">
            <a:off x="3526973" y="2982907"/>
            <a:ext cx="381000" cy="304800"/>
          </a:xfrm>
          <a:prstGeom prst="leftArrow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29" name="28 CuadroTexto"/>
          <p:cNvSpPr txBox="1"/>
          <p:nvPr/>
        </p:nvSpPr>
        <p:spPr>
          <a:xfrm>
            <a:off x="1593850" y="5288340"/>
            <a:ext cx="5695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virtual </a:t>
            </a:r>
            <a:r>
              <a:rPr lang="es-CO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times </a:t>
            </a:r>
          </a:p>
          <a:p>
            <a:pPr algn="ctr"/>
            <a:r>
              <a:rPr lang="es-CO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s-CO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places can be </a:t>
            </a:r>
            <a:r>
              <a:rPr lang="es-CO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194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34 Rectángulo"/>
          <p:cNvSpPr/>
          <p:nvPr/>
        </p:nvSpPr>
        <p:spPr>
          <a:xfrm>
            <a:off x="4711700" y="1903413"/>
            <a:ext cx="2403475" cy="3055937"/>
          </a:xfrm>
          <a:prstGeom prst="rect">
            <a:avLst/>
          </a:prstGeom>
          <a:solidFill>
            <a:schemeClr val="bg2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34" name="33 Rectángulo"/>
          <p:cNvSpPr/>
          <p:nvPr/>
        </p:nvSpPr>
        <p:spPr>
          <a:xfrm>
            <a:off x="1593850" y="1906588"/>
            <a:ext cx="2403475" cy="3057525"/>
          </a:xfrm>
          <a:prstGeom prst="rect">
            <a:avLst/>
          </a:prstGeom>
          <a:solidFill>
            <a:schemeClr val="bg2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7" name="6 Elipse"/>
          <p:cNvSpPr/>
          <p:nvPr/>
        </p:nvSpPr>
        <p:spPr>
          <a:xfrm rot="3174754">
            <a:off x="5470067" y="2674378"/>
            <a:ext cx="450892" cy="450892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8" name="7 Acorde"/>
          <p:cNvSpPr/>
          <p:nvPr/>
        </p:nvSpPr>
        <p:spPr>
          <a:xfrm rot="7658308">
            <a:off x="5527716" y="3145344"/>
            <a:ext cx="450892" cy="450892"/>
          </a:xfrm>
          <a:prstGeom prst="chord">
            <a:avLst>
              <a:gd name="adj1" fmla="val 4179278"/>
              <a:gd name="adj2" fmla="val 13820692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10" name="9 Documento"/>
          <p:cNvSpPr/>
          <p:nvPr/>
        </p:nvSpPr>
        <p:spPr>
          <a:xfrm>
            <a:off x="6032864" y="3357155"/>
            <a:ext cx="685800" cy="533400"/>
          </a:xfrm>
          <a:prstGeom prst="flowChartDocumen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abc</a:t>
            </a:r>
            <a:endParaRPr lang="es-CO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Documento"/>
          <p:cNvSpPr/>
          <p:nvPr/>
        </p:nvSpPr>
        <p:spPr>
          <a:xfrm>
            <a:off x="2022567" y="3365622"/>
            <a:ext cx="685800" cy="533400"/>
          </a:xfrm>
          <a:prstGeom prst="flowChartDocumen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abc</a:t>
            </a:r>
            <a:endParaRPr lang="es-CO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Elipse"/>
          <p:cNvSpPr/>
          <p:nvPr/>
        </p:nvSpPr>
        <p:spPr>
          <a:xfrm rot="882062">
            <a:off x="2866032" y="2674378"/>
            <a:ext cx="450892" cy="45089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16" name="15 Acorde"/>
          <p:cNvSpPr/>
          <p:nvPr/>
        </p:nvSpPr>
        <p:spPr>
          <a:xfrm rot="6432809">
            <a:off x="2923681" y="3145344"/>
            <a:ext cx="450892" cy="450892"/>
          </a:xfrm>
          <a:prstGeom prst="chord">
            <a:avLst>
              <a:gd name="adj1" fmla="val 4179278"/>
              <a:gd name="adj2" fmla="val 13820692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25" name="24 Anillo"/>
          <p:cNvSpPr/>
          <p:nvPr/>
        </p:nvSpPr>
        <p:spPr>
          <a:xfrm>
            <a:off x="2050870" y="2072639"/>
            <a:ext cx="692331" cy="692331"/>
          </a:xfrm>
          <a:prstGeom prst="donut">
            <a:avLst>
              <a:gd name="adj" fmla="val 9906"/>
            </a:avLst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 err="1">
              <a:solidFill>
                <a:schemeClr val="tx1"/>
              </a:solidFill>
            </a:endParaRPr>
          </a:p>
        </p:txBody>
      </p:sp>
      <p:cxnSp>
        <p:nvCxnSpPr>
          <p:cNvPr id="27" name="26 Conector recto"/>
          <p:cNvCxnSpPr/>
          <p:nvPr/>
        </p:nvCxnSpPr>
        <p:spPr>
          <a:xfrm rot="5400000" flipH="1" flipV="1">
            <a:off x="2279470" y="2301240"/>
            <a:ext cx="222069" cy="1588"/>
          </a:xfrm>
          <a:prstGeom prst="line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cxnSp>
      <p:cxnSp>
        <p:nvCxnSpPr>
          <p:cNvPr id="28" name="27 Conector recto"/>
          <p:cNvCxnSpPr/>
          <p:nvPr/>
        </p:nvCxnSpPr>
        <p:spPr>
          <a:xfrm rot="10800000">
            <a:off x="2373884" y="2408715"/>
            <a:ext cx="199505" cy="94999"/>
          </a:xfrm>
          <a:prstGeom prst="line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cxnSp>
      <p:sp>
        <p:nvSpPr>
          <p:cNvPr id="30" name="29 Anillo"/>
          <p:cNvSpPr/>
          <p:nvPr/>
        </p:nvSpPr>
        <p:spPr>
          <a:xfrm flipH="1">
            <a:off x="6161316" y="2072639"/>
            <a:ext cx="692331" cy="692331"/>
          </a:xfrm>
          <a:prstGeom prst="donut">
            <a:avLst>
              <a:gd name="adj" fmla="val 9906"/>
            </a:avLst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 err="1">
              <a:solidFill>
                <a:schemeClr val="tx1"/>
              </a:solidFill>
            </a:endParaRPr>
          </a:p>
        </p:txBody>
      </p:sp>
      <p:cxnSp>
        <p:nvCxnSpPr>
          <p:cNvPr id="31" name="30 Conector recto"/>
          <p:cNvCxnSpPr/>
          <p:nvPr/>
        </p:nvCxnSpPr>
        <p:spPr>
          <a:xfrm rot="16200000" flipV="1">
            <a:off x="6402978" y="2301240"/>
            <a:ext cx="222069" cy="1588"/>
          </a:xfrm>
          <a:prstGeom prst="line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cxnSp>
      <p:cxnSp>
        <p:nvCxnSpPr>
          <p:cNvPr id="32" name="31 Conector recto"/>
          <p:cNvCxnSpPr/>
          <p:nvPr/>
        </p:nvCxnSpPr>
        <p:spPr>
          <a:xfrm rot="10800000" flipH="1">
            <a:off x="6331128" y="2408715"/>
            <a:ext cx="199505" cy="94999"/>
          </a:xfrm>
          <a:prstGeom prst="line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cxnSp>
      <p:sp>
        <p:nvSpPr>
          <p:cNvPr id="39" name="38 Nube"/>
          <p:cNvSpPr/>
          <p:nvPr/>
        </p:nvSpPr>
        <p:spPr>
          <a:xfrm>
            <a:off x="3856038" y="2682875"/>
            <a:ext cx="1028700" cy="779463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WWW</a:t>
            </a:r>
            <a:endParaRPr lang="es-CO" sz="14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8 Flecha izquierda"/>
          <p:cNvSpPr/>
          <p:nvPr/>
        </p:nvSpPr>
        <p:spPr>
          <a:xfrm>
            <a:off x="4846319" y="2982907"/>
            <a:ext cx="381000" cy="304800"/>
          </a:xfrm>
          <a:prstGeom prst="leftArrow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12" name="11 Flecha izquierda"/>
          <p:cNvSpPr/>
          <p:nvPr/>
        </p:nvSpPr>
        <p:spPr>
          <a:xfrm flipH="1">
            <a:off x="3526973" y="2982907"/>
            <a:ext cx="381000" cy="304800"/>
          </a:xfrm>
          <a:prstGeom prst="leftArrow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29" name="28 CuadroTexto"/>
          <p:cNvSpPr txBox="1"/>
          <p:nvPr/>
        </p:nvSpPr>
        <p:spPr>
          <a:xfrm>
            <a:off x="1593850" y="5288340"/>
            <a:ext cx="5695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s-CO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connection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711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Nube"/>
          <p:cNvSpPr/>
          <p:nvPr/>
        </p:nvSpPr>
        <p:spPr>
          <a:xfrm>
            <a:off x="3856038" y="2682875"/>
            <a:ext cx="1028700" cy="779463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WWW</a:t>
            </a:r>
            <a:endParaRPr lang="es-CO" sz="14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1593850" y="5288340"/>
            <a:ext cx="5695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468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42-21779168.jpg"/>
          <p:cNvPicPr>
            <a:picLocks noChangeAspect="1"/>
          </p:cNvPicPr>
          <p:nvPr/>
        </p:nvPicPr>
        <p:blipFill>
          <a:blip r:embed="rId2" cstate="print"/>
          <a:srcRect t="6881"/>
          <a:stretch>
            <a:fillRect/>
          </a:stretch>
        </p:blipFill>
        <p:spPr>
          <a:xfrm>
            <a:off x="395536" y="692696"/>
            <a:ext cx="7848872" cy="58470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But</a:t>
            </a:r>
            <a:r>
              <a:rPr lang="es-CO" dirty="0" smtClean="0"/>
              <a:t> virtual </a:t>
            </a:r>
            <a:r>
              <a:rPr lang="es-CO" dirty="0" err="1" smtClean="0"/>
              <a:t>education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7719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has </a:t>
            </a:r>
            <a:r>
              <a:rPr lang="es-CO" dirty="0" err="1" smtClean="0"/>
              <a:t>been</a:t>
            </a:r>
            <a:r>
              <a:rPr lang="es-CO" dirty="0" smtClean="0"/>
              <a:t> </a:t>
            </a:r>
            <a:r>
              <a:rPr lang="es-CO" dirty="0" err="1" smtClean="0"/>
              <a:t>around</a:t>
            </a:r>
            <a:r>
              <a:rPr lang="es-CO" dirty="0"/>
              <a:t> </a:t>
            </a:r>
            <a:r>
              <a:rPr lang="es-CO" dirty="0" err="1" smtClean="0"/>
              <a:t>for</a:t>
            </a:r>
            <a:r>
              <a:rPr lang="es-CO" dirty="0" smtClean="0"/>
              <a:t> </a:t>
            </a:r>
            <a:r>
              <a:rPr lang="es-CO" dirty="0" err="1" smtClean="0"/>
              <a:t>centuries</a:t>
            </a:r>
            <a:r>
              <a:rPr lang="es-CO" dirty="0" smtClean="0"/>
              <a:t>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8052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42-237124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7" y="692696"/>
            <a:ext cx="7488832" cy="561662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Teachers</a:t>
            </a:r>
            <a:r>
              <a:rPr lang="es-CO" dirty="0" smtClean="0"/>
              <a:t> and </a:t>
            </a:r>
            <a:r>
              <a:rPr lang="es-CO" dirty="0" err="1" smtClean="0"/>
              <a:t>students</a:t>
            </a:r>
            <a:endParaRPr lang="es-CO" dirty="0"/>
          </a:p>
        </p:txBody>
      </p:sp>
      <p:pic>
        <p:nvPicPr>
          <p:cNvPr id="4" name="3 Imagen" descr="42-23712402.jpg"/>
          <p:cNvPicPr>
            <a:picLocks noChangeAspect="1"/>
          </p:cNvPicPr>
          <p:nvPr/>
        </p:nvPicPr>
        <p:blipFill rotWithShape="1">
          <a:blip r:embed="rId2" cstate="print"/>
          <a:srcRect l="38567" t="40948" r="34053" b="17118"/>
          <a:stretch/>
        </p:blipFill>
        <p:spPr>
          <a:xfrm>
            <a:off x="3643745" y="2992582"/>
            <a:ext cx="2050473" cy="235527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348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in </a:t>
            </a:r>
            <a:r>
              <a:rPr lang="es-CO" dirty="0" err="1" smtClean="0"/>
              <a:t>different</a:t>
            </a:r>
            <a:r>
              <a:rPr lang="es-CO" dirty="0" smtClean="0"/>
              <a:t> times and places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6506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556792"/>
            <a:ext cx="2808312" cy="3900509"/>
          </a:xfrm>
        </p:spPr>
        <p:txBody>
          <a:bodyPr anchor="ctr"/>
          <a:lstStyle/>
          <a:p>
            <a:pPr algn="ctr"/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ducation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Imagen" descr="AB0023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548680"/>
            <a:ext cx="4000500" cy="6096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662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have</a:t>
            </a:r>
            <a:r>
              <a:rPr lang="es-CO" dirty="0" smtClean="0"/>
              <a:t> </a:t>
            </a:r>
            <a:r>
              <a:rPr lang="es-CO" dirty="0" err="1" smtClean="0"/>
              <a:t>been</a:t>
            </a:r>
            <a:r>
              <a:rPr lang="es-CO" dirty="0" smtClean="0"/>
              <a:t> </a:t>
            </a:r>
            <a:r>
              <a:rPr lang="es-CO" dirty="0" err="1" smtClean="0"/>
              <a:t>connected</a:t>
            </a:r>
            <a:r>
              <a:rPr lang="es-C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982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by</a:t>
            </a:r>
            <a:r>
              <a:rPr lang="es-CO" dirty="0" smtClean="0"/>
              <a:t> a </a:t>
            </a:r>
            <a:r>
              <a:rPr lang="es-CO" dirty="0" err="1" smtClean="0"/>
              <a:t>technology</a:t>
            </a:r>
            <a:r>
              <a:rPr lang="es-CO" dirty="0" smtClean="0"/>
              <a:t> </a:t>
            </a:r>
            <a:r>
              <a:rPr lang="es-CO" dirty="0" err="1" smtClean="0"/>
              <a:t>called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635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70052" y="980728"/>
            <a:ext cx="4851573" cy="1154097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s-ES" dirty="0" err="1" smtClean="0"/>
              <a:t>Books</a:t>
            </a:r>
            <a:r>
              <a:rPr lang="es-ES" dirty="0" smtClean="0"/>
              <a:t>!</a:t>
            </a:r>
            <a:endParaRPr dirty="0"/>
          </a:p>
        </p:txBody>
      </p:sp>
      <p:pic>
        <p:nvPicPr>
          <p:cNvPr id="4096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" t="2524" r="3952" b="2630"/>
          <a:stretch>
            <a:fillRect/>
          </a:stretch>
        </p:blipFill>
        <p:spPr bwMode="auto">
          <a:xfrm>
            <a:off x="467544" y="764704"/>
            <a:ext cx="3888432" cy="540586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" t="1055" r="3929" b="1940"/>
          <a:stretch>
            <a:fillRect/>
          </a:stretch>
        </p:blipFill>
        <p:spPr bwMode="auto">
          <a:xfrm>
            <a:off x="5148064" y="2708920"/>
            <a:ext cx="2664296" cy="3600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79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2041525"/>
            <a:ext cx="5516562" cy="42132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8" name="4 CuadroTexto"/>
          <p:cNvSpPr txBox="1">
            <a:spLocks noChangeArrowheads="1"/>
          </p:cNvSpPr>
          <p:nvPr/>
        </p:nvSpPr>
        <p:spPr bwMode="auto">
          <a:xfrm>
            <a:off x="611560" y="2883501"/>
            <a:ext cx="208823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2800" dirty="0" err="1" smtClean="0"/>
              <a:t>With</a:t>
            </a:r>
            <a:r>
              <a:rPr lang="es-ES" sz="2800" dirty="0" smtClean="0"/>
              <a:t> </a:t>
            </a:r>
            <a:r>
              <a:rPr lang="es-ES" sz="2800" dirty="0" err="1" smtClean="0"/>
              <a:t>this</a:t>
            </a:r>
            <a:endParaRPr lang="es-ES" sz="2800" dirty="0" smtClean="0"/>
          </a:p>
          <a:p>
            <a:pPr eaLnBrk="1" hangingPunct="1"/>
            <a:r>
              <a:rPr lang="es-ES" sz="2800" dirty="0" err="1" smtClean="0"/>
              <a:t>ancient</a:t>
            </a:r>
            <a:r>
              <a:rPr lang="es-ES" sz="2800" dirty="0" smtClean="0"/>
              <a:t> </a:t>
            </a:r>
            <a:r>
              <a:rPr lang="es-ES" sz="2800" dirty="0" err="1" smtClean="0"/>
              <a:t>technology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86702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2041525"/>
            <a:ext cx="5516562" cy="42132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8" name="4 CuadroTexto"/>
          <p:cNvSpPr txBox="1">
            <a:spLocks noChangeArrowheads="1"/>
          </p:cNvSpPr>
          <p:nvPr/>
        </p:nvSpPr>
        <p:spPr bwMode="auto">
          <a:xfrm>
            <a:off x="467544" y="4780309"/>
            <a:ext cx="208823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2800" dirty="0" err="1"/>
              <a:t>s</a:t>
            </a:r>
            <a:r>
              <a:rPr lang="es-ES" sz="2800" dirty="0" err="1" smtClean="0"/>
              <a:t>omeone</a:t>
            </a:r>
            <a:r>
              <a:rPr lang="es-ES" sz="2800" dirty="0" smtClean="0"/>
              <a:t> in </a:t>
            </a:r>
            <a:r>
              <a:rPr lang="es-ES" sz="2800" dirty="0" err="1" smtClean="0"/>
              <a:t>one</a:t>
            </a:r>
            <a:r>
              <a:rPr lang="es-ES" sz="2800" dirty="0" smtClean="0"/>
              <a:t> time and place</a:t>
            </a:r>
            <a:endParaRPr lang="es-CO" sz="2800" dirty="0"/>
          </a:p>
        </p:txBody>
      </p:sp>
      <p:sp>
        <p:nvSpPr>
          <p:cNvPr id="6" name="5 Elipse"/>
          <p:cNvSpPr/>
          <p:nvPr/>
        </p:nvSpPr>
        <p:spPr>
          <a:xfrm>
            <a:off x="5551488" y="5003800"/>
            <a:ext cx="849312" cy="692150"/>
          </a:xfrm>
          <a:prstGeom prst="ellipse">
            <a:avLst/>
          </a:prstGeom>
          <a:noFill/>
          <a:ln w="76200"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235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2041525"/>
            <a:ext cx="5516562" cy="42132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8" name="4 CuadroTexto"/>
          <p:cNvSpPr txBox="1">
            <a:spLocks noChangeArrowheads="1"/>
          </p:cNvSpPr>
          <p:nvPr/>
        </p:nvSpPr>
        <p:spPr bwMode="auto">
          <a:xfrm>
            <a:off x="467544" y="3771037"/>
            <a:ext cx="208823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2800" dirty="0"/>
              <a:t>c</a:t>
            </a:r>
            <a:r>
              <a:rPr lang="es-ES" sz="2800" dirty="0" smtClean="0"/>
              <a:t>an </a:t>
            </a:r>
            <a:r>
              <a:rPr lang="es-ES" sz="2800" dirty="0" err="1" smtClean="0"/>
              <a:t>tell</a:t>
            </a:r>
            <a:r>
              <a:rPr lang="es-ES" sz="2800" dirty="0" smtClean="0"/>
              <a:t> a </a:t>
            </a:r>
            <a:r>
              <a:rPr lang="es-ES" sz="2800" dirty="0" err="1" smtClean="0"/>
              <a:t>story</a:t>
            </a:r>
            <a:endParaRPr lang="es-CO" sz="2800" dirty="0"/>
          </a:p>
        </p:txBody>
      </p:sp>
      <p:sp>
        <p:nvSpPr>
          <p:cNvPr id="6" name="5 Elipse"/>
          <p:cNvSpPr/>
          <p:nvPr/>
        </p:nvSpPr>
        <p:spPr>
          <a:xfrm>
            <a:off x="5551488" y="5003800"/>
            <a:ext cx="849312" cy="692150"/>
          </a:xfrm>
          <a:prstGeom prst="ellipse">
            <a:avLst/>
          </a:prstGeom>
          <a:noFill/>
          <a:ln w="76200"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7" name="6 Flecha en U"/>
          <p:cNvSpPr/>
          <p:nvPr/>
        </p:nvSpPr>
        <p:spPr>
          <a:xfrm>
            <a:off x="6270625" y="4519613"/>
            <a:ext cx="1057275" cy="404812"/>
          </a:xfrm>
          <a:prstGeom prst="uturn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35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2041525"/>
            <a:ext cx="5516562" cy="42132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8" name="4 CuadroTexto"/>
          <p:cNvSpPr txBox="1">
            <a:spLocks noChangeArrowheads="1"/>
          </p:cNvSpPr>
          <p:nvPr/>
        </p:nvSpPr>
        <p:spPr bwMode="auto">
          <a:xfrm>
            <a:off x="467544" y="2420888"/>
            <a:ext cx="208823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2800" dirty="0" err="1"/>
              <a:t>t</a:t>
            </a:r>
            <a:r>
              <a:rPr lang="es-ES" sz="2800" dirty="0" err="1" smtClean="0"/>
              <a:t>o</a:t>
            </a:r>
            <a:r>
              <a:rPr lang="es-ES" sz="2800" dirty="0" smtClean="0"/>
              <a:t> </a:t>
            </a:r>
            <a:r>
              <a:rPr lang="es-ES" sz="2800" dirty="0" err="1" smtClean="0"/>
              <a:t>someone</a:t>
            </a:r>
            <a:r>
              <a:rPr lang="es-ES" sz="2800" dirty="0" smtClean="0"/>
              <a:t> in a </a:t>
            </a:r>
            <a:r>
              <a:rPr lang="es-ES" sz="2800" dirty="0" err="1" smtClean="0"/>
              <a:t>different</a:t>
            </a:r>
            <a:r>
              <a:rPr lang="es-ES" sz="2800" dirty="0" smtClean="0"/>
              <a:t> time and place.</a:t>
            </a:r>
            <a:endParaRPr lang="es-CO" sz="2800" dirty="0"/>
          </a:p>
        </p:txBody>
      </p:sp>
      <p:sp>
        <p:nvSpPr>
          <p:cNvPr id="6" name="5 Elipse"/>
          <p:cNvSpPr/>
          <p:nvPr/>
        </p:nvSpPr>
        <p:spPr>
          <a:xfrm>
            <a:off x="5551488" y="5003800"/>
            <a:ext cx="849312" cy="692150"/>
          </a:xfrm>
          <a:prstGeom prst="ellipse">
            <a:avLst/>
          </a:prstGeom>
          <a:noFill/>
          <a:ln w="76200"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7" name="6 Flecha en U"/>
          <p:cNvSpPr/>
          <p:nvPr/>
        </p:nvSpPr>
        <p:spPr>
          <a:xfrm>
            <a:off x="6270625" y="4519613"/>
            <a:ext cx="1057275" cy="404812"/>
          </a:xfrm>
          <a:prstGeom prst="uturn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/>
              </a:solidFill>
            </a:endParaRPr>
          </a:p>
        </p:txBody>
      </p:sp>
      <p:sp>
        <p:nvSpPr>
          <p:cNvPr id="8" name="7 Flecha en U"/>
          <p:cNvSpPr/>
          <p:nvPr/>
        </p:nvSpPr>
        <p:spPr>
          <a:xfrm rot="14747899" flipV="1">
            <a:off x="6671469" y="3642519"/>
            <a:ext cx="1470025" cy="417513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rgbClr val="FFFF00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5186363" y="2478088"/>
            <a:ext cx="1736725" cy="1336675"/>
          </a:xfrm>
          <a:prstGeom prst="ellipse">
            <a:avLst/>
          </a:prstGeom>
          <a:noFill/>
          <a:ln w="76200"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235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2041525"/>
            <a:ext cx="5516562" cy="42132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8" name="4 CuadroTexto"/>
          <p:cNvSpPr txBox="1">
            <a:spLocks noChangeArrowheads="1"/>
          </p:cNvSpPr>
          <p:nvPr/>
        </p:nvSpPr>
        <p:spPr bwMode="auto">
          <a:xfrm>
            <a:off x="467544" y="2883501"/>
            <a:ext cx="20882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2800" dirty="0" err="1" smtClean="0"/>
              <a:t>Hopefully</a:t>
            </a:r>
            <a:r>
              <a:rPr lang="es-ES" sz="28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1235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Successful</a:t>
            </a:r>
            <a:r>
              <a:rPr lang="es-CO" dirty="0" smtClean="0"/>
              <a:t> </a:t>
            </a:r>
            <a:r>
              <a:rPr lang="es-CO" dirty="0" err="1" smtClean="0"/>
              <a:t>education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0088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was</a:t>
            </a:r>
            <a:r>
              <a:rPr lang="es-CO" dirty="0" smtClean="0"/>
              <a:t> </a:t>
            </a:r>
            <a:r>
              <a:rPr lang="es-CO" dirty="0" err="1" smtClean="0"/>
              <a:t>based</a:t>
            </a:r>
            <a:r>
              <a:rPr lang="es-CO" dirty="0" smtClean="0"/>
              <a:t> </a:t>
            </a:r>
            <a:r>
              <a:rPr lang="es-CO" dirty="0" err="1" smtClean="0"/>
              <a:t>on</a:t>
            </a:r>
            <a:r>
              <a:rPr lang="es-CO" dirty="0" smtClean="0"/>
              <a:t> «</a:t>
            </a:r>
            <a:r>
              <a:rPr lang="es-CO" dirty="0" err="1" smtClean="0"/>
              <a:t>expert</a:t>
            </a:r>
            <a:r>
              <a:rPr lang="es-CO" dirty="0" smtClean="0"/>
              <a:t> </a:t>
            </a:r>
            <a:r>
              <a:rPr lang="es-CO" dirty="0" err="1" smtClean="0"/>
              <a:t>users</a:t>
            </a:r>
            <a:r>
              <a:rPr lang="es-CO" dirty="0" smtClean="0"/>
              <a:t>»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9288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154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of </a:t>
            </a:r>
            <a:r>
              <a:rPr lang="es-CO" dirty="0" err="1" smtClean="0"/>
              <a:t>this</a:t>
            </a:r>
            <a:r>
              <a:rPr lang="es-CO" dirty="0" smtClean="0"/>
              <a:t> </a:t>
            </a:r>
            <a:r>
              <a:rPr lang="es-CO" dirty="0" err="1" smtClean="0"/>
              <a:t>ancient</a:t>
            </a:r>
            <a:r>
              <a:rPr lang="es-CO" dirty="0" smtClean="0"/>
              <a:t> </a:t>
            </a:r>
            <a:r>
              <a:rPr lang="es-CO" dirty="0" err="1" smtClean="0"/>
              <a:t>technology</a:t>
            </a:r>
            <a:r>
              <a:rPr lang="es-C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924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544715"/>
            <a:ext cx="2217440" cy="4260549"/>
          </a:xfrm>
        </p:spPr>
        <p:txBody>
          <a:bodyPr anchor="t">
            <a:normAutofit/>
          </a:bodyPr>
          <a:lstStyle/>
          <a:p>
            <a:r>
              <a:rPr lang="es-CO" dirty="0" err="1" smtClean="0"/>
              <a:t>That</a:t>
            </a:r>
            <a:r>
              <a:rPr lang="es-CO" dirty="0" smtClean="0"/>
              <a:t> </a:t>
            </a:r>
            <a:r>
              <a:rPr lang="es-CO" dirty="0" err="1" smtClean="0"/>
              <a:t>is</a:t>
            </a:r>
            <a:r>
              <a:rPr lang="es-CO" dirty="0" smtClean="0"/>
              <a:t> </a:t>
            </a:r>
            <a:br>
              <a:rPr lang="es-CO" dirty="0" smtClean="0"/>
            </a:br>
            <a:r>
              <a:rPr lang="es-CO" dirty="0" err="1" smtClean="0"/>
              <a:t>good</a:t>
            </a:r>
            <a:r>
              <a:rPr lang="es-CO" dirty="0" smtClean="0"/>
              <a:t> </a:t>
            </a:r>
            <a:r>
              <a:rPr lang="es-CO" dirty="0" err="1" smtClean="0"/>
              <a:t>readers</a:t>
            </a:r>
            <a:r>
              <a:rPr lang="es-CO" dirty="0" smtClean="0"/>
              <a:t> and </a:t>
            </a:r>
            <a:r>
              <a:rPr lang="es-CO" dirty="0" err="1" smtClean="0"/>
              <a:t>good</a:t>
            </a:r>
            <a:r>
              <a:rPr lang="es-CO" dirty="0" smtClean="0"/>
              <a:t> </a:t>
            </a:r>
            <a:r>
              <a:rPr lang="es-CO" dirty="0" err="1" smtClean="0"/>
              <a:t>writers</a:t>
            </a:r>
            <a:r>
              <a:rPr lang="es-CO" dirty="0" smtClean="0"/>
              <a:t> </a:t>
            </a:r>
            <a:endParaRPr lang="es-CO" dirty="0"/>
          </a:p>
        </p:txBody>
      </p:sp>
      <p:pic>
        <p:nvPicPr>
          <p:cNvPr id="3" name="2 Imagen" descr="42-218175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541" y="980727"/>
            <a:ext cx="7662867" cy="511256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509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546032" cy="4260549"/>
          </a:xfrm>
        </p:spPr>
        <p:txBody>
          <a:bodyPr anchor="t">
            <a:normAutofit/>
          </a:bodyPr>
          <a:lstStyle/>
          <a:p>
            <a:r>
              <a:rPr lang="es-CO" dirty="0" err="1" smtClean="0"/>
              <a:t>That</a:t>
            </a:r>
            <a:r>
              <a:rPr lang="es-CO" dirty="0" smtClean="0"/>
              <a:t> </a:t>
            </a:r>
            <a:r>
              <a:rPr lang="es-CO" dirty="0" err="1" smtClean="0"/>
              <a:t>is</a:t>
            </a:r>
            <a:r>
              <a:rPr lang="es-CO" dirty="0"/>
              <a:t>:</a:t>
            </a: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err="1" smtClean="0"/>
              <a:t>good</a:t>
            </a:r>
            <a:r>
              <a:rPr lang="es-CO" dirty="0" smtClean="0"/>
              <a:t> </a:t>
            </a:r>
            <a:r>
              <a:rPr lang="es-CO" dirty="0" err="1" smtClean="0"/>
              <a:t>readers</a:t>
            </a:r>
            <a:r>
              <a:rPr lang="es-CO" dirty="0" smtClean="0"/>
              <a:t> and </a:t>
            </a:r>
            <a:r>
              <a:rPr lang="es-CO" dirty="0" err="1" smtClean="0"/>
              <a:t>good</a:t>
            </a:r>
            <a:r>
              <a:rPr lang="es-CO" dirty="0" smtClean="0"/>
              <a:t> </a:t>
            </a:r>
            <a:r>
              <a:rPr lang="es-CO" dirty="0" err="1" smtClean="0"/>
              <a:t>writers</a:t>
            </a:r>
            <a:r>
              <a:rPr lang="es-CO" dirty="0" smtClean="0"/>
              <a:t> </a:t>
            </a:r>
            <a:endParaRPr lang="es-CO" dirty="0"/>
          </a:p>
        </p:txBody>
      </p:sp>
      <p:pic>
        <p:nvPicPr>
          <p:cNvPr id="3" name="2 Imagen" descr="42-21817541.jpg"/>
          <p:cNvPicPr>
            <a:picLocks noChangeAspect="1"/>
          </p:cNvPicPr>
          <p:nvPr/>
        </p:nvPicPr>
        <p:blipFill rotWithShape="1">
          <a:blip r:embed="rId2" cstate="print"/>
          <a:srcRect l="45386" t="46126"/>
          <a:stretch/>
        </p:blipFill>
        <p:spPr>
          <a:xfrm>
            <a:off x="4059382" y="3338945"/>
            <a:ext cx="4185026" cy="275435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71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Yesterday</a:t>
            </a:r>
            <a:r>
              <a:rPr lang="es-CO" dirty="0" smtClean="0"/>
              <a:t>: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5 CuadroTexto"/>
          <p:cNvSpPr txBox="1">
            <a:spLocks noChangeArrowheads="1"/>
          </p:cNvSpPr>
          <p:nvPr/>
        </p:nvSpPr>
        <p:spPr bwMode="auto">
          <a:xfrm>
            <a:off x="1044575" y="5851525"/>
            <a:ext cx="26633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s-ES" sz="1200" dirty="0" err="1" smtClean="0"/>
              <a:t>Berthe</a:t>
            </a:r>
            <a:r>
              <a:rPr lang="es-ES" sz="1200" dirty="0" smtClean="0"/>
              <a:t> </a:t>
            </a:r>
            <a:r>
              <a:rPr lang="es-ES" sz="1200" dirty="0" err="1" smtClean="0"/>
              <a:t>Morisot</a:t>
            </a:r>
            <a:r>
              <a:rPr lang="es-ES" sz="1200" dirty="0" smtClean="0"/>
              <a:t>  (</a:t>
            </a:r>
            <a:r>
              <a:rPr lang="es-ES" sz="1200" dirty="0"/>
              <a:t>1870) </a:t>
            </a:r>
            <a:endParaRPr lang="es-CO" sz="1200" dirty="0"/>
          </a:p>
        </p:txBody>
      </p:sp>
      <p:sp>
        <p:nvSpPr>
          <p:cNvPr id="41990" name="6 CuadroTexto"/>
          <p:cNvSpPr txBox="1">
            <a:spLocks noChangeArrowheads="1"/>
          </p:cNvSpPr>
          <p:nvPr/>
        </p:nvSpPr>
        <p:spPr bwMode="auto">
          <a:xfrm>
            <a:off x="6724699" y="5861050"/>
            <a:ext cx="19517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s-ES" sz="1200" dirty="0" smtClean="0"/>
              <a:t>Johannes </a:t>
            </a:r>
            <a:r>
              <a:rPr lang="es-ES" sz="1200" dirty="0" err="1" smtClean="0"/>
              <a:t>Vermeer</a:t>
            </a:r>
            <a:r>
              <a:rPr lang="es-ES" sz="1200" dirty="0" smtClean="0"/>
              <a:t> (</a:t>
            </a:r>
            <a:r>
              <a:rPr lang="es-ES" sz="1200" dirty="0"/>
              <a:t>1670) </a:t>
            </a:r>
            <a:br>
              <a:rPr lang="es-ES" sz="1200" dirty="0"/>
            </a:br>
            <a:endParaRPr lang="es-CO" sz="1200" dirty="0"/>
          </a:p>
        </p:txBody>
      </p:sp>
      <p:sp>
        <p:nvSpPr>
          <p:cNvPr id="41991" name="7 CuadroTexto"/>
          <p:cNvSpPr txBox="1">
            <a:spLocks noChangeArrowheads="1"/>
          </p:cNvSpPr>
          <p:nvPr/>
        </p:nvSpPr>
        <p:spPr bwMode="auto">
          <a:xfrm>
            <a:off x="3887343" y="2116138"/>
            <a:ext cx="104387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dirty="0" smtClean="0"/>
              <a:t>Reading</a:t>
            </a:r>
            <a:endParaRPr lang="es-ES" dirty="0"/>
          </a:p>
          <a:p>
            <a:pPr algn="ctr" eaLnBrk="1" hangingPunct="1"/>
            <a:r>
              <a:rPr lang="es-ES" dirty="0"/>
              <a:t>+</a:t>
            </a:r>
          </a:p>
          <a:p>
            <a:pPr algn="ctr" eaLnBrk="1" hangingPunct="1"/>
            <a:r>
              <a:rPr lang="es-ES" dirty="0" err="1" smtClean="0"/>
              <a:t>Writing</a:t>
            </a:r>
            <a:endParaRPr lang="es-CO" dirty="0"/>
          </a:p>
        </p:txBody>
      </p:sp>
      <p:pic>
        <p:nvPicPr>
          <p:cNvPr id="4199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3676742" cy="451767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934" y="1268760"/>
            <a:ext cx="3695522" cy="451767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26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Today</a:t>
            </a:r>
            <a:r>
              <a:rPr lang="es-CO" dirty="0" smtClean="0"/>
              <a:t>: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3 CuadroTexto"/>
          <p:cNvSpPr txBox="1">
            <a:spLocks noChangeArrowheads="1"/>
          </p:cNvSpPr>
          <p:nvPr/>
        </p:nvSpPr>
        <p:spPr bwMode="auto">
          <a:xfrm>
            <a:off x="3791163" y="2116138"/>
            <a:ext cx="12362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dirty="0" err="1" smtClean="0"/>
              <a:t>Recording</a:t>
            </a:r>
            <a:endParaRPr lang="es-ES" dirty="0"/>
          </a:p>
          <a:p>
            <a:pPr algn="ctr" eaLnBrk="1" hangingPunct="1"/>
            <a:r>
              <a:rPr lang="es-ES" dirty="0"/>
              <a:t>+</a:t>
            </a:r>
          </a:p>
          <a:p>
            <a:pPr algn="ctr" eaLnBrk="1" hangingPunct="1"/>
            <a:r>
              <a:rPr lang="es-ES" dirty="0" err="1" smtClean="0"/>
              <a:t>Playing</a:t>
            </a:r>
            <a:r>
              <a:rPr lang="es-ES" dirty="0" smtClean="0"/>
              <a:t> </a:t>
            </a:r>
          </a:p>
          <a:p>
            <a:pPr algn="ctr" eaLnBrk="1" hangingPunct="1"/>
            <a:r>
              <a:rPr lang="es-ES" dirty="0" smtClean="0"/>
              <a:t>back</a:t>
            </a:r>
            <a:endParaRPr lang="es-CO" dirty="0"/>
          </a:p>
        </p:txBody>
      </p:sp>
      <p:pic>
        <p:nvPicPr>
          <p:cNvPr id="43014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2" y="1412776"/>
            <a:ext cx="3690387" cy="30963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5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05064"/>
            <a:ext cx="1962706" cy="26642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6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4010025" cy="29064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7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95" y="4078287"/>
            <a:ext cx="3074088" cy="204542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01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The</a:t>
            </a:r>
            <a:r>
              <a:rPr lang="es-CO" dirty="0" smtClean="0"/>
              <a:t> </a:t>
            </a:r>
            <a:r>
              <a:rPr lang="es-CO" dirty="0" err="1" smtClean="0">
                <a:solidFill>
                  <a:schemeClr val="tx1"/>
                </a:solidFill>
              </a:rPr>
              <a:t>process</a:t>
            </a:r>
            <a:r>
              <a:rPr lang="es-CO" dirty="0" smtClean="0"/>
              <a:t> </a:t>
            </a:r>
            <a:r>
              <a:rPr lang="es-CO" dirty="0" err="1" smtClean="0"/>
              <a:t>is</a:t>
            </a:r>
            <a:r>
              <a:rPr lang="es-CO" dirty="0" smtClean="0"/>
              <a:t> </a:t>
            </a:r>
            <a:r>
              <a:rPr lang="es-CO" dirty="0" err="1" smtClean="0"/>
              <a:t>the</a:t>
            </a:r>
            <a:r>
              <a:rPr lang="es-CO" dirty="0" smtClean="0"/>
              <a:t> </a:t>
            </a:r>
            <a:r>
              <a:rPr lang="es-CO" dirty="0" err="1" smtClean="0"/>
              <a:t>same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The</a:t>
            </a:r>
            <a:r>
              <a:rPr lang="es-CO" dirty="0" smtClean="0"/>
              <a:t> </a:t>
            </a:r>
            <a:r>
              <a:rPr lang="es-CO" dirty="0" err="1" smtClean="0">
                <a:solidFill>
                  <a:schemeClr val="tx1"/>
                </a:solidFill>
              </a:rPr>
              <a:t>tools</a:t>
            </a:r>
            <a:r>
              <a:rPr lang="es-CO" dirty="0" smtClean="0"/>
              <a:t> are </a:t>
            </a:r>
            <a:r>
              <a:rPr lang="es-CO" dirty="0" err="1" smtClean="0"/>
              <a:t>different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4 CuadroTexto"/>
          <p:cNvSpPr txBox="1">
            <a:spLocks noChangeArrowheads="1"/>
          </p:cNvSpPr>
          <p:nvPr/>
        </p:nvSpPr>
        <p:spPr bwMode="auto">
          <a:xfrm>
            <a:off x="1619672" y="1412776"/>
            <a:ext cx="57991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dirty="0" err="1" smtClean="0"/>
              <a:t>Different</a:t>
            </a:r>
            <a:r>
              <a:rPr lang="es-ES" dirty="0" smtClean="0"/>
              <a:t> Media                               </a:t>
            </a:r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dirty="0" err="1" smtClean="0"/>
              <a:t>Speeds</a:t>
            </a:r>
            <a:endParaRPr lang="es-CO" dirty="0"/>
          </a:p>
        </p:txBody>
      </p:sp>
      <p:pic>
        <p:nvPicPr>
          <p:cNvPr id="4506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" t="1569" r="754" b="1160"/>
          <a:stretch>
            <a:fillRect/>
          </a:stretch>
        </p:blipFill>
        <p:spPr bwMode="auto">
          <a:xfrm>
            <a:off x="539552" y="1916832"/>
            <a:ext cx="8208912" cy="44644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80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story</a:t>
            </a:r>
            <a:r>
              <a:rPr lang="es-CO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stories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2 Imagen" descr="42-197461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924944"/>
            <a:ext cx="5140440" cy="34312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37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596253"/>
          </a:xfrm>
        </p:spPr>
        <p:txBody>
          <a:bodyPr>
            <a:normAutofit/>
          </a:bodyPr>
          <a:lstStyle/>
          <a:p>
            <a:r>
              <a:rPr lang="es-CO" dirty="0" err="1" smtClean="0"/>
              <a:t>When</a:t>
            </a:r>
            <a:r>
              <a:rPr lang="es-CO" dirty="0" smtClean="0"/>
              <a:t> </a:t>
            </a:r>
            <a:r>
              <a:rPr lang="es-CO" dirty="0" err="1" smtClean="0"/>
              <a:t>education</a:t>
            </a:r>
            <a:r>
              <a:rPr lang="es-CO" dirty="0" smtClean="0"/>
              <a:t> </a:t>
            </a:r>
            <a:br>
              <a:rPr lang="es-CO" dirty="0" smtClean="0"/>
            </a:br>
            <a:r>
              <a:rPr lang="es-CO" dirty="0" smtClean="0"/>
              <a:t>has a </a:t>
            </a:r>
            <a:r>
              <a:rPr lang="es-CO" dirty="0" smtClean="0">
                <a:solidFill>
                  <a:schemeClr val="tx1"/>
                </a:solidFill>
              </a:rPr>
              <a:t>time</a:t>
            </a:r>
            <a:r>
              <a:rPr lang="es-CO" dirty="0" smtClean="0"/>
              <a:t> and a </a:t>
            </a:r>
            <a:r>
              <a:rPr lang="es-CO" dirty="0" smtClean="0">
                <a:solidFill>
                  <a:schemeClr val="tx1"/>
                </a:solidFill>
              </a:rPr>
              <a:t>place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420020"/>
            <a:ext cx="7315200" cy="2100309"/>
          </a:xfrm>
        </p:spPr>
        <p:txBody>
          <a:bodyPr anchor="ctr">
            <a:normAutofit/>
          </a:bodyPr>
          <a:lstStyle/>
          <a:p>
            <a:r>
              <a:rPr lang="es-CO" dirty="0" err="1" smtClean="0"/>
              <a:t>We</a:t>
            </a:r>
            <a:r>
              <a:rPr lang="es-CO" dirty="0" smtClean="0"/>
              <a:t> </a:t>
            </a:r>
            <a:r>
              <a:rPr lang="es-CO" dirty="0" err="1" smtClean="0"/>
              <a:t>have</a:t>
            </a: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>a </a:t>
            </a:r>
            <a:r>
              <a:rPr lang="es-CO" dirty="0" err="1" smtClean="0">
                <a:solidFill>
                  <a:schemeClr val="tx1"/>
                </a:solidFill>
              </a:rPr>
              <a:t>course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4" name="3 Imagen" descr="42-259164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412776"/>
            <a:ext cx="3006436" cy="452379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 </a:t>
            </a:r>
            <a:r>
              <a:rPr lang="es-CO" dirty="0" err="1" smtClean="0"/>
              <a:t>course</a:t>
            </a:r>
            <a:r>
              <a:rPr lang="es-CO" dirty="0" smtClean="0"/>
              <a:t> </a:t>
            </a:r>
            <a:r>
              <a:rPr lang="es-CO" dirty="0" err="1" smtClean="0"/>
              <a:t>is</a:t>
            </a:r>
            <a:r>
              <a:rPr lang="es-CO" dirty="0" smtClean="0"/>
              <a:t> a place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where</a:t>
            </a:r>
            <a:r>
              <a:rPr lang="es-CO" dirty="0" smtClean="0"/>
              <a:t> </a:t>
            </a:r>
            <a:r>
              <a:rPr lang="es-CO" dirty="0" err="1" smtClean="0"/>
              <a:t>you</a:t>
            </a:r>
            <a:r>
              <a:rPr lang="es-CO" dirty="0" smtClean="0"/>
              <a:t> can </a:t>
            </a:r>
            <a:r>
              <a:rPr lang="es-CO" dirty="0" err="1" smtClean="0"/>
              <a:t>go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42-23876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7920880" cy="52847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495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to</a:t>
            </a:r>
            <a:r>
              <a:rPr lang="es-CO" dirty="0" smtClean="0"/>
              <a:t> listen </a:t>
            </a:r>
            <a:r>
              <a:rPr lang="es-CO" dirty="0" err="1" smtClean="0"/>
              <a:t>to</a:t>
            </a:r>
            <a:r>
              <a:rPr lang="es-CO" dirty="0" smtClean="0"/>
              <a:t> a </a:t>
            </a:r>
            <a:r>
              <a:rPr lang="es-CO" dirty="0" err="1" smtClean="0"/>
              <a:t>story</a:t>
            </a:r>
            <a:endParaRPr lang="es-ES" dirty="0"/>
          </a:p>
        </p:txBody>
      </p:sp>
      <p:pic>
        <p:nvPicPr>
          <p:cNvPr id="4" name="3 Imagen" descr="42-23876053.jpg"/>
          <p:cNvPicPr>
            <a:picLocks noChangeAspect="1"/>
          </p:cNvPicPr>
          <p:nvPr/>
        </p:nvPicPr>
        <p:blipFill rotWithShape="1">
          <a:blip r:embed="rId2" cstate="print"/>
          <a:srcRect l="62347"/>
          <a:stretch/>
        </p:blipFill>
        <p:spPr>
          <a:xfrm>
            <a:off x="5334000" y="908720"/>
            <a:ext cx="2982416" cy="52847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Then</a:t>
            </a:r>
            <a:r>
              <a:rPr lang="es-CO" dirty="0" smtClean="0"/>
              <a:t> a </a:t>
            </a:r>
            <a:r>
              <a:rPr lang="es-CO" dirty="0" err="1" smtClean="0"/>
              <a:t>course</a:t>
            </a:r>
            <a:r>
              <a:rPr lang="es-CO" dirty="0" smtClean="0"/>
              <a:t> </a:t>
            </a:r>
            <a:r>
              <a:rPr lang="es-CO" dirty="0" err="1" smtClean="0"/>
              <a:t>is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7574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42-23876053.jpg"/>
          <p:cNvPicPr>
            <a:picLocks noChangeAspect="1"/>
          </p:cNvPicPr>
          <p:nvPr/>
        </p:nvPicPr>
        <p:blipFill rotWithShape="1">
          <a:blip r:embed="rId2" cstate="print"/>
          <a:srcRect l="65321" b="44576"/>
          <a:stretch/>
        </p:blipFill>
        <p:spPr>
          <a:xfrm>
            <a:off x="5569526" y="908720"/>
            <a:ext cx="2746889" cy="292898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5436096" y="4077072"/>
            <a:ext cx="309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err="1" smtClean="0"/>
              <a:t>One</a:t>
            </a:r>
            <a:r>
              <a:rPr lang="es-CO" sz="3200" dirty="0" smtClean="0"/>
              <a:t> </a:t>
            </a:r>
            <a:r>
              <a:rPr lang="es-CO" sz="3200" dirty="0" err="1" smtClean="0"/>
              <a:t>story</a:t>
            </a:r>
            <a:endParaRPr lang="es-CO" sz="3200" dirty="0" smtClean="0"/>
          </a:p>
        </p:txBody>
      </p:sp>
    </p:spTree>
    <p:extLst>
      <p:ext uri="{BB962C8B-B14F-4D97-AF65-F5344CB8AC3E}">
        <p14:creationId xmlns:p14="http://schemas.microsoft.com/office/powerpoint/2010/main" val="299470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42-23876053.jpg"/>
          <p:cNvPicPr>
            <a:picLocks noChangeAspect="1"/>
          </p:cNvPicPr>
          <p:nvPr/>
        </p:nvPicPr>
        <p:blipFill rotWithShape="1">
          <a:blip r:embed="rId2" cstate="print"/>
          <a:srcRect l="37685" t="-1" r="38527" b="59782"/>
          <a:stretch/>
        </p:blipFill>
        <p:spPr>
          <a:xfrm>
            <a:off x="3380509" y="908720"/>
            <a:ext cx="1884218" cy="21254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2 Imagen" descr="42-23876053.jpg"/>
          <p:cNvPicPr>
            <a:picLocks noChangeAspect="1"/>
          </p:cNvPicPr>
          <p:nvPr/>
        </p:nvPicPr>
        <p:blipFill rotWithShape="1">
          <a:blip r:embed="rId2" cstate="print"/>
          <a:srcRect l="65321" b="44576"/>
          <a:stretch/>
        </p:blipFill>
        <p:spPr>
          <a:xfrm>
            <a:off x="5569526" y="908720"/>
            <a:ext cx="2746889" cy="2928989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5436096" y="4077072"/>
            <a:ext cx="30936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err="1" smtClean="0"/>
              <a:t>One</a:t>
            </a:r>
            <a:r>
              <a:rPr lang="es-CO" sz="3200" dirty="0" smtClean="0"/>
              <a:t> </a:t>
            </a:r>
            <a:r>
              <a:rPr lang="es-CO" sz="3200" dirty="0" err="1" smtClean="0"/>
              <a:t>story</a:t>
            </a:r>
            <a:endParaRPr lang="es-CO" sz="3200" dirty="0" smtClean="0"/>
          </a:p>
          <a:p>
            <a:pPr algn="ctr"/>
            <a:r>
              <a:rPr lang="es-CO" sz="3200" dirty="0" smtClean="0"/>
              <a:t>+</a:t>
            </a:r>
          </a:p>
          <a:p>
            <a:pPr algn="ctr"/>
            <a:r>
              <a:rPr lang="es-CO" sz="3200" dirty="0" err="1" smtClean="0"/>
              <a:t>One</a:t>
            </a:r>
            <a:r>
              <a:rPr lang="es-CO" sz="3200" dirty="0" smtClean="0"/>
              <a:t> host</a:t>
            </a:r>
          </a:p>
        </p:txBody>
      </p:sp>
    </p:spTree>
    <p:extLst>
      <p:ext uri="{BB962C8B-B14F-4D97-AF65-F5344CB8AC3E}">
        <p14:creationId xmlns:p14="http://schemas.microsoft.com/office/powerpoint/2010/main" val="151511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42-23876053.jpg"/>
          <p:cNvPicPr>
            <a:picLocks noChangeAspect="1"/>
          </p:cNvPicPr>
          <p:nvPr/>
        </p:nvPicPr>
        <p:blipFill rotWithShape="1">
          <a:blip r:embed="rId2" cstate="print"/>
          <a:srcRect t="46772" r="38528" b="10233"/>
          <a:stretch/>
        </p:blipFill>
        <p:spPr>
          <a:xfrm>
            <a:off x="395536" y="3380509"/>
            <a:ext cx="4869191" cy="227214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 descr="42-23876053.jpg"/>
          <p:cNvPicPr>
            <a:picLocks noChangeAspect="1"/>
          </p:cNvPicPr>
          <p:nvPr/>
        </p:nvPicPr>
        <p:blipFill rotWithShape="1">
          <a:blip r:embed="rId2" cstate="print"/>
          <a:srcRect l="65321" b="44576"/>
          <a:stretch/>
        </p:blipFill>
        <p:spPr>
          <a:xfrm>
            <a:off x="5569526" y="908720"/>
            <a:ext cx="2746889" cy="2928989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436096" y="4077072"/>
            <a:ext cx="30936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err="1" smtClean="0"/>
              <a:t>One</a:t>
            </a:r>
            <a:r>
              <a:rPr lang="es-CO" sz="3200" dirty="0" smtClean="0"/>
              <a:t> </a:t>
            </a:r>
            <a:r>
              <a:rPr lang="es-CO" sz="3200" dirty="0" err="1" smtClean="0"/>
              <a:t>story</a:t>
            </a:r>
            <a:endParaRPr lang="es-CO" sz="3200" dirty="0" smtClean="0"/>
          </a:p>
          <a:p>
            <a:pPr algn="ctr"/>
            <a:r>
              <a:rPr lang="es-CO" sz="3200" dirty="0" smtClean="0"/>
              <a:t>+</a:t>
            </a:r>
          </a:p>
          <a:p>
            <a:pPr algn="ctr"/>
            <a:r>
              <a:rPr lang="es-CO" sz="3200" dirty="0" err="1" smtClean="0"/>
              <a:t>One</a:t>
            </a:r>
            <a:r>
              <a:rPr lang="es-CO" sz="3200" dirty="0" smtClean="0"/>
              <a:t> host</a:t>
            </a:r>
          </a:p>
          <a:p>
            <a:pPr algn="ctr"/>
            <a:r>
              <a:rPr lang="es-CO" sz="3200" dirty="0" smtClean="0"/>
              <a:t>+</a:t>
            </a:r>
          </a:p>
          <a:p>
            <a:pPr algn="ctr"/>
            <a:r>
              <a:rPr lang="es-CO" sz="3200" dirty="0" err="1" smtClean="0"/>
              <a:t>Several</a:t>
            </a:r>
            <a:r>
              <a:rPr lang="es-CO" sz="3200" dirty="0" smtClean="0"/>
              <a:t> </a:t>
            </a:r>
            <a:r>
              <a:rPr lang="es-CO" sz="3200" dirty="0" err="1" smtClean="0"/>
              <a:t>guests</a:t>
            </a:r>
            <a:endParaRPr lang="es-CO" sz="3200" dirty="0"/>
          </a:p>
        </p:txBody>
      </p:sp>
      <p:pic>
        <p:nvPicPr>
          <p:cNvPr id="7" name="6 Imagen" descr="42-23876053.jpg"/>
          <p:cNvPicPr>
            <a:picLocks noChangeAspect="1"/>
          </p:cNvPicPr>
          <p:nvPr/>
        </p:nvPicPr>
        <p:blipFill rotWithShape="1">
          <a:blip r:embed="rId2" cstate="print"/>
          <a:srcRect l="37685" t="-1" r="38527" b="59782"/>
          <a:stretch/>
        </p:blipFill>
        <p:spPr>
          <a:xfrm>
            <a:off x="3380509" y="908720"/>
            <a:ext cx="1884218" cy="21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1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90464" y="1616723"/>
            <a:ext cx="2577480" cy="3468461"/>
          </a:xfrm>
        </p:spPr>
        <p:txBody>
          <a:bodyPr anchor="t">
            <a:normAutofit/>
          </a:bodyPr>
          <a:lstStyle/>
          <a:p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Someone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wants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tell</a:t>
            </a:r>
            <a:r>
              <a:rPr lang="es-CO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s-CO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2 Imagen" descr="42-181364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516186"/>
            <a:ext cx="5577332" cy="372112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405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79450"/>
            <a:ext cx="7736408" cy="523416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803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85801"/>
            <a:ext cx="7736408" cy="52220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432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21" y="620688"/>
            <a:ext cx="7878720" cy="525658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106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21" y="620688"/>
            <a:ext cx="7878720" cy="525658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535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But</a:t>
            </a:r>
            <a:r>
              <a:rPr lang="es-CO" dirty="0" smtClean="0"/>
              <a:t> </a:t>
            </a:r>
            <a:r>
              <a:rPr lang="es-CO" dirty="0" err="1" smtClean="0"/>
              <a:t>today</a:t>
            </a:r>
            <a:r>
              <a:rPr lang="es-CO" dirty="0" smtClean="0"/>
              <a:t> </a:t>
            </a:r>
            <a:r>
              <a:rPr lang="es-CO" dirty="0" err="1" smtClean="0"/>
              <a:t>we</a:t>
            </a:r>
            <a:r>
              <a:rPr lang="es-CO" dirty="0" smtClean="0"/>
              <a:t> </a:t>
            </a:r>
            <a:r>
              <a:rPr lang="es-CO" dirty="0" err="1" smtClean="0"/>
              <a:t>have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536" y="2905596"/>
            <a:ext cx="4546600" cy="31877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249536" y="3053234"/>
            <a:ext cx="4454525" cy="304006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pitchFamily="34" charset="0"/>
              <a:buChar char="•"/>
              <a:defRPr/>
            </a:pPr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s-ES" dirty="0" smtClean="0"/>
              <a:t>New </a:t>
            </a:r>
            <a:r>
              <a:rPr lang="es-ES" dirty="0" err="1" smtClean="0"/>
              <a:t>principles</a:t>
            </a:r>
            <a:endParaRPr dirty="0"/>
          </a:p>
        </p:txBody>
      </p:sp>
      <p:sp>
        <p:nvSpPr>
          <p:cNvPr id="7" name="Rectangle 18"/>
          <p:cNvSpPr txBox="1">
            <a:spLocks noChangeArrowheads="1"/>
          </p:cNvSpPr>
          <p:nvPr/>
        </p:nvSpPr>
        <p:spPr bwMode="auto">
          <a:xfrm>
            <a:off x="1403648" y="3212976"/>
            <a:ext cx="4233862" cy="269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s-MX" sz="2400" dirty="0" err="1" smtClean="0">
                <a:latin typeface="Calibri" pitchFamily="34" charset="0"/>
              </a:rPr>
              <a:t>The</a:t>
            </a:r>
            <a:r>
              <a:rPr lang="es-MX" sz="2400" dirty="0" smtClean="0">
                <a:latin typeface="Calibri" pitchFamily="34" charset="0"/>
              </a:rPr>
              <a:t> </a:t>
            </a:r>
            <a:r>
              <a:rPr lang="es-MX" sz="2400" dirty="0" err="1" smtClean="0">
                <a:latin typeface="Calibri" pitchFamily="34" charset="0"/>
              </a:rPr>
              <a:t>Materials</a:t>
            </a:r>
            <a:endParaRPr lang="es-MX" sz="2400" dirty="0">
              <a:latin typeface="Calibri" pitchFamily="34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dirty="0" err="1" smtClean="0">
                <a:latin typeface="Calibri" pitchFamily="34" charset="0"/>
              </a:rPr>
              <a:t>Atoms</a:t>
            </a:r>
            <a:r>
              <a:rPr lang="es-ES_tradnl" dirty="0" smtClean="0">
                <a:latin typeface="Calibri" pitchFamily="34" charset="0"/>
              </a:rPr>
              <a:t> vs. </a:t>
            </a:r>
            <a:r>
              <a:rPr lang="es-ES_tradnl" dirty="0">
                <a:latin typeface="Calibri" pitchFamily="34" charset="0"/>
              </a:rPr>
              <a:t>Bits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dirty="0" err="1" smtClean="0">
                <a:latin typeface="Calibri" pitchFamily="34" charset="0"/>
              </a:rPr>
              <a:t>Processing</a:t>
            </a:r>
            <a:r>
              <a:rPr lang="es-ES_tradnl" dirty="0" smtClean="0">
                <a:latin typeface="Calibri" pitchFamily="34" charset="0"/>
              </a:rPr>
              <a:t> </a:t>
            </a:r>
            <a:r>
              <a:rPr lang="es-ES_tradnl" dirty="0" err="1" smtClean="0">
                <a:latin typeface="Calibri" pitchFamily="34" charset="0"/>
              </a:rPr>
              <a:t>Information</a:t>
            </a:r>
            <a:r>
              <a:rPr lang="es-ES_tradnl" dirty="0">
                <a:latin typeface="Calibri" pitchFamily="34" charset="0"/>
              </a:rPr>
              <a:t/>
            </a:r>
            <a:br>
              <a:rPr lang="es-ES_tradnl" dirty="0">
                <a:latin typeface="Calibri" pitchFamily="34" charset="0"/>
              </a:rPr>
            </a:br>
            <a:r>
              <a:rPr lang="es-ES_tradnl" dirty="0" smtClean="0">
                <a:latin typeface="Calibri" pitchFamily="34" charset="0"/>
              </a:rPr>
              <a:t>    vs</a:t>
            </a:r>
            <a:r>
              <a:rPr lang="es-ES_tradnl" dirty="0">
                <a:latin typeface="Calibri" pitchFamily="34" charset="0"/>
              </a:rPr>
              <a:t>. </a:t>
            </a:r>
            <a:r>
              <a:rPr lang="es-ES_tradnl" dirty="0" err="1" smtClean="0">
                <a:latin typeface="Calibri" pitchFamily="34" charset="0"/>
              </a:rPr>
              <a:t>Moving</a:t>
            </a:r>
            <a:r>
              <a:rPr lang="es-ES_tradnl" dirty="0" smtClean="0">
                <a:latin typeface="Calibri" pitchFamily="34" charset="0"/>
              </a:rPr>
              <a:t> </a:t>
            </a:r>
            <a:r>
              <a:rPr lang="es-ES_tradnl" dirty="0" err="1" smtClean="0">
                <a:latin typeface="Calibri" pitchFamily="34" charset="0"/>
              </a:rPr>
              <a:t>Objects</a:t>
            </a:r>
            <a:endParaRPr lang="es-ES_tradnl" dirty="0">
              <a:latin typeface="Calibri" pitchFamily="34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dirty="0" smtClean="0">
                <a:latin typeface="Calibri" pitchFamily="34" charset="0"/>
              </a:rPr>
              <a:t>Intangibles</a:t>
            </a:r>
            <a:endParaRPr lang="es-ES_tradnl" dirty="0">
              <a:latin typeface="Calibri" pitchFamily="34" charset="0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sz="1600" dirty="0" err="1" smtClean="0">
                <a:latin typeface="Calibri" pitchFamily="34" charset="0"/>
              </a:rPr>
              <a:t>Collective</a:t>
            </a:r>
            <a:r>
              <a:rPr lang="es-ES_tradnl" sz="1600" dirty="0" smtClean="0">
                <a:latin typeface="Calibri" pitchFamily="34" charset="0"/>
              </a:rPr>
              <a:t> </a:t>
            </a:r>
            <a:r>
              <a:rPr lang="es-ES_tradnl" sz="1600" dirty="0" err="1" smtClean="0">
                <a:latin typeface="Calibri" pitchFamily="34" charset="0"/>
              </a:rPr>
              <a:t>Knowledge</a:t>
            </a:r>
            <a:endParaRPr lang="es-ES_tradnl" sz="1600" dirty="0">
              <a:latin typeface="Calibri" pitchFamily="34" charset="0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sz="1600" dirty="0" err="1" smtClean="0">
                <a:latin typeface="Calibri" pitchFamily="34" charset="0"/>
              </a:rPr>
              <a:t>Generation</a:t>
            </a:r>
            <a:r>
              <a:rPr lang="es-ES_tradnl" sz="1600" dirty="0" smtClean="0">
                <a:latin typeface="Calibri" pitchFamily="34" charset="0"/>
              </a:rPr>
              <a:t> of Ideas</a:t>
            </a:r>
            <a:endParaRPr lang="es-ES_tradnl" sz="1600" dirty="0">
              <a:latin typeface="Calibri" pitchFamily="34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dirty="0" err="1" smtClean="0">
                <a:latin typeface="Calibri" pitchFamily="34" charset="0"/>
              </a:rPr>
              <a:t>Overinformation</a:t>
            </a:r>
            <a:endParaRPr lang="es-ES_tradnl" dirty="0" smtClean="0">
              <a:latin typeface="Calibri" pitchFamily="34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dirty="0" err="1" smtClean="0">
                <a:latin typeface="Calibri" pitchFamily="34" charset="0"/>
              </a:rPr>
              <a:t>Misinformation</a:t>
            </a:r>
            <a:endParaRPr lang="es-ES_tradnl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s-MX" dirty="0">
              <a:latin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654925" y="4989513"/>
            <a:ext cx="796925" cy="261937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050" dirty="0"/>
              <a:t>Gil </a:t>
            </a:r>
            <a:r>
              <a:rPr lang="es-ES" sz="1050" dirty="0" err="1"/>
              <a:t>Bruvel</a:t>
            </a:r>
            <a:endParaRPr lang="es-CO" sz="1050" dirty="0"/>
          </a:p>
        </p:txBody>
      </p:sp>
      <p:pic>
        <p:nvPicPr>
          <p:cNvPr id="47113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2422525"/>
            <a:ext cx="3863975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32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536" y="2905596"/>
            <a:ext cx="4546600" cy="31877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249536" y="3053234"/>
            <a:ext cx="4454525" cy="304006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pitchFamily="34" charset="0"/>
              <a:buChar char="•"/>
              <a:defRPr/>
            </a:pPr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s-ES" dirty="0" smtClean="0"/>
              <a:t>New </a:t>
            </a:r>
            <a:r>
              <a:rPr lang="es-ES" dirty="0" err="1" smtClean="0"/>
              <a:t>principles</a:t>
            </a:r>
            <a:endParaRPr dirty="0"/>
          </a:p>
        </p:txBody>
      </p:sp>
      <p:sp>
        <p:nvSpPr>
          <p:cNvPr id="7" name="Rectangle 18"/>
          <p:cNvSpPr txBox="1">
            <a:spLocks noChangeArrowheads="1"/>
          </p:cNvSpPr>
          <p:nvPr/>
        </p:nvSpPr>
        <p:spPr bwMode="auto">
          <a:xfrm>
            <a:off x="1403648" y="3140968"/>
            <a:ext cx="3403550" cy="282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s-ES_tradnl" sz="2400" dirty="0" err="1" smtClean="0">
                <a:latin typeface="Calibri"/>
              </a:rPr>
              <a:t>The</a:t>
            </a:r>
            <a:r>
              <a:rPr lang="es-ES_tradnl" sz="2400" dirty="0" smtClean="0">
                <a:latin typeface="Calibri"/>
              </a:rPr>
              <a:t> Place</a:t>
            </a:r>
            <a:endParaRPr lang="es-ES_tradnl" sz="2400" dirty="0">
              <a:latin typeface="Calibri"/>
            </a:endParaRPr>
          </a:p>
          <a:p>
            <a:pPr marL="742950" lvl="1" indent="-285750">
              <a:spcBef>
                <a:spcPct val="20000"/>
              </a:spcBef>
              <a:defRPr/>
            </a:pPr>
            <a:r>
              <a:rPr lang="es-ES_tradnl" dirty="0" err="1" smtClean="0">
                <a:latin typeface="Calibri"/>
              </a:rPr>
              <a:t>Distance</a:t>
            </a:r>
            <a:r>
              <a:rPr lang="es-ES_tradnl" dirty="0" smtClean="0">
                <a:latin typeface="Calibri"/>
              </a:rPr>
              <a:t> </a:t>
            </a:r>
            <a:r>
              <a:rPr lang="es-ES_tradnl" dirty="0" err="1" smtClean="0">
                <a:latin typeface="Calibri"/>
              </a:rPr>
              <a:t>is</a:t>
            </a:r>
            <a:r>
              <a:rPr lang="es-ES_tradnl" dirty="0" smtClean="0">
                <a:latin typeface="Calibri"/>
              </a:rPr>
              <a:t> </a:t>
            </a:r>
            <a:r>
              <a:rPr lang="es-ES_tradnl" dirty="0" err="1" smtClean="0">
                <a:latin typeface="Calibri"/>
              </a:rPr>
              <a:t>redefined</a:t>
            </a:r>
            <a:endParaRPr lang="es-ES_tradnl" dirty="0" smtClean="0">
              <a:latin typeface="Calibri"/>
            </a:endParaRPr>
          </a:p>
          <a:p>
            <a:pPr marL="742950" lvl="1" indent="-285750">
              <a:spcBef>
                <a:spcPct val="20000"/>
              </a:spcBef>
              <a:defRPr/>
            </a:pPr>
            <a:r>
              <a:rPr lang="es-ES_tradnl" dirty="0" err="1" smtClean="0">
                <a:latin typeface="Calibri"/>
              </a:rPr>
              <a:t>Frontiers</a:t>
            </a:r>
            <a:r>
              <a:rPr lang="es-ES_tradnl" dirty="0" smtClean="0">
                <a:latin typeface="Calibri"/>
              </a:rPr>
              <a:t> are </a:t>
            </a:r>
            <a:r>
              <a:rPr lang="es-ES_tradnl" dirty="0" err="1" smtClean="0">
                <a:latin typeface="Calibri"/>
              </a:rPr>
              <a:t>obsolete</a:t>
            </a:r>
            <a:endParaRPr lang="es-ES_tradnl" dirty="0">
              <a:latin typeface="Calibri"/>
            </a:endParaRPr>
          </a:p>
          <a:p>
            <a:pPr marL="742950" lvl="1" indent="-285750">
              <a:spcBef>
                <a:spcPct val="20000"/>
              </a:spcBef>
              <a:defRPr/>
            </a:pPr>
            <a:r>
              <a:rPr lang="es-ES_tradnl" dirty="0" err="1" smtClean="0">
                <a:latin typeface="Calibri"/>
              </a:rPr>
              <a:t>The</a:t>
            </a:r>
            <a:r>
              <a:rPr lang="es-ES_tradnl" dirty="0" smtClean="0">
                <a:latin typeface="Calibri"/>
              </a:rPr>
              <a:t> </a:t>
            </a:r>
            <a:r>
              <a:rPr lang="es-ES_tradnl" dirty="0" err="1" smtClean="0">
                <a:latin typeface="Calibri"/>
              </a:rPr>
              <a:t>World</a:t>
            </a:r>
            <a:r>
              <a:rPr lang="es-ES_tradnl" dirty="0" smtClean="0">
                <a:latin typeface="Calibri"/>
              </a:rPr>
              <a:t> </a:t>
            </a:r>
            <a:r>
              <a:rPr lang="es-ES_tradnl" dirty="0" err="1" smtClean="0">
                <a:latin typeface="Calibri"/>
              </a:rPr>
              <a:t>is</a:t>
            </a:r>
            <a:r>
              <a:rPr lang="es-ES_tradnl" dirty="0" smtClean="0">
                <a:latin typeface="Calibri"/>
              </a:rPr>
              <a:t> </a:t>
            </a:r>
            <a:r>
              <a:rPr lang="es-ES_tradnl" dirty="0" err="1" smtClean="0">
                <a:latin typeface="Calibri"/>
              </a:rPr>
              <a:t>your</a:t>
            </a:r>
            <a:r>
              <a:rPr lang="es-ES_tradnl" dirty="0" smtClean="0">
                <a:latin typeface="Calibri"/>
              </a:rPr>
              <a:t> </a:t>
            </a:r>
            <a:r>
              <a:rPr lang="es-ES_tradnl" dirty="0" err="1" smtClean="0">
                <a:latin typeface="Calibri"/>
              </a:rPr>
              <a:t>audience</a:t>
            </a:r>
            <a:r>
              <a:rPr lang="es-ES_tradnl" dirty="0" smtClean="0">
                <a:latin typeface="Calibri"/>
              </a:rPr>
              <a:t/>
            </a:r>
            <a:br>
              <a:rPr lang="es-ES_tradnl" dirty="0" smtClean="0">
                <a:latin typeface="Calibri"/>
              </a:rPr>
            </a:br>
            <a:r>
              <a:rPr lang="es-ES_tradnl" dirty="0" smtClean="0">
                <a:latin typeface="Calibri"/>
              </a:rPr>
              <a:t>and </a:t>
            </a:r>
            <a:r>
              <a:rPr lang="es-ES_tradnl" dirty="0" err="1" smtClean="0">
                <a:latin typeface="Calibri"/>
              </a:rPr>
              <a:t>your</a:t>
            </a:r>
            <a:r>
              <a:rPr lang="es-ES_tradnl" dirty="0" smtClean="0">
                <a:latin typeface="Calibri"/>
              </a:rPr>
              <a:t> </a:t>
            </a:r>
            <a:r>
              <a:rPr lang="es-ES_tradnl" dirty="0" err="1" smtClean="0">
                <a:latin typeface="Calibri"/>
              </a:rPr>
              <a:t>competitor</a:t>
            </a:r>
            <a:endParaRPr lang="es-ES_tradnl" dirty="0">
              <a:latin typeface="Calibri"/>
            </a:endParaRPr>
          </a:p>
          <a:p>
            <a:pPr marL="742950" lvl="1" indent="-285750">
              <a:spcBef>
                <a:spcPct val="20000"/>
              </a:spcBef>
              <a:defRPr/>
            </a:pPr>
            <a:r>
              <a:rPr lang="es-ES_tradnl" dirty="0" err="1" smtClean="0">
                <a:latin typeface="Calibri"/>
              </a:rPr>
              <a:t>Challenges</a:t>
            </a:r>
            <a:r>
              <a:rPr lang="es-ES_tradnl" dirty="0" smtClean="0">
                <a:latin typeface="Calibri"/>
              </a:rPr>
              <a:t> and </a:t>
            </a:r>
            <a:r>
              <a:rPr lang="es-ES_tradnl" dirty="0" err="1" smtClean="0">
                <a:latin typeface="Calibri"/>
              </a:rPr>
              <a:t>threats</a:t>
            </a:r>
            <a:r>
              <a:rPr lang="es-ES_tradnl" dirty="0" smtClean="0">
                <a:latin typeface="Calibri"/>
              </a:rPr>
              <a:t> </a:t>
            </a:r>
            <a:br>
              <a:rPr lang="es-ES_tradnl" dirty="0" smtClean="0">
                <a:latin typeface="Calibri"/>
              </a:rPr>
            </a:br>
            <a:r>
              <a:rPr lang="es-ES_tradnl" dirty="0" smtClean="0">
                <a:latin typeface="Calibri"/>
              </a:rPr>
              <a:t>are </a:t>
            </a:r>
            <a:r>
              <a:rPr lang="es-ES_tradnl" dirty="0" err="1" smtClean="0">
                <a:latin typeface="Calibri"/>
              </a:rPr>
              <a:t>closer</a:t>
            </a:r>
            <a:r>
              <a:rPr lang="es-ES_tradnl" dirty="0" smtClean="0">
                <a:latin typeface="Calibri"/>
              </a:rPr>
              <a:t>…</a:t>
            </a:r>
            <a:endParaRPr lang="es-ES_tradnl" dirty="0">
              <a:latin typeface="Calibri"/>
            </a:endParaRPr>
          </a:p>
          <a:p>
            <a:pPr marL="742950" lvl="1" indent="-285750" algn="r">
              <a:spcBef>
                <a:spcPct val="20000"/>
              </a:spcBef>
              <a:defRPr/>
            </a:pPr>
            <a:r>
              <a:rPr lang="es-CO" dirty="0" err="1" smtClean="0">
                <a:latin typeface="Calibri"/>
              </a:rPr>
              <a:t>one</a:t>
            </a:r>
            <a:r>
              <a:rPr lang="es-CO" dirty="0" smtClean="0">
                <a:latin typeface="Calibri"/>
              </a:rPr>
              <a:t> </a:t>
            </a:r>
            <a:r>
              <a:rPr lang="es-CO" dirty="0" err="1" smtClean="0">
                <a:latin typeface="Calibri"/>
              </a:rPr>
              <a:t>click</a:t>
            </a:r>
            <a:r>
              <a:rPr lang="es-CO" dirty="0" smtClean="0">
                <a:latin typeface="Calibri"/>
              </a:rPr>
              <a:t> </a:t>
            </a:r>
            <a:r>
              <a:rPr lang="es-CO" dirty="0" err="1" smtClean="0">
                <a:latin typeface="Calibri"/>
              </a:rPr>
              <a:t>apart</a:t>
            </a:r>
            <a:endParaRPr lang="es-ES" dirty="0">
              <a:latin typeface="Calibri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s-MX" sz="1400" dirty="0">
              <a:latin typeface="+mn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654925" y="4989513"/>
            <a:ext cx="796925" cy="261937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050" dirty="0"/>
              <a:t>Gil </a:t>
            </a:r>
            <a:r>
              <a:rPr lang="es-ES" sz="1050" dirty="0" err="1"/>
              <a:t>Bruvel</a:t>
            </a:r>
            <a:endParaRPr lang="es-CO" sz="1050" dirty="0"/>
          </a:p>
        </p:txBody>
      </p:sp>
      <p:pic>
        <p:nvPicPr>
          <p:cNvPr id="4813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3" y="2413000"/>
            <a:ext cx="3527425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50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536" y="2905596"/>
            <a:ext cx="4546600" cy="31877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249536" y="3053234"/>
            <a:ext cx="4454525" cy="304006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pitchFamily="34" charset="0"/>
              <a:buChar char="•"/>
              <a:defRPr/>
            </a:pPr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s-ES" dirty="0" smtClean="0"/>
              <a:t>New </a:t>
            </a:r>
            <a:r>
              <a:rPr lang="es-ES" dirty="0" err="1" smtClean="0"/>
              <a:t>principles</a:t>
            </a:r>
            <a:endParaRPr dirty="0"/>
          </a:p>
        </p:txBody>
      </p:sp>
      <p:sp>
        <p:nvSpPr>
          <p:cNvPr id="7" name="Rectangle 18"/>
          <p:cNvSpPr txBox="1">
            <a:spLocks noChangeArrowheads="1"/>
          </p:cNvSpPr>
          <p:nvPr/>
        </p:nvSpPr>
        <p:spPr bwMode="auto">
          <a:xfrm>
            <a:off x="1403648" y="3140968"/>
            <a:ext cx="3331542" cy="28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s-MX" sz="2400" dirty="0" err="1" smtClean="0">
                <a:latin typeface="Calibri"/>
              </a:rPr>
              <a:t>The</a:t>
            </a:r>
            <a:r>
              <a:rPr lang="es-MX" sz="2400" dirty="0" smtClean="0">
                <a:latin typeface="Calibri"/>
              </a:rPr>
              <a:t> Time</a:t>
            </a:r>
            <a:endParaRPr lang="es-MX" sz="2400" dirty="0">
              <a:latin typeface="Calibri"/>
            </a:endParaRPr>
          </a:p>
          <a:p>
            <a:pPr marL="742950" lvl="1" indent="-285750">
              <a:spcBef>
                <a:spcPct val="20000"/>
              </a:spcBef>
              <a:defRPr/>
            </a:pPr>
            <a:r>
              <a:rPr lang="es-ES_tradnl" dirty="0" err="1" smtClean="0">
                <a:latin typeface="Calibri"/>
              </a:rPr>
              <a:t>Instantaneous</a:t>
            </a:r>
            <a:r>
              <a:rPr lang="es-ES_tradnl" dirty="0" smtClean="0">
                <a:latin typeface="Calibri"/>
              </a:rPr>
              <a:t> </a:t>
            </a:r>
            <a:endParaRPr lang="es-ES_tradnl" dirty="0">
              <a:latin typeface="Calibri"/>
            </a:endParaRPr>
          </a:p>
          <a:p>
            <a:pPr marL="742950" lvl="1" indent="-285750">
              <a:spcBef>
                <a:spcPct val="20000"/>
              </a:spcBef>
              <a:defRPr/>
            </a:pPr>
            <a:r>
              <a:rPr lang="es-ES_tradnl" dirty="0" err="1" smtClean="0">
                <a:latin typeface="Calibri"/>
              </a:rPr>
              <a:t>Interactive</a:t>
            </a:r>
            <a:r>
              <a:rPr lang="es-ES_tradnl" dirty="0" smtClean="0">
                <a:latin typeface="Calibri"/>
              </a:rPr>
              <a:t> / </a:t>
            </a:r>
            <a:r>
              <a:rPr lang="es-ES_tradnl" dirty="0" err="1" smtClean="0">
                <a:latin typeface="Calibri"/>
              </a:rPr>
              <a:t>Feedback</a:t>
            </a:r>
            <a:endParaRPr lang="es-ES_tradnl" dirty="0">
              <a:latin typeface="Calibri"/>
            </a:endParaRPr>
          </a:p>
          <a:p>
            <a:pPr marL="742950" lvl="1" indent="-285750">
              <a:spcBef>
                <a:spcPct val="20000"/>
              </a:spcBef>
              <a:defRPr/>
            </a:pPr>
            <a:r>
              <a:rPr lang="es-ES_tradnl" dirty="0" smtClean="0">
                <a:latin typeface="Calibri"/>
              </a:rPr>
              <a:t>Real time / </a:t>
            </a:r>
            <a:r>
              <a:rPr lang="es-ES_tradnl" dirty="0" err="1" smtClean="0">
                <a:latin typeface="Calibri"/>
              </a:rPr>
              <a:t>Multitasking</a:t>
            </a:r>
            <a:endParaRPr lang="es-ES_tradnl" dirty="0">
              <a:latin typeface="Calibri"/>
            </a:endParaRPr>
          </a:p>
          <a:p>
            <a:pPr marL="742950" lvl="1" indent="-285750">
              <a:spcBef>
                <a:spcPct val="20000"/>
              </a:spcBef>
              <a:defRPr/>
            </a:pPr>
            <a:r>
              <a:rPr lang="es-ES_tradnl" dirty="0" err="1" smtClean="0">
                <a:latin typeface="Calibri"/>
              </a:rPr>
              <a:t>Constant</a:t>
            </a:r>
            <a:r>
              <a:rPr lang="es-ES_tradnl" dirty="0" smtClean="0">
                <a:latin typeface="Calibri"/>
              </a:rPr>
              <a:t> </a:t>
            </a:r>
            <a:r>
              <a:rPr lang="es-ES_tradnl" dirty="0" err="1" smtClean="0">
                <a:latin typeface="Calibri"/>
              </a:rPr>
              <a:t>Change</a:t>
            </a:r>
            <a:endParaRPr lang="es-ES_tradnl" dirty="0">
              <a:latin typeface="Calibri"/>
            </a:endParaRPr>
          </a:p>
          <a:p>
            <a:pPr marL="742950" lvl="1" indent="-285750">
              <a:spcBef>
                <a:spcPct val="20000"/>
              </a:spcBef>
              <a:defRPr/>
            </a:pPr>
            <a:endParaRPr lang="es-ES_tradnl" dirty="0" smtClean="0">
              <a:latin typeface="Calibri"/>
            </a:endParaRPr>
          </a:p>
          <a:p>
            <a:pPr marL="742950" lvl="1" indent="-285750">
              <a:spcBef>
                <a:spcPct val="20000"/>
              </a:spcBef>
              <a:defRPr/>
            </a:pPr>
            <a:r>
              <a:rPr lang="es-ES_tradnl" dirty="0" smtClean="0">
                <a:latin typeface="Calibri"/>
              </a:rPr>
              <a:t>A </a:t>
            </a:r>
            <a:r>
              <a:rPr lang="es-ES_tradnl" dirty="0" err="1" smtClean="0">
                <a:latin typeface="Calibri"/>
              </a:rPr>
              <a:t>Life</a:t>
            </a:r>
            <a:r>
              <a:rPr lang="es-ES_tradnl" dirty="0" smtClean="0">
                <a:latin typeface="Calibri"/>
              </a:rPr>
              <a:t> Project</a:t>
            </a:r>
            <a:r>
              <a:rPr lang="es-ES_tradnl" dirty="0">
                <a:latin typeface="Calibri"/>
              </a:rPr>
              <a:t/>
            </a:r>
            <a:br>
              <a:rPr lang="es-ES_tradnl" dirty="0">
                <a:latin typeface="Calibri"/>
              </a:rPr>
            </a:br>
            <a:r>
              <a:rPr lang="es-ES_tradnl" dirty="0" smtClean="0">
                <a:latin typeface="Calibri"/>
              </a:rPr>
              <a:t>          vs</a:t>
            </a:r>
            <a:r>
              <a:rPr lang="es-ES_tradnl" dirty="0">
                <a:latin typeface="Calibri"/>
              </a:rPr>
              <a:t>. </a:t>
            </a:r>
            <a:r>
              <a:rPr lang="es-ES_tradnl" dirty="0" smtClean="0">
                <a:latin typeface="Calibri"/>
              </a:rPr>
              <a:t>A </a:t>
            </a:r>
            <a:r>
              <a:rPr lang="es-ES_tradnl" dirty="0" err="1" smtClean="0">
                <a:latin typeface="Calibri"/>
              </a:rPr>
              <a:t>Life</a:t>
            </a:r>
            <a:r>
              <a:rPr lang="es-ES_tradnl" dirty="0" smtClean="0">
                <a:latin typeface="Calibri"/>
              </a:rPr>
              <a:t> of </a:t>
            </a:r>
            <a:r>
              <a:rPr lang="es-ES_tradnl" dirty="0" err="1" smtClean="0">
                <a:latin typeface="Calibri"/>
              </a:rPr>
              <a:t>Projects</a:t>
            </a:r>
            <a:endParaRPr lang="es-ES" dirty="0">
              <a:latin typeface="Calibri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s-MX" sz="1100" dirty="0">
              <a:latin typeface="+mn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654925" y="4989513"/>
            <a:ext cx="796925" cy="261937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050" dirty="0"/>
              <a:t>Gil </a:t>
            </a:r>
            <a:r>
              <a:rPr lang="es-ES" sz="1050" dirty="0" err="1"/>
              <a:t>Bruvel</a:t>
            </a:r>
            <a:endParaRPr lang="es-CO" sz="1050" dirty="0"/>
          </a:p>
        </p:txBody>
      </p:sp>
      <p:pic>
        <p:nvPicPr>
          <p:cNvPr id="49161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2387600"/>
            <a:ext cx="3451225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95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/>
          <a:stretch/>
        </p:blipFill>
        <p:spPr bwMode="auto">
          <a:xfrm>
            <a:off x="342979" y="760412"/>
            <a:ext cx="7973437" cy="554890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756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There</a:t>
            </a:r>
            <a:r>
              <a:rPr lang="es-CO" dirty="0" smtClean="0"/>
              <a:t> </a:t>
            </a:r>
            <a:r>
              <a:rPr lang="es-CO" dirty="0" err="1" smtClean="0"/>
              <a:t>is</a:t>
            </a:r>
            <a:r>
              <a:rPr lang="es-CO" dirty="0" smtClean="0"/>
              <a:t> a new arena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5911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90464" y="1616723"/>
            <a:ext cx="2505472" cy="4116533"/>
          </a:xfrm>
        </p:spPr>
        <p:txBody>
          <a:bodyPr anchor="t">
            <a:normAutofit/>
          </a:bodyPr>
          <a:lstStyle/>
          <a:p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Someone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wants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2 Imagen" descr="OW0041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492896"/>
            <a:ext cx="5688632" cy="372427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769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for</a:t>
            </a:r>
            <a:r>
              <a:rPr lang="es-CO" dirty="0" smtClean="0"/>
              <a:t> </a:t>
            </a:r>
            <a:r>
              <a:rPr lang="es-CO" dirty="0" err="1" smtClean="0"/>
              <a:t>this</a:t>
            </a:r>
            <a:r>
              <a:rPr lang="es-CO" dirty="0" smtClean="0"/>
              <a:t> </a:t>
            </a:r>
            <a:r>
              <a:rPr lang="es-CO" dirty="0" err="1" smtClean="0"/>
              <a:t>ongoing</a:t>
            </a:r>
            <a:r>
              <a:rPr lang="es-CO" dirty="0" smtClean="0"/>
              <a:t> </a:t>
            </a:r>
            <a:r>
              <a:rPr lang="es-CO" dirty="0" err="1" smtClean="0">
                <a:solidFill>
                  <a:schemeClr val="tx1"/>
                </a:solidFill>
              </a:rPr>
              <a:t>conversation</a:t>
            </a:r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47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546032" cy="1154097"/>
          </a:xfrm>
        </p:spPr>
        <p:txBody>
          <a:bodyPr>
            <a:normAutofit/>
          </a:bodyPr>
          <a:lstStyle/>
          <a:p>
            <a:r>
              <a:rPr lang="es-CO" dirty="0" err="1" smtClean="0"/>
              <a:t>between</a:t>
            </a:r>
            <a:r>
              <a:rPr lang="es-CO" dirty="0" smtClean="0"/>
              <a:t> </a:t>
            </a:r>
            <a:r>
              <a:rPr lang="es-CO" dirty="0" err="1" smtClean="0"/>
              <a:t>teachers</a:t>
            </a:r>
            <a:r>
              <a:rPr lang="es-CO" dirty="0" smtClean="0"/>
              <a:t> and </a:t>
            </a:r>
            <a:r>
              <a:rPr lang="es-CO" dirty="0" err="1" smtClean="0"/>
              <a:t>students</a:t>
            </a:r>
            <a:r>
              <a:rPr lang="es-CO" dirty="0" smtClean="0"/>
              <a:t>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338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0" r="1555" b="2541"/>
          <a:stretch/>
        </p:blipFill>
        <p:spPr bwMode="auto">
          <a:xfrm>
            <a:off x="467544" y="922895"/>
            <a:ext cx="7781658" cy="524240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39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The</a:t>
            </a:r>
            <a:r>
              <a:rPr lang="es-CO" dirty="0" smtClean="0"/>
              <a:t> virtual </a:t>
            </a:r>
            <a:r>
              <a:rPr lang="es-CO" dirty="0" err="1" smtClean="0"/>
              <a:t>classroom</a:t>
            </a:r>
            <a:endParaRPr lang="es-CO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7" t="35901" r="1555" b="2541"/>
          <a:stretch/>
        </p:blipFill>
        <p:spPr bwMode="auto">
          <a:xfrm>
            <a:off x="4488872" y="2854036"/>
            <a:ext cx="3760329" cy="331126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15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Nube"/>
          <p:cNvSpPr/>
          <p:nvPr/>
        </p:nvSpPr>
        <p:spPr>
          <a:xfrm>
            <a:off x="107504" y="478396"/>
            <a:ext cx="8087952" cy="619096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</a:t>
            </a:r>
            <a:endParaRPr lang="es-CO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1259632" y="1844824"/>
            <a:ext cx="5256584" cy="3888432"/>
          </a:xfrm>
          <a:prstGeom prst="roundRect">
            <a:avLst>
              <a:gd name="adj" fmla="val 678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 Campus</a:t>
            </a:r>
            <a:endParaRPr lang="es-C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619672" y="2420888"/>
            <a:ext cx="4608512" cy="3096344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 </a:t>
            </a:r>
            <a:r>
              <a:rPr lang="es-E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Classroom</a:t>
            </a:r>
            <a:endParaRPr lang="es-C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835696" y="2924944"/>
            <a:ext cx="4179912" cy="2376264"/>
          </a:xfrm>
          <a:prstGeom prst="rect">
            <a:avLst/>
          </a:prstGeom>
          <a:ln w="9525">
            <a:solidFill>
              <a:schemeClr val="bg1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/>
              <a:t> </a:t>
            </a:r>
            <a:r>
              <a:rPr lang="es-ES" dirty="0" err="1" smtClean="0"/>
              <a:t>Discussions</a:t>
            </a:r>
            <a:endParaRPr lang="es-ES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/>
              <a:t> </a:t>
            </a:r>
            <a:r>
              <a:rPr lang="es-ES" dirty="0" err="1" smtClean="0"/>
              <a:t>Questionnaires</a:t>
            </a:r>
            <a:endParaRPr lang="es-ES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/>
              <a:t> </a:t>
            </a:r>
            <a:r>
              <a:rPr lang="es-ES" dirty="0" err="1" smtClean="0"/>
              <a:t>Homeworks</a:t>
            </a:r>
            <a:endParaRPr lang="es-ES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/>
              <a:t> </a:t>
            </a:r>
            <a:r>
              <a:rPr lang="es-ES" dirty="0" err="1" smtClean="0"/>
              <a:t>Glossaries</a:t>
            </a:r>
            <a:endParaRPr lang="es-ES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/>
              <a:t> Chats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/>
              <a:t> </a:t>
            </a:r>
            <a:r>
              <a:rPr lang="es-ES" dirty="0" smtClean="0"/>
              <a:t>Blogs</a:t>
            </a:r>
            <a:endParaRPr lang="es-ES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/>
              <a:t> Wikis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/>
              <a:t> </a:t>
            </a:r>
            <a:r>
              <a:rPr lang="es-ES" dirty="0" smtClean="0"/>
              <a:t>Links</a:t>
            </a:r>
            <a:endParaRPr lang="es-ES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/>
              <a:t> </a:t>
            </a:r>
            <a:r>
              <a:rPr lang="es-ES" dirty="0" err="1" smtClean="0"/>
              <a:t>Readings</a:t>
            </a:r>
            <a:endParaRPr lang="es-ES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/>
              <a:t> </a:t>
            </a:r>
            <a:r>
              <a:rPr lang="es-ES" dirty="0" err="1" smtClean="0"/>
              <a:t>Learning</a:t>
            </a:r>
            <a:r>
              <a:rPr lang="es-ES" dirty="0" smtClean="0"/>
              <a:t> </a:t>
            </a:r>
            <a:r>
              <a:rPr lang="es-ES" dirty="0" err="1" smtClean="0"/>
              <a:t>Objects</a:t>
            </a:r>
            <a:endParaRPr lang="es-E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Files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/>
              <a:t> </a:t>
            </a:r>
            <a:r>
              <a:rPr lang="es-ES" dirty="0" smtClean="0"/>
              <a:t>Folders</a:t>
            </a:r>
            <a:endParaRPr lang="es-ES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/>
              <a:t> </a:t>
            </a:r>
            <a:r>
              <a:rPr lang="es-ES" dirty="0" err="1" smtClean="0"/>
              <a:t>Documents</a:t>
            </a:r>
            <a:endParaRPr lang="es-ES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/>
              <a:t> Videos / Audios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5885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 place full of </a:t>
            </a:r>
            <a:r>
              <a:rPr lang="es-CO" dirty="0" err="1" smtClean="0"/>
              <a:t>tools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4336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for</a:t>
            </a:r>
            <a:r>
              <a:rPr lang="es-CO" dirty="0" smtClean="0"/>
              <a:t> </a:t>
            </a:r>
            <a:r>
              <a:rPr lang="es-CO" dirty="0" err="1" smtClean="0"/>
              <a:t>the</a:t>
            </a:r>
            <a:r>
              <a:rPr lang="es-CO" dirty="0" smtClean="0"/>
              <a:t> host </a:t>
            </a:r>
            <a:r>
              <a:rPr lang="es-CO" dirty="0" err="1" smtClean="0"/>
              <a:t>to</a:t>
            </a:r>
            <a:r>
              <a:rPr lang="es-CO" dirty="0" smtClean="0"/>
              <a:t> </a:t>
            </a:r>
            <a:r>
              <a:rPr lang="es-CO" dirty="0" err="1" smtClean="0"/>
              <a:t>find</a:t>
            </a:r>
            <a:r>
              <a:rPr lang="es-CO" dirty="0" smtClean="0"/>
              <a:t> </a:t>
            </a:r>
            <a:r>
              <a:rPr lang="es-CO" dirty="0"/>
              <a:t>new </a:t>
            </a:r>
            <a:r>
              <a:rPr lang="es-CO" dirty="0" err="1"/>
              <a:t>ways</a:t>
            </a:r>
            <a:r>
              <a:rPr lang="es-C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114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933574"/>
            <a:ext cx="7733541" cy="515972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538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to</a:t>
            </a:r>
            <a:r>
              <a:rPr lang="es-CO" dirty="0" smtClean="0"/>
              <a:t> </a:t>
            </a:r>
            <a:r>
              <a:rPr lang="es-CO" dirty="0" err="1" smtClean="0"/>
              <a:t>tell</a:t>
            </a:r>
            <a:r>
              <a:rPr lang="es-CO" dirty="0" smtClean="0"/>
              <a:t> </a:t>
            </a:r>
            <a:r>
              <a:rPr lang="es-CO" dirty="0" err="1" smtClean="0"/>
              <a:t>the</a:t>
            </a:r>
            <a:r>
              <a:rPr lang="es-CO" dirty="0" smtClean="0"/>
              <a:t> </a:t>
            </a:r>
            <a:r>
              <a:rPr lang="es-CO" dirty="0" err="1" smtClean="0">
                <a:solidFill>
                  <a:schemeClr val="tx1"/>
                </a:solidFill>
              </a:rPr>
              <a:t>story</a:t>
            </a:r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04" t="44470"/>
          <a:stretch/>
        </p:blipFill>
        <p:spPr>
          <a:xfrm>
            <a:off x="5001491" y="3228108"/>
            <a:ext cx="3240050" cy="28651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828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 </a:t>
            </a:r>
            <a:r>
              <a:rPr lang="es-CO" dirty="0" err="1" smtClean="0"/>
              <a:t>story</a:t>
            </a:r>
            <a:r>
              <a:rPr lang="es-CO" dirty="0" smtClean="0"/>
              <a:t> can be </a:t>
            </a:r>
            <a:r>
              <a:rPr lang="es-CO" dirty="0" err="1" smtClean="0"/>
              <a:t>told</a:t>
            </a:r>
            <a:r>
              <a:rPr lang="es-CO" dirty="0" smtClean="0"/>
              <a:t> in </a:t>
            </a:r>
            <a:r>
              <a:rPr lang="es-CO" dirty="0" err="1" smtClean="0"/>
              <a:t>sequence</a:t>
            </a:r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2869704" y="2996952"/>
            <a:ext cx="2926432" cy="3477344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Classroom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27 Conector curvado"/>
          <p:cNvCxnSpPr>
            <a:stCxn id="5" idx="2"/>
            <a:endCxn id="35" idx="0"/>
          </p:cNvCxnSpPr>
          <p:nvPr/>
        </p:nvCxnSpPr>
        <p:spPr>
          <a:xfrm rot="16200000" flipH="1">
            <a:off x="4129717" y="4034653"/>
            <a:ext cx="402704" cy="3702"/>
          </a:xfrm>
          <a:prstGeom prst="curvedConnector3">
            <a:avLst>
              <a:gd name="adj1" fmla="val 50000"/>
            </a:avLst>
          </a:prstGeom>
          <a:ln w="57150">
            <a:solidFill>
              <a:srgbClr val="FFC000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curvado"/>
          <p:cNvCxnSpPr>
            <a:stCxn id="35" idx="2"/>
            <a:endCxn id="36" idx="0"/>
          </p:cNvCxnSpPr>
          <p:nvPr/>
        </p:nvCxnSpPr>
        <p:spPr>
          <a:xfrm rot="5400000">
            <a:off x="4124158" y="4812798"/>
            <a:ext cx="402704" cy="14821"/>
          </a:xfrm>
          <a:prstGeom prst="curvedConnector3">
            <a:avLst>
              <a:gd name="adj1" fmla="val 50000"/>
            </a:avLst>
          </a:prstGeom>
          <a:ln w="57150">
            <a:solidFill>
              <a:srgbClr val="FFC000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curvado"/>
          <p:cNvCxnSpPr>
            <a:stCxn id="36" idx="2"/>
            <a:endCxn id="37" idx="0"/>
          </p:cNvCxnSpPr>
          <p:nvPr/>
        </p:nvCxnSpPr>
        <p:spPr>
          <a:xfrm rot="5400000">
            <a:off x="4116747" y="5603912"/>
            <a:ext cx="402704" cy="12700"/>
          </a:xfrm>
          <a:prstGeom prst="curvedConnector3">
            <a:avLst>
              <a:gd name="adj1" fmla="val 50000"/>
            </a:avLst>
          </a:prstGeom>
          <a:ln w="57150">
            <a:solidFill>
              <a:srgbClr val="FFC000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Rectángulo"/>
          <p:cNvSpPr/>
          <p:nvPr/>
        </p:nvSpPr>
        <p:spPr>
          <a:xfrm>
            <a:off x="3707904" y="3454152"/>
            <a:ext cx="1242628" cy="381000"/>
          </a:xfrm>
          <a:prstGeom prst="rect">
            <a:avLst/>
          </a:prstGeom>
          <a:ln w="9525">
            <a:solidFill>
              <a:schemeClr val="bg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3711606" y="4237856"/>
            <a:ext cx="1242628" cy="381000"/>
          </a:xfrm>
          <a:prstGeom prst="rect">
            <a:avLst/>
          </a:prstGeom>
          <a:ln w="9525">
            <a:solidFill>
              <a:schemeClr val="bg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3696785" y="5021560"/>
            <a:ext cx="1242628" cy="381000"/>
          </a:xfrm>
          <a:prstGeom prst="rect">
            <a:avLst/>
          </a:prstGeom>
          <a:ln w="9525">
            <a:solidFill>
              <a:schemeClr val="bg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3696785" y="5805264"/>
            <a:ext cx="1242628" cy="381000"/>
          </a:xfrm>
          <a:prstGeom prst="rect">
            <a:avLst/>
          </a:prstGeom>
          <a:ln w="9525">
            <a:solidFill>
              <a:schemeClr val="bg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675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happens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038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411760" y="3056982"/>
            <a:ext cx="4176464" cy="3391741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Classroom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3" name="122 Conector curvado"/>
          <p:cNvCxnSpPr>
            <a:stCxn id="75" idx="0"/>
            <a:endCxn id="70" idx="2"/>
          </p:cNvCxnSpPr>
          <p:nvPr/>
        </p:nvCxnSpPr>
        <p:spPr>
          <a:xfrm rot="5400000" flipH="1" flipV="1">
            <a:off x="3656268" y="3834878"/>
            <a:ext cx="1779240" cy="2017517"/>
          </a:xfrm>
          <a:prstGeom prst="curvedConnector3">
            <a:avLst>
              <a:gd name="adj1" fmla="val 50000"/>
            </a:avLst>
          </a:prstGeom>
          <a:ln w="57150">
            <a:solidFill>
              <a:srgbClr val="FFC000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119 Conector curvado"/>
          <p:cNvCxnSpPr>
            <a:stCxn id="69" idx="2"/>
            <a:endCxn id="76" idx="0"/>
          </p:cNvCxnSpPr>
          <p:nvPr/>
        </p:nvCxnSpPr>
        <p:spPr>
          <a:xfrm rot="16200000" flipH="1">
            <a:off x="3654975" y="3833584"/>
            <a:ext cx="1779240" cy="2020103"/>
          </a:xfrm>
          <a:prstGeom prst="curvedConnector3">
            <a:avLst>
              <a:gd name="adj1" fmla="val 50000"/>
            </a:avLst>
          </a:prstGeom>
          <a:ln w="57150">
            <a:solidFill>
              <a:srgbClr val="FFC000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116 Conector curvado"/>
          <p:cNvCxnSpPr>
            <a:stCxn id="75" idx="0"/>
            <a:endCxn id="74" idx="2"/>
          </p:cNvCxnSpPr>
          <p:nvPr/>
        </p:nvCxnSpPr>
        <p:spPr>
          <a:xfrm rot="5400000" flipH="1" flipV="1">
            <a:off x="4185848" y="4364458"/>
            <a:ext cx="720080" cy="2017517"/>
          </a:xfrm>
          <a:prstGeom prst="curvedConnector3">
            <a:avLst>
              <a:gd name="adj1" fmla="val 50000"/>
            </a:avLst>
          </a:prstGeom>
          <a:ln w="57150">
            <a:solidFill>
              <a:srgbClr val="FFC000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113 Conector curvado"/>
          <p:cNvCxnSpPr>
            <a:stCxn id="73" idx="0"/>
            <a:endCxn id="70" idx="2"/>
          </p:cNvCxnSpPr>
          <p:nvPr/>
        </p:nvCxnSpPr>
        <p:spPr>
          <a:xfrm rot="5400000" flipH="1" flipV="1">
            <a:off x="4206808" y="3284338"/>
            <a:ext cx="678160" cy="2017517"/>
          </a:xfrm>
          <a:prstGeom prst="curvedConnector3">
            <a:avLst>
              <a:gd name="adj1" fmla="val 50000"/>
            </a:avLst>
          </a:prstGeom>
          <a:ln w="57150">
            <a:solidFill>
              <a:srgbClr val="FFC000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101 Conector curvado"/>
          <p:cNvCxnSpPr>
            <a:stCxn id="69" idx="2"/>
            <a:endCxn id="74" idx="0"/>
          </p:cNvCxnSpPr>
          <p:nvPr/>
        </p:nvCxnSpPr>
        <p:spPr>
          <a:xfrm rot="16200000" flipH="1">
            <a:off x="4205515" y="3283044"/>
            <a:ext cx="678160" cy="2020103"/>
          </a:xfrm>
          <a:prstGeom prst="curvedConnector3">
            <a:avLst>
              <a:gd name="adj1" fmla="val 50000"/>
            </a:avLst>
          </a:prstGeom>
          <a:ln w="57150">
            <a:solidFill>
              <a:srgbClr val="FFC000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104 Conector curvado"/>
          <p:cNvCxnSpPr>
            <a:stCxn id="73" idx="2"/>
            <a:endCxn id="76" idx="0"/>
          </p:cNvCxnSpPr>
          <p:nvPr/>
        </p:nvCxnSpPr>
        <p:spPr>
          <a:xfrm rot="16200000" flipH="1">
            <a:off x="4185848" y="4364457"/>
            <a:ext cx="720080" cy="2017517"/>
          </a:xfrm>
          <a:prstGeom prst="curvedConnector3">
            <a:avLst>
              <a:gd name="adj1" fmla="val 50000"/>
            </a:avLst>
          </a:prstGeom>
          <a:ln w="57150">
            <a:solidFill>
              <a:srgbClr val="FFC000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/>
              <a:t>O</a:t>
            </a:r>
            <a:r>
              <a:rPr lang="es-CO" dirty="0" err="1" smtClean="0"/>
              <a:t>r</a:t>
            </a:r>
            <a:r>
              <a:rPr lang="es-CO" dirty="0" smtClean="0"/>
              <a:t> </a:t>
            </a:r>
            <a:r>
              <a:rPr lang="es-CO" dirty="0" err="1" smtClean="0"/>
              <a:t>not</a:t>
            </a:r>
            <a:r>
              <a:rPr lang="es-CO" dirty="0" smtClean="0"/>
              <a:t>…</a:t>
            </a:r>
            <a:endParaRPr lang="es-CO" dirty="0"/>
          </a:p>
        </p:txBody>
      </p:sp>
      <p:cxnSp>
        <p:nvCxnSpPr>
          <p:cNvPr id="15" name="14 Conector curvado"/>
          <p:cNvCxnSpPr>
            <a:stCxn id="70" idx="2"/>
            <a:endCxn id="74" idx="0"/>
          </p:cNvCxnSpPr>
          <p:nvPr/>
        </p:nvCxnSpPr>
        <p:spPr>
          <a:xfrm rot="5400000">
            <a:off x="5215567" y="4293096"/>
            <a:ext cx="678160" cy="12700"/>
          </a:xfrm>
          <a:prstGeom prst="curvedConnector3">
            <a:avLst>
              <a:gd name="adj1" fmla="val 50000"/>
            </a:avLst>
          </a:prstGeom>
          <a:ln w="57150">
            <a:solidFill>
              <a:srgbClr val="FFC000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68 Rectángulo"/>
          <p:cNvSpPr/>
          <p:nvPr/>
        </p:nvSpPr>
        <p:spPr>
          <a:xfrm>
            <a:off x="2913230" y="3573016"/>
            <a:ext cx="1242628" cy="381000"/>
          </a:xfrm>
          <a:prstGeom prst="rect">
            <a:avLst/>
          </a:prstGeom>
          <a:ln w="9525">
            <a:solidFill>
              <a:schemeClr val="bg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69 Rectángulo"/>
          <p:cNvSpPr/>
          <p:nvPr/>
        </p:nvSpPr>
        <p:spPr>
          <a:xfrm>
            <a:off x="4933333" y="3573016"/>
            <a:ext cx="1242628" cy="381000"/>
          </a:xfrm>
          <a:prstGeom prst="rect">
            <a:avLst/>
          </a:prstGeom>
          <a:ln w="9525">
            <a:solidFill>
              <a:schemeClr val="bg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72 Rectángulo"/>
          <p:cNvSpPr/>
          <p:nvPr/>
        </p:nvSpPr>
        <p:spPr>
          <a:xfrm>
            <a:off x="2915816" y="4632176"/>
            <a:ext cx="1242628" cy="381000"/>
          </a:xfrm>
          <a:prstGeom prst="rect">
            <a:avLst/>
          </a:prstGeom>
          <a:ln w="9525">
            <a:solidFill>
              <a:schemeClr val="bg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73 Rectángulo"/>
          <p:cNvSpPr/>
          <p:nvPr/>
        </p:nvSpPr>
        <p:spPr>
          <a:xfrm>
            <a:off x="4933333" y="4632176"/>
            <a:ext cx="1242628" cy="381000"/>
          </a:xfrm>
          <a:prstGeom prst="rect">
            <a:avLst/>
          </a:prstGeom>
          <a:ln w="9525">
            <a:solidFill>
              <a:schemeClr val="bg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74 Rectángulo"/>
          <p:cNvSpPr/>
          <p:nvPr/>
        </p:nvSpPr>
        <p:spPr>
          <a:xfrm>
            <a:off x="2915816" y="5733256"/>
            <a:ext cx="1242628" cy="381000"/>
          </a:xfrm>
          <a:prstGeom prst="rect">
            <a:avLst/>
          </a:prstGeom>
          <a:ln w="9525">
            <a:solidFill>
              <a:schemeClr val="bg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75 Rectángulo"/>
          <p:cNvSpPr/>
          <p:nvPr/>
        </p:nvSpPr>
        <p:spPr>
          <a:xfrm>
            <a:off x="4933333" y="5733256"/>
            <a:ext cx="1242628" cy="381000"/>
          </a:xfrm>
          <a:prstGeom prst="rect">
            <a:avLst/>
          </a:prstGeom>
          <a:ln w="9525">
            <a:solidFill>
              <a:schemeClr val="bg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0" name="79 Conector curvado"/>
          <p:cNvCxnSpPr>
            <a:stCxn id="74" idx="2"/>
            <a:endCxn id="76" idx="0"/>
          </p:cNvCxnSpPr>
          <p:nvPr/>
        </p:nvCxnSpPr>
        <p:spPr>
          <a:xfrm rot="5400000">
            <a:off x="5194607" y="5373216"/>
            <a:ext cx="720080" cy="12700"/>
          </a:xfrm>
          <a:prstGeom prst="curvedConnector3">
            <a:avLst>
              <a:gd name="adj1" fmla="val 50000"/>
            </a:avLst>
          </a:prstGeom>
          <a:ln w="57150">
            <a:solidFill>
              <a:srgbClr val="FFC000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Conector curvado"/>
          <p:cNvCxnSpPr>
            <a:stCxn id="69" idx="2"/>
            <a:endCxn id="73" idx="0"/>
          </p:cNvCxnSpPr>
          <p:nvPr/>
        </p:nvCxnSpPr>
        <p:spPr>
          <a:xfrm rot="16200000" flipH="1">
            <a:off x="3196757" y="4291803"/>
            <a:ext cx="678160" cy="2586"/>
          </a:xfrm>
          <a:prstGeom prst="curvedConnector3">
            <a:avLst>
              <a:gd name="adj1" fmla="val 50000"/>
            </a:avLst>
          </a:prstGeom>
          <a:ln w="57150">
            <a:solidFill>
              <a:srgbClr val="FFC000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89 Conector curvado"/>
          <p:cNvCxnSpPr>
            <a:stCxn id="73" idx="2"/>
            <a:endCxn id="75" idx="0"/>
          </p:cNvCxnSpPr>
          <p:nvPr/>
        </p:nvCxnSpPr>
        <p:spPr>
          <a:xfrm rot="5400000">
            <a:off x="3177090" y="5373216"/>
            <a:ext cx="720080" cy="12700"/>
          </a:xfrm>
          <a:prstGeom prst="curvedConnector3">
            <a:avLst>
              <a:gd name="adj1" fmla="val 50000"/>
            </a:avLst>
          </a:prstGeom>
          <a:ln w="57150">
            <a:solidFill>
              <a:srgbClr val="FFC000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92 Conector curvado"/>
          <p:cNvCxnSpPr>
            <a:stCxn id="70" idx="1"/>
            <a:endCxn id="69" idx="3"/>
          </p:cNvCxnSpPr>
          <p:nvPr/>
        </p:nvCxnSpPr>
        <p:spPr>
          <a:xfrm rot="10800000">
            <a:off x="4155859" y="3763516"/>
            <a:ext cx="777475" cy="12700"/>
          </a:xfrm>
          <a:prstGeom prst="curvedConnector3">
            <a:avLst>
              <a:gd name="adj1" fmla="val 50000"/>
            </a:avLst>
          </a:prstGeom>
          <a:ln w="57150">
            <a:solidFill>
              <a:srgbClr val="FFC000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95 Conector curvado"/>
          <p:cNvCxnSpPr>
            <a:stCxn id="73" idx="3"/>
            <a:endCxn id="74" idx="1"/>
          </p:cNvCxnSpPr>
          <p:nvPr/>
        </p:nvCxnSpPr>
        <p:spPr>
          <a:xfrm>
            <a:off x="4158444" y="4822676"/>
            <a:ext cx="774889" cy="12700"/>
          </a:xfrm>
          <a:prstGeom prst="curvedConnector3">
            <a:avLst>
              <a:gd name="adj1" fmla="val 50000"/>
            </a:avLst>
          </a:prstGeom>
          <a:ln w="57150">
            <a:solidFill>
              <a:srgbClr val="FFC000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98 Conector curvado"/>
          <p:cNvCxnSpPr>
            <a:stCxn id="75" idx="3"/>
            <a:endCxn id="76" idx="1"/>
          </p:cNvCxnSpPr>
          <p:nvPr/>
        </p:nvCxnSpPr>
        <p:spPr>
          <a:xfrm>
            <a:off x="4158444" y="5923756"/>
            <a:ext cx="774889" cy="12700"/>
          </a:xfrm>
          <a:prstGeom prst="curvedConnector3">
            <a:avLst>
              <a:gd name="adj1" fmla="val 50000"/>
            </a:avLst>
          </a:prstGeom>
          <a:ln w="57150">
            <a:solidFill>
              <a:srgbClr val="FFC000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107 Conector curvado"/>
          <p:cNvCxnSpPr>
            <a:stCxn id="69" idx="1"/>
            <a:endCxn id="75" idx="1"/>
          </p:cNvCxnSpPr>
          <p:nvPr/>
        </p:nvCxnSpPr>
        <p:spPr>
          <a:xfrm rot="10800000" flipH="1" flipV="1">
            <a:off x="2913230" y="3763516"/>
            <a:ext cx="2586" cy="2160240"/>
          </a:xfrm>
          <a:prstGeom prst="curvedConnector3">
            <a:avLst>
              <a:gd name="adj1" fmla="val -8839907"/>
            </a:avLst>
          </a:prstGeom>
          <a:ln w="57150">
            <a:solidFill>
              <a:srgbClr val="FFC000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110 Conector curvado"/>
          <p:cNvCxnSpPr>
            <a:stCxn id="70" idx="3"/>
            <a:endCxn id="76" idx="3"/>
          </p:cNvCxnSpPr>
          <p:nvPr/>
        </p:nvCxnSpPr>
        <p:spPr>
          <a:xfrm>
            <a:off x="6175961" y="3763516"/>
            <a:ext cx="12700" cy="2160240"/>
          </a:xfrm>
          <a:prstGeom prst="curvedConnector3">
            <a:avLst>
              <a:gd name="adj1" fmla="val 1800000"/>
            </a:avLst>
          </a:prstGeom>
          <a:ln w="57150">
            <a:solidFill>
              <a:srgbClr val="FFC000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52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61" y="899666"/>
            <a:ext cx="7785839" cy="512162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373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74086" y="1351176"/>
            <a:ext cx="3782290" cy="1502061"/>
          </a:xfrm>
        </p:spPr>
        <p:txBody>
          <a:bodyPr>
            <a:normAutofit/>
          </a:bodyPr>
          <a:lstStyle/>
          <a:p>
            <a:r>
              <a:rPr lang="es-CO" dirty="0" err="1" smtClean="0"/>
              <a:t>It</a:t>
            </a:r>
            <a:r>
              <a:rPr lang="es-CO" dirty="0" smtClean="0"/>
              <a:t> can be full of </a:t>
            </a:r>
            <a:r>
              <a:rPr lang="es-CO" dirty="0" err="1" smtClean="0"/>
              <a:t>resources</a:t>
            </a:r>
            <a:endParaRPr lang="es-CO" dirty="0"/>
          </a:p>
        </p:txBody>
      </p:sp>
      <p:sp>
        <p:nvSpPr>
          <p:cNvPr id="5" name="4 CuadroTexto"/>
          <p:cNvSpPr txBox="1"/>
          <p:nvPr/>
        </p:nvSpPr>
        <p:spPr>
          <a:xfrm>
            <a:off x="4984526" y="2996952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dirty="0" err="1" smtClean="0"/>
              <a:t>Readings</a:t>
            </a:r>
            <a:endParaRPr lang="es-CO" sz="3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572000" y="4067490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smtClean="0"/>
              <a:t>Links</a:t>
            </a:r>
            <a:endParaRPr lang="es-CO" sz="2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776614" y="4112728"/>
            <a:ext cx="158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dirty="0" smtClean="0"/>
              <a:t>Videos</a:t>
            </a:r>
            <a:endParaRPr lang="es-CO" sz="3600" dirty="0"/>
          </a:p>
        </p:txBody>
      </p:sp>
      <p:sp>
        <p:nvSpPr>
          <p:cNvPr id="8" name="7 CuadroTexto"/>
          <p:cNvSpPr txBox="1"/>
          <p:nvPr/>
        </p:nvSpPr>
        <p:spPr>
          <a:xfrm>
            <a:off x="5293371" y="4759059"/>
            <a:ext cx="2569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dirty="0" err="1" smtClean="0"/>
              <a:t>Simulations</a:t>
            </a:r>
            <a:endParaRPr lang="es-CO" sz="3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4750399" y="5411578"/>
            <a:ext cx="2826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err="1" smtClean="0"/>
              <a:t>Learning</a:t>
            </a:r>
            <a:r>
              <a:rPr lang="es-CO" sz="2800" dirty="0" smtClean="0"/>
              <a:t> </a:t>
            </a:r>
            <a:r>
              <a:rPr lang="es-CO" sz="2800" dirty="0" err="1" smtClean="0"/>
              <a:t>objects</a:t>
            </a:r>
            <a:endParaRPr lang="es-CO" sz="28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6640710" y="3573016"/>
            <a:ext cx="1284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smtClean="0"/>
              <a:t>Audios</a:t>
            </a:r>
            <a:endParaRPr lang="es-CO" sz="2800" dirty="0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4" r="54072" b="1"/>
          <a:stretch/>
        </p:blipFill>
        <p:spPr>
          <a:xfrm>
            <a:off x="386562" y="1122218"/>
            <a:ext cx="3575838" cy="48990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452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</a:t>
            </a:r>
            <a:r>
              <a:rPr lang="es-CO" dirty="0" smtClean="0"/>
              <a:t>nd </a:t>
            </a:r>
            <a:r>
              <a:rPr lang="es-CO" dirty="0" err="1" smtClean="0"/>
              <a:t>activities</a:t>
            </a:r>
            <a:endParaRPr lang="es-CO" dirty="0"/>
          </a:p>
        </p:txBody>
      </p:sp>
      <p:sp>
        <p:nvSpPr>
          <p:cNvPr id="5" name="4 CuadroTexto"/>
          <p:cNvSpPr txBox="1"/>
          <p:nvPr/>
        </p:nvSpPr>
        <p:spPr>
          <a:xfrm>
            <a:off x="2015894" y="3573016"/>
            <a:ext cx="2103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err="1" smtClean="0"/>
              <a:t>Discussions</a:t>
            </a:r>
            <a:endParaRPr lang="es-CO" sz="2800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2411760" y="4219347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dirty="0" smtClean="0"/>
              <a:t>Chats</a:t>
            </a:r>
            <a:endParaRPr lang="es-CO" sz="3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2015894" y="5266968"/>
            <a:ext cx="2084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err="1" smtClean="0"/>
              <a:t>Homeworks</a:t>
            </a:r>
            <a:endParaRPr lang="es-CO" sz="2800" dirty="0"/>
          </a:p>
        </p:txBody>
      </p:sp>
      <p:sp>
        <p:nvSpPr>
          <p:cNvPr id="8" name="7 Rectángulo"/>
          <p:cNvSpPr/>
          <p:nvPr/>
        </p:nvSpPr>
        <p:spPr>
          <a:xfrm>
            <a:off x="874491" y="4767535"/>
            <a:ext cx="2257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err="1"/>
              <a:t>Questionnaires</a:t>
            </a:r>
            <a:endParaRPr lang="es-CO" sz="2400" dirty="0"/>
          </a:p>
        </p:txBody>
      </p:sp>
      <p:sp>
        <p:nvSpPr>
          <p:cNvPr id="9" name="8 Rectángulo"/>
          <p:cNvSpPr/>
          <p:nvPr/>
        </p:nvSpPr>
        <p:spPr>
          <a:xfrm>
            <a:off x="683568" y="3911570"/>
            <a:ext cx="1467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dirty="0" smtClean="0"/>
              <a:t>Blogs</a:t>
            </a:r>
            <a:endParaRPr lang="es-CO" sz="4000" dirty="0"/>
          </a:p>
        </p:txBody>
      </p:sp>
      <p:sp>
        <p:nvSpPr>
          <p:cNvPr id="10" name="9 Rectángulo"/>
          <p:cNvSpPr/>
          <p:nvPr/>
        </p:nvSpPr>
        <p:spPr>
          <a:xfrm>
            <a:off x="1142807" y="3219909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Wikis</a:t>
            </a:r>
            <a:endParaRPr lang="es-CO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247527" y="2972851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err="1" smtClean="0"/>
              <a:t>Glossaries</a:t>
            </a:r>
            <a:endParaRPr lang="es-CO" sz="2400" dirty="0"/>
          </a:p>
        </p:txBody>
      </p:sp>
      <p:sp>
        <p:nvSpPr>
          <p:cNvPr id="12" name="11 Rectángulo"/>
          <p:cNvSpPr/>
          <p:nvPr/>
        </p:nvSpPr>
        <p:spPr>
          <a:xfrm>
            <a:off x="755576" y="5559623"/>
            <a:ext cx="1263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err="1" smtClean="0"/>
              <a:t>Puzzles</a:t>
            </a:r>
            <a:endParaRPr lang="es-CO" sz="2400" dirty="0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428"/>
          <a:stretch/>
        </p:blipFill>
        <p:spPr>
          <a:xfrm>
            <a:off x="4279480" y="1177636"/>
            <a:ext cx="3892920" cy="484365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750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024" y="692696"/>
            <a:ext cx="3179903" cy="295232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763688" y="1976763"/>
            <a:ext cx="2649488" cy="1668261"/>
          </a:xfrm>
        </p:spPr>
        <p:txBody>
          <a:bodyPr/>
          <a:lstStyle/>
          <a:p>
            <a:pPr algn="r"/>
            <a:r>
              <a:rPr lang="es-CO" dirty="0" err="1" smtClean="0"/>
              <a:t>But</a:t>
            </a:r>
            <a:r>
              <a:rPr lang="es-CO" dirty="0" smtClean="0"/>
              <a:t> </a:t>
            </a:r>
            <a:r>
              <a:rPr lang="es-CO" dirty="0" err="1" smtClean="0"/>
              <a:t>it</a:t>
            </a:r>
            <a:r>
              <a:rPr lang="es-CO" dirty="0" smtClean="0"/>
              <a:t> </a:t>
            </a:r>
            <a:r>
              <a:rPr lang="es-CO" dirty="0" err="1" smtClean="0"/>
              <a:t>will</a:t>
            </a:r>
            <a:r>
              <a:rPr lang="es-CO" dirty="0" smtClean="0"/>
              <a:t> be </a:t>
            </a:r>
            <a:r>
              <a:rPr lang="es-CO" dirty="0" err="1" smtClean="0"/>
              <a:t>lifeless</a:t>
            </a:r>
            <a:r>
              <a:rPr lang="es-CO" dirty="0" smtClean="0"/>
              <a:t> 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523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" t="981" b="8959"/>
          <a:stretch/>
        </p:blipFill>
        <p:spPr>
          <a:xfrm>
            <a:off x="1080654" y="581892"/>
            <a:ext cx="3347329" cy="304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024" y="692696"/>
            <a:ext cx="3179903" cy="295232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331640" y="3763512"/>
            <a:ext cx="3081536" cy="2016224"/>
          </a:xfrm>
        </p:spPr>
        <p:txBody>
          <a:bodyPr/>
          <a:lstStyle/>
          <a:p>
            <a:pPr algn="ctr"/>
            <a:r>
              <a:rPr lang="es-CO" dirty="0" err="1" smtClean="0"/>
              <a:t>without</a:t>
            </a:r>
            <a:r>
              <a:rPr lang="es-CO" dirty="0" smtClean="0"/>
              <a:t> </a:t>
            </a:r>
            <a:r>
              <a:rPr lang="es-CO" dirty="0" err="1" smtClean="0"/>
              <a:t>an</a:t>
            </a:r>
            <a:r>
              <a:rPr lang="es-CO" dirty="0" smtClean="0"/>
              <a:t> active </a:t>
            </a:r>
            <a:r>
              <a:rPr lang="es-CO" dirty="0" err="1" smtClean="0"/>
              <a:t>interaction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425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" t="1949"/>
          <a:stretch/>
        </p:blipFill>
        <p:spPr>
          <a:xfrm>
            <a:off x="498764" y="3792828"/>
            <a:ext cx="3569180" cy="240015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024" y="692696"/>
            <a:ext cx="3179903" cy="295232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283968" y="3789040"/>
            <a:ext cx="3622576" cy="2088232"/>
          </a:xfrm>
        </p:spPr>
        <p:txBody>
          <a:bodyPr anchor="ctr"/>
          <a:lstStyle/>
          <a:p>
            <a:r>
              <a:rPr lang="es-CO" dirty="0" smtClean="0"/>
              <a:t>of </a:t>
            </a:r>
            <a:r>
              <a:rPr lang="es-CO" dirty="0" err="1" smtClean="0"/>
              <a:t>all</a:t>
            </a:r>
            <a:r>
              <a:rPr lang="es-CO" dirty="0" smtClean="0"/>
              <a:t> </a:t>
            </a:r>
            <a:r>
              <a:rPr lang="es-CO" dirty="0" err="1" smtClean="0"/>
              <a:t>the</a:t>
            </a:r>
            <a:r>
              <a:rPr lang="es-CO" dirty="0" smtClean="0"/>
              <a:t> </a:t>
            </a:r>
            <a:r>
              <a:rPr lang="es-CO" dirty="0" err="1" smtClean="0"/>
              <a:t>participants</a:t>
            </a:r>
            <a:endParaRPr lang="es-CO" dirty="0"/>
          </a:p>
        </p:txBody>
      </p:sp>
      <p:pic>
        <p:nvPicPr>
          <p:cNvPr id="10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" t="981" b="8959"/>
          <a:stretch/>
        </p:blipFill>
        <p:spPr>
          <a:xfrm>
            <a:off x="1080654" y="581892"/>
            <a:ext cx="3347329" cy="304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425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" t="1722"/>
          <a:stretch/>
        </p:blipFill>
        <p:spPr>
          <a:xfrm>
            <a:off x="4262034" y="3792827"/>
            <a:ext cx="3844133" cy="272278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024" y="692696"/>
            <a:ext cx="3179903" cy="295232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" t="1949"/>
          <a:stretch/>
        </p:blipFill>
        <p:spPr>
          <a:xfrm>
            <a:off x="498764" y="3792828"/>
            <a:ext cx="3569180" cy="240015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" t="981" b="8959"/>
          <a:stretch/>
        </p:blipFill>
        <p:spPr>
          <a:xfrm>
            <a:off x="1080654" y="581892"/>
            <a:ext cx="3347329" cy="304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425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1" t="18162" r="38167" b="37159"/>
          <a:stretch/>
        </p:blipFill>
        <p:spPr>
          <a:xfrm>
            <a:off x="7789525" y="2157987"/>
            <a:ext cx="1354476" cy="2843768"/>
          </a:xfrm>
          <a:prstGeom prst="rect">
            <a:avLst/>
          </a:prstGeom>
        </p:spPr>
      </p:pic>
      <p:sp>
        <p:nvSpPr>
          <p:cNvPr id="14" name="1 Título"/>
          <p:cNvSpPr>
            <a:spLocks noGrp="1"/>
          </p:cNvSpPr>
          <p:nvPr>
            <p:ph type="title"/>
          </p:nvPr>
        </p:nvSpPr>
        <p:spPr>
          <a:xfrm>
            <a:off x="3722712" y="2313692"/>
            <a:ext cx="3801616" cy="2532357"/>
          </a:xfrm>
        </p:spPr>
        <p:txBody>
          <a:bodyPr anchor="ctr"/>
          <a:lstStyle/>
          <a:p>
            <a:pPr algn="r"/>
            <a:r>
              <a:rPr lang="es-CO" dirty="0" smtClean="0"/>
              <a:t>So </a:t>
            </a:r>
            <a:r>
              <a:rPr lang="es-CO" dirty="0" err="1" smtClean="0"/>
              <a:t>the</a:t>
            </a:r>
            <a:r>
              <a:rPr lang="es-CO" dirty="0" smtClean="0"/>
              <a:t> </a:t>
            </a:r>
            <a:r>
              <a:rPr lang="es-CO" dirty="0" err="1" smtClean="0"/>
              <a:t>resources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8428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1" t="18162" r="38167" b="37159"/>
          <a:stretch/>
        </p:blipFill>
        <p:spPr>
          <a:xfrm>
            <a:off x="7789525" y="2157987"/>
            <a:ext cx="1354476" cy="2843768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8" t="20832" r="29404" b="16557"/>
          <a:stretch/>
        </p:blipFill>
        <p:spPr>
          <a:xfrm>
            <a:off x="6498913" y="2157987"/>
            <a:ext cx="1385455" cy="2843769"/>
          </a:xfrm>
          <a:prstGeom prst="rect">
            <a:avLst/>
          </a:prstGeom>
        </p:spPr>
      </p:pic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3779912" y="2313692"/>
            <a:ext cx="2577480" cy="2532357"/>
          </a:xfrm>
        </p:spPr>
        <p:txBody>
          <a:bodyPr anchor="ctr"/>
          <a:lstStyle/>
          <a:p>
            <a:pPr algn="r"/>
            <a:r>
              <a:rPr lang="es-CO" dirty="0" smtClean="0"/>
              <a:t>and </a:t>
            </a:r>
            <a:r>
              <a:rPr lang="es-CO" dirty="0" err="1" smtClean="0"/>
              <a:t>activities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1086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together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056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1" t="18162" r="38167" b="37159"/>
          <a:stretch/>
        </p:blipFill>
        <p:spPr>
          <a:xfrm>
            <a:off x="7789525" y="2157987"/>
            <a:ext cx="1354476" cy="2843768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8" t="20832" r="29404" b="16557"/>
          <a:stretch/>
        </p:blipFill>
        <p:spPr>
          <a:xfrm>
            <a:off x="6498913" y="2157987"/>
            <a:ext cx="1385455" cy="2843769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" r="22513" b="24540"/>
          <a:stretch/>
        </p:blipFill>
        <p:spPr>
          <a:xfrm>
            <a:off x="5130760" y="2157988"/>
            <a:ext cx="1385456" cy="2843769"/>
          </a:xfrm>
          <a:prstGeom prst="rect">
            <a:avLst/>
          </a:prstGeom>
        </p:spPr>
      </p:pic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2483768" y="2313692"/>
            <a:ext cx="2577480" cy="2532357"/>
          </a:xfrm>
        </p:spPr>
        <p:txBody>
          <a:bodyPr anchor="ctr"/>
          <a:lstStyle/>
          <a:p>
            <a:pPr algn="r"/>
            <a:r>
              <a:rPr lang="es-CO" dirty="0" smtClean="0"/>
              <a:t>are</a:t>
            </a:r>
            <a:br>
              <a:rPr lang="es-CO" dirty="0" smtClean="0"/>
            </a:br>
            <a:r>
              <a:rPr lang="es-CO" dirty="0" err="1" smtClean="0"/>
              <a:t>important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1086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1" t="18162" r="38167" b="37159"/>
          <a:stretch/>
        </p:blipFill>
        <p:spPr>
          <a:xfrm>
            <a:off x="7789525" y="2157987"/>
            <a:ext cx="1354476" cy="2843768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8" t="20832" r="29404" b="16557"/>
          <a:stretch/>
        </p:blipFill>
        <p:spPr>
          <a:xfrm>
            <a:off x="6498913" y="2157987"/>
            <a:ext cx="1385455" cy="284376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3" t="12266" r="31399" b="23260"/>
          <a:stretch/>
        </p:blipFill>
        <p:spPr>
          <a:xfrm>
            <a:off x="3762608" y="2157987"/>
            <a:ext cx="1385456" cy="2863126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" r="22513" b="24540"/>
          <a:stretch/>
        </p:blipFill>
        <p:spPr>
          <a:xfrm>
            <a:off x="5130760" y="2157988"/>
            <a:ext cx="1385456" cy="2843769"/>
          </a:xfrm>
          <a:prstGeom prst="rect">
            <a:avLst/>
          </a:prstGeom>
        </p:spPr>
      </p:pic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1115616" y="2313692"/>
            <a:ext cx="2577480" cy="2532357"/>
          </a:xfrm>
        </p:spPr>
        <p:txBody>
          <a:bodyPr anchor="ctr"/>
          <a:lstStyle/>
          <a:p>
            <a:pPr algn="r"/>
            <a:r>
              <a:rPr lang="es-CO" dirty="0" err="1" smtClean="0"/>
              <a:t>but</a:t>
            </a:r>
            <a:r>
              <a:rPr lang="es-CO" dirty="0" smtClean="0"/>
              <a:t> </a:t>
            </a:r>
            <a:r>
              <a:rPr lang="es-CO" dirty="0" err="1" smtClean="0"/>
              <a:t>not</a:t>
            </a:r>
            <a:r>
              <a:rPr lang="es-CO" dirty="0" smtClean="0"/>
              <a:t> as</a:t>
            </a:r>
            <a:br>
              <a:rPr lang="es-CO" dirty="0" smtClean="0"/>
            </a:br>
            <a:r>
              <a:rPr lang="es-CO" dirty="0" err="1" smtClean="0"/>
              <a:t>important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8840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1" t="18162" r="38167" b="37159"/>
          <a:stretch/>
        </p:blipFill>
        <p:spPr>
          <a:xfrm>
            <a:off x="7789525" y="2157987"/>
            <a:ext cx="1354476" cy="2843768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8" t="20832" r="29404" b="16557"/>
          <a:stretch/>
        </p:blipFill>
        <p:spPr>
          <a:xfrm>
            <a:off x="6498913" y="2157987"/>
            <a:ext cx="1385455" cy="284376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3" t="12266" r="31399" b="23260"/>
          <a:stretch/>
        </p:blipFill>
        <p:spPr>
          <a:xfrm>
            <a:off x="3762608" y="2157987"/>
            <a:ext cx="1385456" cy="2863126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" r="22513" b="24540"/>
          <a:stretch/>
        </p:blipFill>
        <p:spPr>
          <a:xfrm>
            <a:off x="5130760" y="2157988"/>
            <a:ext cx="1385456" cy="2843769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2" t="10659" r="42062" b="18866"/>
          <a:stretch/>
        </p:blipFill>
        <p:spPr>
          <a:xfrm>
            <a:off x="2394457" y="2157988"/>
            <a:ext cx="1385455" cy="2843769"/>
          </a:xfrm>
          <a:prstGeom prst="rect">
            <a:avLst/>
          </a:prstGeom>
        </p:spPr>
      </p:pic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-165720" y="2313692"/>
            <a:ext cx="2577480" cy="2532357"/>
          </a:xfrm>
        </p:spPr>
        <p:txBody>
          <a:bodyPr anchor="ctr"/>
          <a:lstStyle/>
          <a:p>
            <a:pPr algn="r"/>
            <a:r>
              <a:rPr lang="es-CO" dirty="0" smtClean="0"/>
              <a:t>as</a:t>
            </a:r>
            <a:br>
              <a:rPr lang="es-CO" dirty="0" smtClean="0"/>
            </a:br>
            <a:r>
              <a:rPr lang="es-CO" dirty="0" err="1" smtClean="0"/>
              <a:t>creating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8840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1" t="18162" r="38167" b="37159"/>
          <a:stretch/>
        </p:blipFill>
        <p:spPr>
          <a:xfrm>
            <a:off x="7789525" y="2157987"/>
            <a:ext cx="1354476" cy="2843768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8" t="20832" r="29404" b="16557"/>
          <a:stretch/>
        </p:blipFill>
        <p:spPr>
          <a:xfrm>
            <a:off x="6498913" y="2157987"/>
            <a:ext cx="1385455" cy="284376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3" t="12266" r="31399" b="23260"/>
          <a:stretch/>
        </p:blipFill>
        <p:spPr>
          <a:xfrm>
            <a:off x="3762608" y="2157987"/>
            <a:ext cx="1385456" cy="2863126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9" t="9593" r="53070"/>
          <a:stretch/>
        </p:blipFill>
        <p:spPr>
          <a:xfrm>
            <a:off x="0" y="2157988"/>
            <a:ext cx="1187624" cy="2843768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" r="22513" b="24540"/>
          <a:stretch/>
        </p:blipFill>
        <p:spPr>
          <a:xfrm>
            <a:off x="5130760" y="2157988"/>
            <a:ext cx="1385456" cy="2843769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2" t="10659" r="42062" b="18866"/>
          <a:stretch/>
        </p:blipFill>
        <p:spPr>
          <a:xfrm>
            <a:off x="2394457" y="2157988"/>
            <a:ext cx="1385455" cy="284376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7" t="22171" r="34792" b="12756"/>
          <a:stretch/>
        </p:blipFill>
        <p:spPr>
          <a:xfrm>
            <a:off x="1142614" y="2157988"/>
            <a:ext cx="1320268" cy="2843767"/>
          </a:xfrm>
          <a:prstGeom prst="rect">
            <a:avLst/>
          </a:prstGeom>
        </p:spPr>
      </p:pic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2391544" y="4653136"/>
            <a:ext cx="3945632" cy="1949397"/>
          </a:xfrm>
        </p:spPr>
        <p:txBody>
          <a:bodyPr anchor="ctr"/>
          <a:lstStyle/>
          <a:p>
            <a:pPr algn="ctr"/>
            <a:r>
              <a:rPr lang="es-CO" dirty="0" smtClean="0"/>
              <a:t>A </a:t>
            </a:r>
            <a:r>
              <a:rPr lang="es-CO" dirty="0" err="1" smtClean="0"/>
              <a:t>community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8840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We</a:t>
            </a:r>
            <a:r>
              <a:rPr lang="es-CO" dirty="0" smtClean="0"/>
              <a:t> can </a:t>
            </a:r>
            <a:r>
              <a:rPr lang="es-CO" dirty="0" err="1" smtClean="0"/>
              <a:t>have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7652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 smtClean="0"/>
              <a:t>best</a:t>
            </a:r>
            <a:r>
              <a:rPr lang="es-CO" dirty="0" smtClean="0"/>
              <a:t> of </a:t>
            </a:r>
            <a:r>
              <a:rPr lang="es-CO" dirty="0" err="1" smtClean="0"/>
              <a:t>both</a:t>
            </a:r>
            <a:r>
              <a:rPr lang="es-CO" dirty="0" smtClean="0"/>
              <a:t> </a:t>
            </a:r>
            <a:r>
              <a:rPr lang="es-CO" dirty="0" err="1" smtClean="0"/>
              <a:t>worlds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1463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916832"/>
            <a:ext cx="2721496" cy="3888432"/>
          </a:xfrm>
        </p:spPr>
        <p:txBody>
          <a:bodyPr anchor="t"/>
          <a:lstStyle/>
          <a:p>
            <a:pPr algn="r"/>
            <a:r>
              <a:rPr lang="es-CO" dirty="0"/>
              <a:t>a</a:t>
            </a:r>
            <a:r>
              <a:rPr lang="es-CO" dirty="0" smtClean="0"/>
              <a:t>nd </a:t>
            </a:r>
            <a:r>
              <a:rPr lang="es-CO" dirty="0" err="1" smtClean="0"/>
              <a:t>go</a:t>
            </a:r>
            <a:r>
              <a:rPr lang="es-CO" dirty="0" smtClean="0"/>
              <a:t> </a:t>
            </a:r>
            <a:r>
              <a:rPr lang="es-CO" dirty="0" err="1" smtClean="0"/>
              <a:t>to</a:t>
            </a:r>
            <a:r>
              <a:rPr lang="es-CO" dirty="0" smtClean="0"/>
              <a:t> </a:t>
            </a:r>
            <a:r>
              <a:rPr lang="es-CO" dirty="0" err="1" smtClean="0"/>
              <a:t>school</a:t>
            </a:r>
            <a:endParaRPr lang="es-CO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70781"/>
            <a:ext cx="3960440" cy="59272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1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1916832"/>
            <a:ext cx="2304256" cy="3468461"/>
          </a:xfrm>
        </p:spPr>
        <p:txBody>
          <a:bodyPr anchor="t">
            <a:normAutofit/>
          </a:bodyPr>
          <a:lstStyle/>
          <a:p>
            <a:pPr algn="r"/>
            <a:r>
              <a:rPr lang="es-CO" dirty="0" smtClean="0"/>
              <a:t>in </a:t>
            </a:r>
            <a:r>
              <a:rPr lang="es-CO" dirty="0" err="1" smtClean="0"/>
              <a:t>many</a:t>
            </a:r>
            <a:r>
              <a:rPr lang="es-CO" dirty="0" smtClean="0"/>
              <a:t> </a:t>
            </a:r>
            <a:r>
              <a:rPr lang="es-CO" dirty="0" err="1" smtClean="0"/>
              <a:t>ways</a:t>
            </a:r>
            <a:endParaRPr lang="es-CO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00808"/>
            <a:ext cx="5467154" cy="435561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88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544715"/>
            <a:ext cx="2577480" cy="3972517"/>
          </a:xfrm>
        </p:spPr>
        <p:txBody>
          <a:bodyPr/>
          <a:lstStyle/>
          <a:p>
            <a:r>
              <a:rPr lang="es-CO" dirty="0" err="1" smtClean="0"/>
              <a:t>But</a:t>
            </a:r>
            <a:r>
              <a:rPr lang="es-CO" dirty="0" smtClean="0"/>
              <a:t> </a:t>
            </a:r>
            <a:r>
              <a:rPr lang="es-CO" dirty="0" err="1" smtClean="0"/>
              <a:t>some</a:t>
            </a:r>
            <a:r>
              <a:rPr lang="es-CO" dirty="0" smtClean="0"/>
              <a:t> </a:t>
            </a:r>
            <a:r>
              <a:rPr lang="es-CO" dirty="0" err="1" smtClean="0"/>
              <a:t>schools</a:t>
            </a:r>
            <a:r>
              <a:rPr lang="es-CO" dirty="0" smtClean="0"/>
              <a:t> are </a:t>
            </a:r>
            <a:r>
              <a:rPr lang="es-CO" dirty="0" err="1" smtClean="0"/>
              <a:t>not</a:t>
            </a:r>
            <a:r>
              <a:rPr lang="es-CO" dirty="0" smtClean="0"/>
              <a:t> </a:t>
            </a:r>
            <a:r>
              <a:rPr lang="es-CO" dirty="0" err="1" smtClean="0"/>
              <a:t>getting</a:t>
            </a:r>
            <a:r>
              <a:rPr lang="es-CO" dirty="0" smtClean="0"/>
              <a:t> </a:t>
            </a:r>
            <a:r>
              <a:rPr lang="es-CO" dirty="0" err="1" smtClean="0"/>
              <a:t>it</a:t>
            </a:r>
            <a:r>
              <a:rPr lang="es-CO" dirty="0" smtClean="0"/>
              <a:t> </a:t>
            </a:r>
            <a:r>
              <a:rPr lang="es-CO" dirty="0" err="1" smtClean="0"/>
              <a:t>right</a:t>
            </a:r>
            <a:r>
              <a:rPr lang="es-CO" dirty="0" smtClean="0"/>
              <a:t> </a:t>
            </a:r>
            <a:r>
              <a:rPr lang="es-CO" dirty="0" err="1" smtClean="0"/>
              <a:t>yet</a:t>
            </a:r>
            <a:r>
              <a:rPr lang="es-CO" dirty="0" smtClean="0"/>
              <a:t>…</a:t>
            </a:r>
            <a:endParaRPr lang="es-CO" dirty="0"/>
          </a:p>
        </p:txBody>
      </p:sp>
      <p:pic>
        <p:nvPicPr>
          <p:cNvPr id="1026" name="Picture 2" descr="Schoolboy in Cla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92696"/>
            <a:ext cx="4320480" cy="57606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76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402016" cy="2460349"/>
          </a:xfrm>
        </p:spPr>
        <p:txBody>
          <a:bodyPr>
            <a:normAutofit/>
          </a:bodyPr>
          <a:lstStyle/>
          <a:p>
            <a:r>
              <a:rPr lang="es-CO" dirty="0" smtClean="0"/>
              <a:t>and </a:t>
            </a:r>
            <a:r>
              <a:rPr lang="es-CO" dirty="0" err="1" smtClean="0"/>
              <a:t>these</a:t>
            </a:r>
            <a:r>
              <a:rPr lang="es-CO" dirty="0" smtClean="0"/>
              <a:t> are </a:t>
            </a:r>
            <a:r>
              <a:rPr lang="es-CO" dirty="0" err="1" smtClean="0"/>
              <a:t>their</a:t>
            </a:r>
            <a:r>
              <a:rPr lang="es-CO" dirty="0" smtClean="0"/>
              <a:t> </a:t>
            </a:r>
            <a:br>
              <a:rPr lang="es-CO" dirty="0" smtClean="0"/>
            </a:br>
            <a:r>
              <a:rPr lang="es-CO" dirty="0" smtClean="0"/>
              <a:t>5 </a:t>
            </a:r>
            <a:r>
              <a:rPr lang="es-CO" dirty="0" err="1" smtClean="0"/>
              <a:t>big</a:t>
            </a:r>
            <a:r>
              <a:rPr lang="es-CO" dirty="0" smtClean="0"/>
              <a:t> </a:t>
            </a:r>
            <a:r>
              <a:rPr lang="es-CO" dirty="0" err="1" smtClean="0"/>
              <a:t>mistakes</a:t>
            </a:r>
            <a:r>
              <a:rPr lang="es-CO" dirty="0" smtClean="0"/>
              <a:t>…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a">
  <a:themeElements>
    <a:clrScheme name="Perspectiv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1133</TotalTime>
  <Words>1090</Words>
  <Application>Microsoft Office PowerPoint</Application>
  <PresentationFormat>Presentación en pantalla (4:3)</PresentationFormat>
  <Paragraphs>342</Paragraphs>
  <Slides>129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129</vt:i4>
      </vt:variant>
    </vt:vector>
  </HeadingPairs>
  <TitlesOfParts>
    <vt:vector size="130" baseType="lpstr">
      <vt:lpstr>Perspectiva</vt:lpstr>
      <vt:lpstr>The 5 (+1)  Big Mistakes in Virtual Education</vt:lpstr>
      <vt:lpstr>Let’s begin by asking…</vt:lpstr>
      <vt:lpstr>What is Education?</vt:lpstr>
      <vt:lpstr>Education is just…</vt:lpstr>
      <vt:lpstr>a story of stories.</vt:lpstr>
      <vt:lpstr>Someone wants  to  tell  them</vt:lpstr>
      <vt:lpstr>Someone wants  to  listen  to  them</vt:lpstr>
      <vt:lpstr>Education happens</vt:lpstr>
      <vt:lpstr>when you put together…</vt:lpstr>
      <vt:lpstr>someone  who wants to teach</vt:lpstr>
      <vt:lpstr>+ someone  who wants  to learn</vt:lpstr>
      <vt:lpstr>Presentación de PowerPoint</vt:lpstr>
      <vt:lpstr>It is a simple equation.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But virtual education</vt:lpstr>
      <vt:lpstr>has been around for centuries.</vt:lpstr>
      <vt:lpstr>Presentación de PowerPoint</vt:lpstr>
      <vt:lpstr>Teachers and students</vt:lpstr>
      <vt:lpstr>in different times and places</vt:lpstr>
      <vt:lpstr>have been connected </vt:lpstr>
      <vt:lpstr>by a technology called</vt:lpstr>
      <vt:lpstr>Books!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Successful education</vt:lpstr>
      <vt:lpstr>was based on «expert users»</vt:lpstr>
      <vt:lpstr>of this ancient technology.</vt:lpstr>
      <vt:lpstr>That is  good readers and good writers </vt:lpstr>
      <vt:lpstr>That is: good readers and good writers </vt:lpstr>
      <vt:lpstr>Yesterday:</vt:lpstr>
      <vt:lpstr>Presentación de PowerPoint</vt:lpstr>
      <vt:lpstr>Today:</vt:lpstr>
      <vt:lpstr>Presentación de PowerPoint</vt:lpstr>
      <vt:lpstr>The process is the same</vt:lpstr>
      <vt:lpstr>The tools are different</vt:lpstr>
      <vt:lpstr>Presentación de PowerPoint</vt:lpstr>
      <vt:lpstr>When education  has a time and a place</vt:lpstr>
      <vt:lpstr>We have a course</vt:lpstr>
      <vt:lpstr>A course is a place</vt:lpstr>
      <vt:lpstr>where you can go</vt:lpstr>
      <vt:lpstr>Presentación de PowerPoint</vt:lpstr>
      <vt:lpstr>to listen to a story</vt:lpstr>
      <vt:lpstr>Then a course is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But today we have</vt:lpstr>
      <vt:lpstr>New principles</vt:lpstr>
      <vt:lpstr>New principles</vt:lpstr>
      <vt:lpstr>New principles</vt:lpstr>
      <vt:lpstr>¡Help!</vt:lpstr>
      <vt:lpstr>There is a new arena</vt:lpstr>
      <vt:lpstr>for this ongoing conversation</vt:lpstr>
      <vt:lpstr>between teachers and students.</vt:lpstr>
      <vt:lpstr>Presentación de PowerPoint</vt:lpstr>
      <vt:lpstr>The virtual classroom</vt:lpstr>
      <vt:lpstr>Presentación de PowerPoint</vt:lpstr>
      <vt:lpstr>A place full of tools</vt:lpstr>
      <vt:lpstr>for the host to find new ways </vt:lpstr>
      <vt:lpstr>Presentación de PowerPoint</vt:lpstr>
      <vt:lpstr>to tell the story</vt:lpstr>
      <vt:lpstr>A story can be told in sequence</vt:lpstr>
      <vt:lpstr>Or not…</vt:lpstr>
      <vt:lpstr>Presentación de PowerPoint</vt:lpstr>
      <vt:lpstr>It can be full of resources</vt:lpstr>
      <vt:lpstr>And activities</vt:lpstr>
      <vt:lpstr>But it will be lifeless  </vt:lpstr>
      <vt:lpstr>without an active interaction</vt:lpstr>
      <vt:lpstr>of all the participants</vt:lpstr>
      <vt:lpstr>Presentación de PowerPoint</vt:lpstr>
      <vt:lpstr>So the resources</vt:lpstr>
      <vt:lpstr>and activities</vt:lpstr>
      <vt:lpstr>are important</vt:lpstr>
      <vt:lpstr>but not as important</vt:lpstr>
      <vt:lpstr>as creating</vt:lpstr>
      <vt:lpstr>A community</vt:lpstr>
      <vt:lpstr>We can have</vt:lpstr>
      <vt:lpstr>the best of both worlds</vt:lpstr>
      <vt:lpstr>and go to school</vt:lpstr>
      <vt:lpstr>in many ways</vt:lpstr>
      <vt:lpstr>But some schools are not getting it right yet…</vt:lpstr>
      <vt:lpstr>and these are their  5 big mistakes…</vt:lpstr>
      <vt:lpstr>Big Mistake #1</vt:lpstr>
      <vt:lpstr>Believing that Virtual Education  = Massive Education</vt:lpstr>
      <vt:lpstr>Presentación de PowerPoint</vt:lpstr>
      <vt:lpstr>Presentación de PowerPoint</vt:lpstr>
      <vt:lpstr>Presentación de PowerPoint</vt:lpstr>
      <vt:lpstr>Presentación de PowerPoint</vt:lpstr>
      <vt:lpstr>Big Mistake #2</vt:lpstr>
      <vt:lpstr>Believing that Virtual Education  = Mysterious and  Complex Education</vt:lpstr>
      <vt:lpstr>Presentación de PowerPoint</vt:lpstr>
      <vt:lpstr>Presentación de PowerPoint</vt:lpstr>
      <vt:lpstr>Presentación de PowerPoint</vt:lpstr>
      <vt:lpstr>Big Mistake #3</vt:lpstr>
      <vt:lpstr>Putting  Technology  before Pedagogy</vt:lpstr>
      <vt:lpstr>Presentación de PowerPoint</vt:lpstr>
      <vt:lpstr>Presentación de PowerPoint</vt:lpstr>
      <vt:lpstr>Big Mistake #4</vt:lpstr>
      <vt:lpstr>Underestimating your Teachers and Students</vt:lpstr>
      <vt:lpstr>Presentación de PowerPoint</vt:lpstr>
      <vt:lpstr>Presentación de PowerPoint</vt:lpstr>
      <vt:lpstr>Presentación de PowerPoint</vt:lpstr>
      <vt:lpstr>Big Mistake #5</vt:lpstr>
      <vt:lpstr>Taking the Fun  out of Education</vt:lpstr>
      <vt:lpstr>Presentación de PowerPoint</vt:lpstr>
      <vt:lpstr>Presentación de PowerPoint</vt:lpstr>
      <vt:lpstr>Presentación de PowerPoint</vt:lpstr>
      <vt:lpstr>Presentación de PowerPoint</vt:lpstr>
      <vt:lpstr>+ 1 More  Big Mistake</vt:lpstr>
      <vt:lpstr>Making the same mistakes… </vt:lpstr>
      <vt:lpstr>and expecting different results. 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5 (+1) Big Mistakes of Virtual Education</dc:title>
  <dc:creator>Guillermo Ramirez</dc:creator>
  <cp:lastModifiedBy>Guillermo Ramirez</cp:lastModifiedBy>
  <cp:revision>98</cp:revision>
  <dcterms:created xsi:type="dcterms:W3CDTF">2010-10-25T00:37:21Z</dcterms:created>
  <dcterms:modified xsi:type="dcterms:W3CDTF">2010-11-07T16:19:18Z</dcterms:modified>
</cp:coreProperties>
</file>